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MS)" panose="020F0502020204030204" pitchFamily="34" charset="0"/>
      <p:regular r:id="rId10"/>
    </p:embeddedFont>
    <p:embeddedFont>
      <p:font typeface="Canva Sans Italics" panose="020B0503030501040103" pitchFamily="34" charset="0"/>
      <p:regular r:id="rId11"/>
      <p:italic r:id="rId12"/>
    </p:embeddedFont>
    <p:embeddedFont>
      <p:font typeface="Poppins" pitchFamily="2" charset="77"/>
      <p:regular r:id="rId13"/>
    </p:embeddedFont>
    <p:embeddedFont>
      <p:font typeface="Poppins Bold" pitchFamily="2" charset="77"/>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1" d="100"/>
          <a:sy n="81" d="100"/>
        </p:scale>
        <p:origin x="74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7176822">
            <a:off x="-6347008" y="65144"/>
            <a:ext cx="15570108" cy="5443155"/>
            <a:chOff x="0" y="0"/>
            <a:chExt cx="1000855" cy="349889"/>
          </a:xfrm>
        </p:grpSpPr>
        <p:sp>
          <p:nvSpPr>
            <p:cNvPr id="3" name="Freeform 3"/>
            <p:cNvSpPr/>
            <p:nvPr/>
          </p:nvSpPr>
          <p:spPr>
            <a:xfrm>
              <a:off x="0" y="0"/>
              <a:ext cx="1000855" cy="349889"/>
            </a:xfrm>
            <a:custGeom>
              <a:avLst/>
              <a:gdLst/>
              <a:ahLst/>
              <a:cxnLst/>
              <a:rect l="l" t="t" r="r" b="b"/>
              <a:pathLst>
                <a:path w="1000855" h="349889">
                  <a:moveTo>
                    <a:pt x="797655" y="0"/>
                  </a:moveTo>
                  <a:lnTo>
                    <a:pt x="0" y="0"/>
                  </a:lnTo>
                  <a:lnTo>
                    <a:pt x="203200" y="349889"/>
                  </a:lnTo>
                  <a:lnTo>
                    <a:pt x="1000855" y="349889"/>
                  </a:lnTo>
                  <a:lnTo>
                    <a:pt x="797655" y="0"/>
                  </a:lnTo>
                  <a:close/>
                </a:path>
              </a:pathLst>
            </a:custGeom>
            <a:solidFill>
              <a:srgbClr val="940A07"/>
            </a:solidFill>
          </p:spPr>
          <p:txBody>
            <a:bodyPr/>
            <a:lstStyle/>
            <a:p>
              <a:endParaRPr lang="en-US"/>
            </a:p>
          </p:txBody>
        </p:sp>
        <p:sp>
          <p:nvSpPr>
            <p:cNvPr id="4" name="TextBox 4"/>
            <p:cNvSpPr txBox="1"/>
            <p:nvPr/>
          </p:nvSpPr>
          <p:spPr>
            <a:xfrm>
              <a:off x="101600" y="-38100"/>
              <a:ext cx="797655" cy="38798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7176822">
            <a:off x="-910795" y="-169830"/>
            <a:ext cx="8418834" cy="609241"/>
            <a:chOff x="0" y="0"/>
            <a:chExt cx="4834965" cy="349889"/>
          </a:xfrm>
        </p:grpSpPr>
        <p:sp>
          <p:nvSpPr>
            <p:cNvPr id="6" name="Freeform 6"/>
            <p:cNvSpPr/>
            <p:nvPr/>
          </p:nvSpPr>
          <p:spPr>
            <a:xfrm>
              <a:off x="0" y="0"/>
              <a:ext cx="4834965" cy="349889"/>
            </a:xfrm>
            <a:custGeom>
              <a:avLst/>
              <a:gdLst/>
              <a:ahLst/>
              <a:cxnLst/>
              <a:rect l="l" t="t" r="r" b="b"/>
              <a:pathLst>
                <a:path w="4834965" h="349889">
                  <a:moveTo>
                    <a:pt x="4631765" y="0"/>
                  </a:moveTo>
                  <a:lnTo>
                    <a:pt x="0" y="0"/>
                  </a:lnTo>
                  <a:lnTo>
                    <a:pt x="203200" y="349889"/>
                  </a:lnTo>
                  <a:lnTo>
                    <a:pt x="4834965" y="349889"/>
                  </a:lnTo>
                  <a:lnTo>
                    <a:pt x="4631765" y="0"/>
                  </a:lnTo>
                  <a:close/>
                </a:path>
              </a:pathLst>
            </a:custGeom>
            <a:solidFill>
              <a:srgbClr val="940A07"/>
            </a:solidFill>
          </p:spPr>
          <p:txBody>
            <a:bodyPr/>
            <a:lstStyle/>
            <a:p>
              <a:endParaRPr lang="en-US"/>
            </a:p>
          </p:txBody>
        </p:sp>
        <p:sp>
          <p:nvSpPr>
            <p:cNvPr id="7" name="TextBox 7"/>
            <p:cNvSpPr txBox="1"/>
            <p:nvPr/>
          </p:nvSpPr>
          <p:spPr>
            <a:xfrm>
              <a:off x="101600" y="-38100"/>
              <a:ext cx="4631765" cy="38798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7176822">
            <a:off x="-4414781" y="290402"/>
            <a:ext cx="11019222" cy="2032754"/>
            <a:chOff x="0" y="0"/>
            <a:chExt cx="1896690" cy="349889"/>
          </a:xfrm>
        </p:grpSpPr>
        <p:sp>
          <p:nvSpPr>
            <p:cNvPr id="9" name="Freeform 9"/>
            <p:cNvSpPr/>
            <p:nvPr/>
          </p:nvSpPr>
          <p:spPr>
            <a:xfrm>
              <a:off x="0" y="0"/>
              <a:ext cx="1896690" cy="349889"/>
            </a:xfrm>
            <a:custGeom>
              <a:avLst/>
              <a:gdLst/>
              <a:ahLst/>
              <a:cxnLst/>
              <a:rect l="l" t="t" r="r" b="b"/>
              <a:pathLst>
                <a:path w="1896690" h="349889">
                  <a:moveTo>
                    <a:pt x="1693490" y="0"/>
                  </a:moveTo>
                  <a:lnTo>
                    <a:pt x="0" y="0"/>
                  </a:lnTo>
                  <a:lnTo>
                    <a:pt x="203200" y="349889"/>
                  </a:lnTo>
                  <a:lnTo>
                    <a:pt x="1896690" y="349889"/>
                  </a:lnTo>
                  <a:lnTo>
                    <a:pt x="1693490" y="0"/>
                  </a:lnTo>
                  <a:close/>
                </a:path>
              </a:pathLst>
            </a:custGeom>
            <a:solidFill>
              <a:srgbClr val="B40603"/>
            </a:solidFill>
          </p:spPr>
          <p:txBody>
            <a:bodyPr/>
            <a:lstStyle/>
            <a:p>
              <a:endParaRPr lang="en-US"/>
            </a:p>
          </p:txBody>
        </p:sp>
        <p:sp>
          <p:nvSpPr>
            <p:cNvPr id="10" name="TextBox 10"/>
            <p:cNvSpPr txBox="1"/>
            <p:nvPr/>
          </p:nvSpPr>
          <p:spPr>
            <a:xfrm>
              <a:off x="101600" y="-38100"/>
              <a:ext cx="1693490" cy="38798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7176822">
            <a:off x="-2144635" y="11317357"/>
            <a:ext cx="9941053" cy="1225581"/>
            <a:chOff x="0" y="0"/>
            <a:chExt cx="2838054" cy="349889"/>
          </a:xfrm>
        </p:grpSpPr>
        <p:sp>
          <p:nvSpPr>
            <p:cNvPr id="12" name="Freeform 12"/>
            <p:cNvSpPr/>
            <p:nvPr/>
          </p:nvSpPr>
          <p:spPr>
            <a:xfrm>
              <a:off x="0" y="0"/>
              <a:ext cx="2838054" cy="349889"/>
            </a:xfrm>
            <a:custGeom>
              <a:avLst/>
              <a:gdLst/>
              <a:ahLst/>
              <a:cxnLst/>
              <a:rect l="l" t="t" r="r" b="b"/>
              <a:pathLst>
                <a:path w="2838054" h="349889">
                  <a:moveTo>
                    <a:pt x="2634854" y="0"/>
                  </a:moveTo>
                  <a:lnTo>
                    <a:pt x="0" y="0"/>
                  </a:lnTo>
                  <a:lnTo>
                    <a:pt x="203200" y="349889"/>
                  </a:lnTo>
                  <a:lnTo>
                    <a:pt x="2838054" y="349889"/>
                  </a:lnTo>
                  <a:lnTo>
                    <a:pt x="2634854" y="0"/>
                  </a:lnTo>
                  <a:close/>
                </a:path>
              </a:pathLst>
            </a:custGeom>
            <a:ln w="247650" cap="sq">
              <a:solidFill>
                <a:srgbClr val="B40603"/>
              </a:solidFill>
              <a:prstDash val="solid"/>
              <a:miter/>
            </a:ln>
          </p:spPr>
          <p:txBody>
            <a:bodyPr/>
            <a:lstStyle/>
            <a:p>
              <a:endParaRPr lang="en-US"/>
            </a:p>
          </p:txBody>
        </p:sp>
        <p:sp>
          <p:nvSpPr>
            <p:cNvPr id="13" name="TextBox 13"/>
            <p:cNvSpPr txBox="1"/>
            <p:nvPr/>
          </p:nvSpPr>
          <p:spPr>
            <a:xfrm>
              <a:off x="101600" y="-38100"/>
              <a:ext cx="2634854" cy="387989"/>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7176822">
            <a:off x="-2895654" y="-3747114"/>
            <a:ext cx="10847395" cy="1286058"/>
            <a:chOff x="0" y="0"/>
            <a:chExt cx="2951175" cy="349889"/>
          </a:xfrm>
        </p:grpSpPr>
        <p:sp>
          <p:nvSpPr>
            <p:cNvPr id="15" name="Freeform 15"/>
            <p:cNvSpPr/>
            <p:nvPr/>
          </p:nvSpPr>
          <p:spPr>
            <a:xfrm>
              <a:off x="0" y="0"/>
              <a:ext cx="2951175" cy="349889"/>
            </a:xfrm>
            <a:custGeom>
              <a:avLst/>
              <a:gdLst/>
              <a:ahLst/>
              <a:cxnLst/>
              <a:rect l="l" t="t" r="r" b="b"/>
              <a:pathLst>
                <a:path w="2951175" h="349889">
                  <a:moveTo>
                    <a:pt x="2747975" y="0"/>
                  </a:moveTo>
                  <a:lnTo>
                    <a:pt x="0" y="0"/>
                  </a:lnTo>
                  <a:lnTo>
                    <a:pt x="203200" y="349889"/>
                  </a:lnTo>
                  <a:lnTo>
                    <a:pt x="2951175" y="349889"/>
                  </a:lnTo>
                  <a:lnTo>
                    <a:pt x="2747975" y="0"/>
                  </a:lnTo>
                  <a:close/>
                </a:path>
              </a:pathLst>
            </a:custGeom>
            <a:ln w="247650" cap="sq">
              <a:solidFill>
                <a:srgbClr val="B40603"/>
              </a:solidFill>
              <a:prstDash val="solid"/>
              <a:miter/>
            </a:ln>
          </p:spPr>
          <p:txBody>
            <a:bodyPr/>
            <a:lstStyle/>
            <a:p>
              <a:endParaRPr lang="en-US"/>
            </a:p>
          </p:txBody>
        </p:sp>
        <p:sp>
          <p:nvSpPr>
            <p:cNvPr id="16" name="TextBox 16"/>
            <p:cNvSpPr txBox="1"/>
            <p:nvPr/>
          </p:nvSpPr>
          <p:spPr>
            <a:xfrm>
              <a:off x="101600" y="-38100"/>
              <a:ext cx="2747975" cy="387989"/>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2835417" y="7190403"/>
            <a:ext cx="4446133" cy="3709331"/>
            <a:chOff x="0" y="0"/>
            <a:chExt cx="812800" cy="678105"/>
          </a:xfrm>
        </p:grpSpPr>
        <p:sp>
          <p:nvSpPr>
            <p:cNvPr id="18" name="Freeform 18"/>
            <p:cNvSpPr/>
            <p:nvPr/>
          </p:nvSpPr>
          <p:spPr>
            <a:xfrm>
              <a:off x="0" y="0"/>
              <a:ext cx="812800" cy="678105"/>
            </a:xfrm>
            <a:custGeom>
              <a:avLst/>
              <a:gdLst/>
              <a:ahLst/>
              <a:cxnLst/>
              <a:rect l="l" t="t" r="r" b="b"/>
              <a:pathLst>
                <a:path w="812800" h="678105">
                  <a:moveTo>
                    <a:pt x="406400" y="0"/>
                  </a:moveTo>
                  <a:lnTo>
                    <a:pt x="812800" y="678105"/>
                  </a:lnTo>
                  <a:lnTo>
                    <a:pt x="0" y="678105"/>
                  </a:lnTo>
                  <a:lnTo>
                    <a:pt x="406400" y="0"/>
                  </a:lnTo>
                  <a:close/>
                </a:path>
              </a:pathLst>
            </a:custGeom>
            <a:solidFill>
              <a:srgbClr val="B40603"/>
            </a:solidFill>
          </p:spPr>
          <p:txBody>
            <a:bodyPr/>
            <a:lstStyle/>
            <a:p>
              <a:endParaRPr lang="en-US"/>
            </a:p>
          </p:txBody>
        </p:sp>
        <p:sp>
          <p:nvSpPr>
            <p:cNvPr id="19" name="TextBox 19"/>
            <p:cNvSpPr txBox="1"/>
            <p:nvPr/>
          </p:nvSpPr>
          <p:spPr>
            <a:xfrm>
              <a:off x="127000" y="276734"/>
              <a:ext cx="558800" cy="352934"/>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028700" y="1724776"/>
            <a:ext cx="6291544" cy="5505101"/>
            <a:chOff x="0" y="0"/>
            <a:chExt cx="812800" cy="711200"/>
          </a:xfrm>
        </p:grpSpPr>
        <p:sp>
          <p:nvSpPr>
            <p:cNvPr id="21" name="Freeform 2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B40603"/>
            </a:solidFill>
          </p:spPr>
          <p:txBody>
            <a:bodyPr/>
            <a:lstStyle/>
            <a:p>
              <a:endParaRPr lang="en-US"/>
            </a:p>
          </p:txBody>
        </p:sp>
        <p:sp>
          <p:nvSpPr>
            <p:cNvPr id="22" name="TextBox 22"/>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1469981" y="2271804"/>
            <a:ext cx="5408983" cy="4732860"/>
            <a:chOff x="0" y="0"/>
            <a:chExt cx="812800" cy="711200"/>
          </a:xfrm>
        </p:grpSpPr>
        <p:sp>
          <p:nvSpPr>
            <p:cNvPr id="24" name="Freeform 2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25" name="TextBox 25"/>
            <p:cNvSpPr txBox="1"/>
            <p:nvPr/>
          </p:nvSpPr>
          <p:spPr>
            <a:xfrm>
              <a:off x="127000" y="2921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a:grpSpLocks noChangeAspect="1"/>
          </p:cNvGrpSpPr>
          <p:nvPr/>
        </p:nvGrpSpPr>
        <p:grpSpPr>
          <a:xfrm>
            <a:off x="1722919" y="2628586"/>
            <a:ext cx="4903107" cy="4216672"/>
            <a:chOff x="0" y="0"/>
            <a:chExt cx="6350000" cy="5461000"/>
          </a:xfrm>
        </p:grpSpPr>
        <p:sp>
          <p:nvSpPr>
            <p:cNvPr id="27" name="Freeform 27"/>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l="-7806" r="-7806"/>
              </a:stretch>
            </a:blipFill>
          </p:spPr>
          <p:txBody>
            <a:bodyPr/>
            <a:lstStyle/>
            <a:p>
              <a:endParaRPr lang="en-US"/>
            </a:p>
          </p:txBody>
        </p:sp>
      </p:grpSp>
      <p:sp>
        <p:nvSpPr>
          <p:cNvPr id="28" name="Freeform 28"/>
          <p:cNvSpPr/>
          <p:nvPr/>
        </p:nvSpPr>
        <p:spPr>
          <a:xfrm>
            <a:off x="7128874" y="-121928"/>
            <a:ext cx="8513291" cy="8161028"/>
          </a:xfrm>
          <a:custGeom>
            <a:avLst/>
            <a:gdLst/>
            <a:ahLst/>
            <a:cxnLst/>
            <a:rect l="l" t="t" r="r" b="b"/>
            <a:pathLst>
              <a:path w="10401261" h="10408928">
                <a:moveTo>
                  <a:pt x="0" y="0"/>
                </a:moveTo>
                <a:lnTo>
                  <a:pt x="10401261" y="0"/>
                </a:lnTo>
                <a:lnTo>
                  <a:pt x="10401261" y="10408928"/>
                </a:lnTo>
                <a:lnTo>
                  <a:pt x="0" y="10408928"/>
                </a:lnTo>
                <a:lnTo>
                  <a:pt x="0" y="0"/>
                </a:lnTo>
                <a:close/>
              </a:path>
            </a:pathLst>
          </a:custGeom>
          <a:blipFill>
            <a:blip r:embed="rId3">
              <a:alphaModFix amt="9999"/>
            </a:blip>
            <a:stretch>
              <a:fillRect t="-2874" b="-1593"/>
            </a:stretch>
          </a:blipFill>
        </p:spPr>
        <p:txBody>
          <a:bodyPr/>
          <a:lstStyle/>
          <a:p>
            <a:endParaRPr lang="en-US"/>
          </a:p>
        </p:txBody>
      </p:sp>
      <p:sp>
        <p:nvSpPr>
          <p:cNvPr id="29" name="TextBox 29"/>
          <p:cNvSpPr txBox="1"/>
          <p:nvPr/>
        </p:nvSpPr>
        <p:spPr>
          <a:xfrm>
            <a:off x="7651107" y="2729572"/>
            <a:ext cx="8513291" cy="2654684"/>
          </a:xfrm>
          <a:prstGeom prst="rect">
            <a:avLst/>
          </a:prstGeom>
        </p:spPr>
        <p:txBody>
          <a:bodyPr lIns="0" tIns="0" rIns="0" bIns="0" rtlCol="0" anchor="t">
            <a:spAutoFit/>
          </a:bodyPr>
          <a:lstStyle/>
          <a:p>
            <a:pPr algn="l">
              <a:lnSpc>
                <a:spcPts val="6868"/>
              </a:lnSpc>
            </a:pPr>
            <a:r>
              <a:rPr lang="en-US" sz="5630" b="1">
                <a:solidFill>
                  <a:srgbClr val="000000"/>
                </a:solidFill>
                <a:latin typeface="Poppins Bold"/>
                <a:ea typeface="Poppins Bold"/>
                <a:cs typeface="Poppins Bold"/>
                <a:sym typeface="Poppins Bold"/>
              </a:rPr>
              <a:t>Agriculture Infrastructure Fund (AIF) Program Update </a:t>
            </a:r>
          </a:p>
        </p:txBody>
      </p:sp>
      <p:sp>
        <p:nvSpPr>
          <p:cNvPr id="30" name="TextBox 30"/>
          <p:cNvSpPr txBox="1"/>
          <p:nvPr/>
        </p:nvSpPr>
        <p:spPr>
          <a:xfrm>
            <a:off x="7739272" y="5700713"/>
            <a:ext cx="8513291" cy="647835"/>
          </a:xfrm>
          <a:prstGeom prst="rect">
            <a:avLst/>
          </a:prstGeom>
        </p:spPr>
        <p:txBody>
          <a:bodyPr lIns="0" tIns="0" rIns="0" bIns="0" rtlCol="0" anchor="t">
            <a:spAutoFit/>
          </a:bodyPr>
          <a:lstStyle/>
          <a:p>
            <a:pPr algn="l">
              <a:lnSpc>
                <a:spcPts val="2477"/>
              </a:lnSpc>
            </a:pPr>
            <a:r>
              <a:rPr lang="en-US" sz="2315" spc="474">
                <a:solidFill>
                  <a:srgbClr val="000000"/>
                </a:solidFill>
                <a:latin typeface="Poppins"/>
                <a:ea typeface="Poppins"/>
                <a:cs typeface="Poppins"/>
                <a:sym typeface="Poppins"/>
              </a:rPr>
              <a:t>The Navajo Nation </a:t>
            </a:r>
          </a:p>
          <a:p>
            <a:pPr algn="l">
              <a:lnSpc>
                <a:spcPts val="2477"/>
              </a:lnSpc>
            </a:pPr>
            <a:r>
              <a:rPr lang="en-US" sz="2315" spc="474">
                <a:solidFill>
                  <a:srgbClr val="000000"/>
                </a:solidFill>
                <a:latin typeface="Poppins"/>
                <a:ea typeface="Poppins"/>
                <a:cs typeface="Poppins"/>
                <a:sym typeface="Poppins"/>
              </a:rPr>
              <a:t>Department of Agriculture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8570" y="767688"/>
            <a:ext cx="12478724" cy="1453431"/>
            <a:chOff x="0" y="0"/>
            <a:chExt cx="5233843" cy="609600"/>
          </a:xfrm>
        </p:grpSpPr>
        <p:sp>
          <p:nvSpPr>
            <p:cNvPr id="3" name="Freeform 3"/>
            <p:cNvSpPr/>
            <p:nvPr/>
          </p:nvSpPr>
          <p:spPr>
            <a:xfrm>
              <a:off x="0" y="0"/>
              <a:ext cx="5233843" cy="609600"/>
            </a:xfrm>
            <a:custGeom>
              <a:avLst/>
              <a:gdLst/>
              <a:ahLst/>
              <a:cxnLst/>
              <a:rect l="l" t="t" r="r" b="b"/>
              <a:pathLst>
                <a:path w="5233843" h="609600">
                  <a:moveTo>
                    <a:pt x="203200" y="0"/>
                  </a:moveTo>
                  <a:lnTo>
                    <a:pt x="5233843" y="0"/>
                  </a:lnTo>
                  <a:lnTo>
                    <a:pt x="5030643" y="609600"/>
                  </a:lnTo>
                  <a:lnTo>
                    <a:pt x="0" y="609600"/>
                  </a:lnTo>
                  <a:lnTo>
                    <a:pt x="203200" y="0"/>
                  </a:lnTo>
                  <a:close/>
                </a:path>
              </a:pathLst>
            </a:custGeom>
            <a:solidFill>
              <a:srgbClr val="940A07"/>
            </a:solidFill>
          </p:spPr>
          <p:txBody>
            <a:bodyPr/>
            <a:lstStyle/>
            <a:p>
              <a:endParaRPr lang="en-US"/>
            </a:p>
          </p:txBody>
        </p:sp>
        <p:sp>
          <p:nvSpPr>
            <p:cNvPr id="4" name="TextBox 4"/>
            <p:cNvSpPr txBox="1"/>
            <p:nvPr/>
          </p:nvSpPr>
          <p:spPr>
            <a:xfrm>
              <a:off x="101600" y="-38100"/>
              <a:ext cx="5030643" cy="6477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277859" y="2489546"/>
            <a:ext cx="4981441" cy="4971357"/>
          </a:xfrm>
          <a:custGeom>
            <a:avLst/>
            <a:gdLst/>
            <a:ahLst/>
            <a:cxnLst/>
            <a:rect l="l" t="t" r="r" b="b"/>
            <a:pathLst>
              <a:path w="4981441" h="4971357">
                <a:moveTo>
                  <a:pt x="0" y="0"/>
                </a:moveTo>
                <a:lnTo>
                  <a:pt x="4981441" y="0"/>
                </a:lnTo>
                <a:lnTo>
                  <a:pt x="4981441" y="4971357"/>
                </a:lnTo>
                <a:lnTo>
                  <a:pt x="0" y="4971357"/>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12395669" y="2485289"/>
            <a:ext cx="4683206" cy="4800555"/>
            <a:chOff x="0" y="0"/>
            <a:chExt cx="6244274" cy="6400741"/>
          </a:xfrm>
        </p:grpSpPr>
        <p:pic>
          <p:nvPicPr>
            <p:cNvPr id="7" name="Picture 7"/>
            <p:cNvPicPr>
              <a:picLocks noChangeAspect="1"/>
            </p:cNvPicPr>
            <p:nvPr/>
          </p:nvPicPr>
          <p:blipFill>
            <a:blip r:embed="rId3"/>
            <a:srcRect l="17501" r="17501"/>
            <a:stretch>
              <a:fillRect/>
            </a:stretch>
          </p:blipFill>
          <p:spPr>
            <a:xfrm>
              <a:off x="0" y="0"/>
              <a:ext cx="6244274" cy="6400741"/>
            </a:xfrm>
            <a:prstGeom prst="rect">
              <a:avLst/>
            </a:prstGeom>
          </p:spPr>
        </p:pic>
      </p:grpSp>
      <p:sp>
        <p:nvSpPr>
          <p:cNvPr id="8" name="TextBox 8"/>
          <p:cNvSpPr txBox="1"/>
          <p:nvPr/>
        </p:nvSpPr>
        <p:spPr>
          <a:xfrm>
            <a:off x="915934" y="2727830"/>
            <a:ext cx="8708559" cy="768301"/>
          </a:xfrm>
          <a:prstGeom prst="rect">
            <a:avLst/>
          </a:prstGeom>
        </p:spPr>
        <p:txBody>
          <a:bodyPr lIns="0" tIns="0" rIns="0" bIns="0" rtlCol="0" anchor="t">
            <a:spAutoFit/>
          </a:bodyPr>
          <a:lstStyle/>
          <a:p>
            <a:pPr algn="just">
              <a:lnSpc>
                <a:spcPts val="5952"/>
              </a:lnSpc>
              <a:spcBef>
                <a:spcPct val="0"/>
              </a:spcBef>
            </a:pPr>
            <a:r>
              <a:rPr lang="en-US" sz="4251" b="1">
                <a:solidFill>
                  <a:srgbClr val="000000"/>
                </a:solidFill>
                <a:latin typeface="Poppins Bold"/>
                <a:ea typeface="Poppins Bold"/>
                <a:cs typeface="Poppins Bold"/>
                <a:sym typeface="Poppins Bold"/>
              </a:rPr>
              <a:t>5 of 7 Priorities Completed </a:t>
            </a:r>
          </a:p>
        </p:txBody>
      </p:sp>
      <p:sp>
        <p:nvSpPr>
          <p:cNvPr id="9" name="TextBox 9"/>
          <p:cNvSpPr txBox="1"/>
          <p:nvPr/>
        </p:nvSpPr>
        <p:spPr>
          <a:xfrm>
            <a:off x="915934" y="4543996"/>
            <a:ext cx="9803862" cy="2537410"/>
          </a:xfrm>
          <a:prstGeom prst="rect">
            <a:avLst/>
          </a:prstGeom>
        </p:spPr>
        <p:txBody>
          <a:bodyPr lIns="0" tIns="0" rIns="0" bIns="0" rtlCol="0" anchor="t">
            <a:spAutoFit/>
          </a:bodyPr>
          <a:lstStyle/>
          <a:p>
            <a:pPr marL="615738" lvl="1" indent="-307869" algn="l">
              <a:lnSpc>
                <a:spcPts val="3992"/>
              </a:lnSpc>
              <a:buAutoNum type="arabicPeriod"/>
            </a:pPr>
            <a:r>
              <a:rPr lang="en-US" sz="2851">
                <a:solidFill>
                  <a:srgbClr val="000000"/>
                </a:solidFill>
                <a:latin typeface="Poppins"/>
                <a:ea typeface="Poppins"/>
                <a:cs typeface="Poppins"/>
                <a:sym typeface="Poppins"/>
              </a:rPr>
              <a:t>Reallocated unapproved Year 3 projects</a:t>
            </a:r>
          </a:p>
          <a:p>
            <a:pPr marL="615738" lvl="1" indent="-307869" algn="l">
              <a:lnSpc>
                <a:spcPts val="3992"/>
              </a:lnSpc>
              <a:buAutoNum type="arabicPeriod"/>
            </a:pPr>
            <a:r>
              <a:rPr lang="en-US" sz="2851">
                <a:solidFill>
                  <a:srgbClr val="000000"/>
                </a:solidFill>
                <a:latin typeface="Poppins"/>
                <a:ea typeface="Poppins"/>
                <a:cs typeface="Poppins"/>
                <a:sym typeface="Poppins"/>
              </a:rPr>
              <a:t>Completed AIF performance audit</a:t>
            </a:r>
          </a:p>
          <a:p>
            <a:pPr marL="615738" lvl="1" indent="-307869" algn="l">
              <a:lnSpc>
                <a:spcPts val="3992"/>
              </a:lnSpc>
              <a:buAutoNum type="arabicPeriod"/>
            </a:pPr>
            <a:r>
              <a:rPr lang="en-US" sz="2851">
                <a:solidFill>
                  <a:srgbClr val="000000"/>
                </a:solidFill>
                <a:latin typeface="Poppins"/>
                <a:ea typeface="Poppins"/>
                <a:cs typeface="Poppins"/>
                <a:sym typeface="Poppins"/>
              </a:rPr>
              <a:t>Integrated AIF into NNDA Plan of Operation</a:t>
            </a:r>
          </a:p>
          <a:p>
            <a:pPr marL="615738" lvl="1" indent="-307869" algn="l">
              <a:lnSpc>
                <a:spcPts val="3992"/>
              </a:lnSpc>
              <a:buAutoNum type="arabicPeriod"/>
            </a:pPr>
            <a:r>
              <a:rPr lang="en-US" sz="2851">
                <a:solidFill>
                  <a:srgbClr val="000000"/>
                </a:solidFill>
                <a:latin typeface="Poppins"/>
                <a:ea typeface="Poppins"/>
                <a:cs typeface="Poppins"/>
                <a:sym typeface="Poppins"/>
              </a:rPr>
              <a:t>Updated organizational chart</a:t>
            </a:r>
          </a:p>
          <a:p>
            <a:pPr marL="615738" lvl="1" indent="-307869" algn="l">
              <a:lnSpc>
                <a:spcPts val="3992"/>
              </a:lnSpc>
              <a:buAutoNum type="arabicPeriod"/>
            </a:pPr>
            <a:r>
              <a:rPr lang="en-US" sz="2851">
                <a:solidFill>
                  <a:srgbClr val="000000"/>
                </a:solidFill>
                <a:latin typeface="Poppins"/>
                <a:ea typeface="Poppins"/>
                <a:cs typeface="Poppins"/>
                <a:sym typeface="Poppins"/>
              </a:rPr>
              <a:t>Developed Emergency Drought Contingency Plan</a:t>
            </a:r>
          </a:p>
        </p:txBody>
      </p:sp>
      <p:sp>
        <p:nvSpPr>
          <p:cNvPr id="10" name="TextBox 10"/>
          <p:cNvSpPr txBox="1"/>
          <p:nvPr/>
        </p:nvSpPr>
        <p:spPr>
          <a:xfrm>
            <a:off x="606948" y="959352"/>
            <a:ext cx="11249159" cy="1003427"/>
          </a:xfrm>
          <a:prstGeom prst="rect">
            <a:avLst/>
          </a:prstGeom>
        </p:spPr>
        <p:txBody>
          <a:bodyPr lIns="0" tIns="0" rIns="0" bIns="0" rtlCol="0" anchor="t">
            <a:spAutoFit/>
          </a:bodyPr>
          <a:lstStyle/>
          <a:p>
            <a:pPr algn="l">
              <a:lnSpc>
                <a:spcPts val="7564"/>
              </a:lnSpc>
            </a:pPr>
            <a:r>
              <a:rPr lang="en-US" sz="6200" b="1">
                <a:solidFill>
                  <a:srgbClr val="FFFFFF"/>
                </a:solidFill>
                <a:latin typeface="Poppins Bold"/>
                <a:ea typeface="Poppins Bold"/>
                <a:cs typeface="Poppins Bold"/>
                <a:sym typeface="Poppins Bold"/>
              </a:rPr>
              <a:t>2025 Accomplishments</a:t>
            </a:r>
          </a:p>
        </p:txBody>
      </p:sp>
      <p:grpSp>
        <p:nvGrpSpPr>
          <p:cNvPr id="11" name="Group 11"/>
          <p:cNvGrpSpPr/>
          <p:nvPr/>
        </p:nvGrpSpPr>
        <p:grpSpPr>
          <a:xfrm>
            <a:off x="-842846" y="8934480"/>
            <a:ext cx="4233512" cy="228762"/>
            <a:chOff x="0" y="0"/>
            <a:chExt cx="6894006" cy="372524"/>
          </a:xfrm>
        </p:grpSpPr>
        <p:sp>
          <p:nvSpPr>
            <p:cNvPr id="12" name="Freeform 12"/>
            <p:cNvSpPr/>
            <p:nvPr/>
          </p:nvSpPr>
          <p:spPr>
            <a:xfrm>
              <a:off x="0" y="0"/>
              <a:ext cx="6894006" cy="372524"/>
            </a:xfrm>
            <a:custGeom>
              <a:avLst/>
              <a:gdLst/>
              <a:ahLst/>
              <a:cxnLst/>
              <a:rect l="l" t="t" r="r" b="b"/>
              <a:pathLst>
                <a:path w="6894006" h="372524">
                  <a:moveTo>
                    <a:pt x="6690806" y="0"/>
                  </a:moveTo>
                  <a:lnTo>
                    <a:pt x="0" y="0"/>
                  </a:lnTo>
                  <a:lnTo>
                    <a:pt x="203200" y="372524"/>
                  </a:lnTo>
                  <a:lnTo>
                    <a:pt x="6894006" y="372524"/>
                  </a:lnTo>
                  <a:lnTo>
                    <a:pt x="6690806" y="0"/>
                  </a:lnTo>
                  <a:close/>
                </a:path>
              </a:pathLst>
            </a:custGeom>
            <a:solidFill>
              <a:srgbClr val="940A07"/>
            </a:solidFill>
          </p:spPr>
          <p:txBody>
            <a:bodyPr/>
            <a:lstStyle/>
            <a:p>
              <a:endParaRPr lang="en-US"/>
            </a:p>
          </p:txBody>
        </p:sp>
        <p:sp>
          <p:nvSpPr>
            <p:cNvPr id="13" name="TextBox 13"/>
            <p:cNvSpPr txBox="1"/>
            <p:nvPr/>
          </p:nvSpPr>
          <p:spPr>
            <a:xfrm>
              <a:off x="101600" y="-38100"/>
              <a:ext cx="6690806" cy="410624"/>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7126" y="3320455"/>
            <a:ext cx="25934700" cy="6223595"/>
            <a:chOff x="0" y="0"/>
            <a:chExt cx="1552366" cy="372524"/>
          </a:xfrm>
        </p:grpSpPr>
        <p:sp>
          <p:nvSpPr>
            <p:cNvPr id="3" name="Freeform 3"/>
            <p:cNvSpPr/>
            <p:nvPr/>
          </p:nvSpPr>
          <p:spPr>
            <a:xfrm>
              <a:off x="0" y="0"/>
              <a:ext cx="1552366" cy="372524"/>
            </a:xfrm>
            <a:custGeom>
              <a:avLst/>
              <a:gdLst/>
              <a:ahLst/>
              <a:cxnLst/>
              <a:rect l="l" t="t" r="r" b="b"/>
              <a:pathLst>
                <a:path w="1552366" h="372524">
                  <a:moveTo>
                    <a:pt x="1349166" y="0"/>
                  </a:moveTo>
                  <a:lnTo>
                    <a:pt x="0" y="0"/>
                  </a:lnTo>
                  <a:lnTo>
                    <a:pt x="203200" y="372524"/>
                  </a:lnTo>
                  <a:lnTo>
                    <a:pt x="1552366" y="372524"/>
                  </a:lnTo>
                  <a:lnTo>
                    <a:pt x="1349166" y="0"/>
                  </a:lnTo>
                  <a:close/>
                </a:path>
              </a:pathLst>
            </a:custGeom>
            <a:solidFill>
              <a:srgbClr val="940A07"/>
            </a:solidFill>
          </p:spPr>
          <p:txBody>
            <a:bodyPr/>
            <a:lstStyle/>
            <a:p>
              <a:endParaRPr lang="en-US"/>
            </a:p>
          </p:txBody>
        </p:sp>
        <p:sp>
          <p:nvSpPr>
            <p:cNvPr id="4" name="TextBox 4"/>
            <p:cNvSpPr txBox="1"/>
            <p:nvPr/>
          </p:nvSpPr>
          <p:spPr>
            <a:xfrm>
              <a:off x="101600" y="-38100"/>
              <a:ext cx="1349166" cy="41062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144000" y="1310152"/>
            <a:ext cx="8689802" cy="8233898"/>
          </a:xfrm>
          <a:custGeom>
            <a:avLst/>
            <a:gdLst/>
            <a:ahLst/>
            <a:cxnLst/>
            <a:rect l="l" t="t" r="r" b="b"/>
            <a:pathLst>
              <a:path w="8689802" h="8233898">
                <a:moveTo>
                  <a:pt x="0" y="0"/>
                </a:moveTo>
                <a:lnTo>
                  <a:pt x="8689802" y="0"/>
                </a:lnTo>
                <a:lnTo>
                  <a:pt x="8689802" y="8233898"/>
                </a:lnTo>
                <a:lnTo>
                  <a:pt x="0" y="823389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572580" y="465302"/>
            <a:ext cx="10469097" cy="2110295"/>
          </a:xfrm>
          <a:prstGeom prst="rect">
            <a:avLst/>
          </a:prstGeom>
        </p:spPr>
        <p:txBody>
          <a:bodyPr lIns="0" tIns="0" rIns="0" bIns="0" rtlCol="0" anchor="t">
            <a:spAutoFit/>
          </a:bodyPr>
          <a:lstStyle/>
          <a:p>
            <a:pPr algn="l">
              <a:lnSpc>
                <a:spcPts val="6321"/>
              </a:lnSpc>
            </a:pPr>
            <a:r>
              <a:rPr lang="en-US" sz="5799" b="1">
                <a:solidFill>
                  <a:srgbClr val="000000"/>
                </a:solidFill>
                <a:latin typeface="Poppins Bold"/>
                <a:ea typeface="Poppins Bold"/>
                <a:cs typeface="Poppins Bold"/>
                <a:sym typeface="Poppins Bold"/>
              </a:rPr>
              <a:t>Year 3 Reappropriations </a:t>
            </a:r>
          </a:p>
          <a:p>
            <a:pPr algn="l">
              <a:lnSpc>
                <a:spcPts val="4905"/>
              </a:lnSpc>
            </a:pPr>
            <a:endParaRPr lang="en-US" sz="5799" b="1">
              <a:solidFill>
                <a:srgbClr val="000000"/>
              </a:solidFill>
              <a:latin typeface="Poppins Bold"/>
              <a:ea typeface="Poppins Bold"/>
              <a:cs typeface="Poppins Bold"/>
              <a:sym typeface="Poppins Bold"/>
            </a:endParaRPr>
          </a:p>
          <a:p>
            <a:pPr algn="l">
              <a:lnSpc>
                <a:spcPts val="4905"/>
              </a:lnSpc>
            </a:pPr>
            <a:r>
              <a:rPr lang="en-US" sz="4500" b="1">
                <a:solidFill>
                  <a:srgbClr val="000000"/>
                </a:solidFill>
                <a:latin typeface="Poppins Bold"/>
                <a:ea typeface="Poppins Bold"/>
                <a:cs typeface="Poppins Bold"/>
                <a:sym typeface="Poppins Bold"/>
              </a:rPr>
              <a:t>RDCD-40-22  ($35.2M)</a:t>
            </a:r>
          </a:p>
        </p:txBody>
      </p:sp>
      <p:sp>
        <p:nvSpPr>
          <p:cNvPr id="7" name="TextBox 7"/>
          <p:cNvSpPr txBox="1"/>
          <p:nvPr/>
        </p:nvSpPr>
        <p:spPr>
          <a:xfrm>
            <a:off x="746042" y="3663595"/>
            <a:ext cx="8115300" cy="2874085"/>
          </a:xfrm>
          <a:prstGeom prst="rect">
            <a:avLst/>
          </a:prstGeom>
        </p:spPr>
        <p:txBody>
          <a:bodyPr lIns="0" tIns="0" rIns="0" bIns="0" rtlCol="0" anchor="t">
            <a:spAutoFit/>
          </a:bodyPr>
          <a:lstStyle/>
          <a:p>
            <a:pPr algn="l">
              <a:lnSpc>
                <a:spcPts val="3810"/>
              </a:lnSpc>
            </a:pPr>
            <a:r>
              <a:rPr lang="en-US" sz="2722" b="1">
                <a:solidFill>
                  <a:srgbClr val="FFFFFF"/>
                </a:solidFill>
                <a:latin typeface="Poppins Bold"/>
                <a:ea typeface="Poppins Bold"/>
                <a:cs typeface="Poppins Bold"/>
                <a:sym typeface="Poppins Bold"/>
              </a:rPr>
              <a:t>$9.411M required reallocation (18 Projects)</a:t>
            </a:r>
          </a:p>
          <a:p>
            <a:pPr marL="587691" lvl="1" indent="-293845" algn="l">
              <a:lnSpc>
                <a:spcPts val="3810"/>
              </a:lnSpc>
              <a:buFont typeface="Arial"/>
              <a:buChar char="•"/>
            </a:pPr>
            <a:r>
              <a:rPr lang="en-US" sz="2722">
                <a:solidFill>
                  <a:srgbClr val="FFFFFF"/>
                </a:solidFill>
                <a:latin typeface="Poppins"/>
                <a:ea typeface="Poppins"/>
                <a:cs typeface="Poppins"/>
                <a:sym typeface="Poppins"/>
              </a:rPr>
              <a:t>After Internal Review - $750,000 reallocated (4 Projects)</a:t>
            </a:r>
          </a:p>
          <a:p>
            <a:pPr marL="587691" lvl="1" indent="-293845" algn="l">
              <a:lnSpc>
                <a:spcPts val="3810"/>
              </a:lnSpc>
              <a:buFont typeface="Arial"/>
              <a:buChar char="•"/>
            </a:pPr>
            <a:r>
              <a:rPr lang="en-US" sz="2722">
                <a:solidFill>
                  <a:srgbClr val="FFFFFF"/>
                </a:solidFill>
                <a:latin typeface="Poppins"/>
                <a:ea typeface="Poppins"/>
                <a:cs typeface="Poppins"/>
                <a:sym typeface="Poppins"/>
              </a:rPr>
              <a:t>Funds reassigned to education, endowment, conservation corps, and capacity building</a:t>
            </a:r>
          </a:p>
        </p:txBody>
      </p:sp>
      <p:sp>
        <p:nvSpPr>
          <p:cNvPr id="8" name="TextBox 8"/>
          <p:cNvSpPr txBox="1"/>
          <p:nvPr/>
        </p:nvSpPr>
        <p:spPr>
          <a:xfrm>
            <a:off x="166445" y="7022587"/>
            <a:ext cx="8812737" cy="2269199"/>
          </a:xfrm>
          <a:prstGeom prst="rect">
            <a:avLst/>
          </a:prstGeom>
        </p:spPr>
        <p:txBody>
          <a:bodyPr lIns="0" tIns="0" rIns="0" bIns="0" rtlCol="0" anchor="t">
            <a:spAutoFit/>
          </a:bodyPr>
          <a:lstStyle/>
          <a:p>
            <a:pPr algn="ctr">
              <a:lnSpc>
                <a:spcPts val="3026"/>
              </a:lnSpc>
            </a:pPr>
            <a:r>
              <a:rPr lang="en-US" sz="2161" i="1">
                <a:solidFill>
                  <a:srgbClr val="FFFFFF"/>
                </a:solidFill>
                <a:latin typeface="Canva Sans Italics"/>
                <a:ea typeface="Canva Sans Italics"/>
                <a:cs typeface="Canva Sans Italics"/>
                <a:sym typeface="Canva Sans Italics"/>
              </a:rPr>
              <a:t>As of April 3, 2025, the Office of Management and Budget has deemed Document No. 026361 AIF Budget Reallocation sufficient, pending adjustment of personnel salaries to the new salary schedule that took effect on October 1, 2025. The document will then be sent to the Office of the Controller and subsequently to the Department of Justice for final review.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123" y="382353"/>
            <a:ext cx="12206339" cy="2506898"/>
            <a:chOff x="0" y="0"/>
            <a:chExt cx="5119599" cy="1051446"/>
          </a:xfrm>
        </p:grpSpPr>
        <p:sp>
          <p:nvSpPr>
            <p:cNvPr id="3" name="Freeform 3"/>
            <p:cNvSpPr/>
            <p:nvPr/>
          </p:nvSpPr>
          <p:spPr>
            <a:xfrm>
              <a:off x="0" y="0"/>
              <a:ext cx="5119599" cy="1051446"/>
            </a:xfrm>
            <a:custGeom>
              <a:avLst/>
              <a:gdLst/>
              <a:ahLst/>
              <a:cxnLst/>
              <a:rect l="l" t="t" r="r" b="b"/>
              <a:pathLst>
                <a:path w="5119599" h="1051446">
                  <a:moveTo>
                    <a:pt x="203200" y="0"/>
                  </a:moveTo>
                  <a:lnTo>
                    <a:pt x="5119599" y="0"/>
                  </a:lnTo>
                  <a:lnTo>
                    <a:pt x="4916399" y="1051446"/>
                  </a:lnTo>
                  <a:lnTo>
                    <a:pt x="0" y="1051446"/>
                  </a:lnTo>
                  <a:lnTo>
                    <a:pt x="203200" y="0"/>
                  </a:lnTo>
                  <a:close/>
                </a:path>
              </a:pathLst>
            </a:custGeom>
            <a:solidFill>
              <a:srgbClr val="940A07"/>
            </a:solidFill>
          </p:spPr>
          <p:txBody>
            <a:bodyPr/>
            <a:lstStyle/>
            <a:p>
              <a:endParaRPr lang="en-US"/>
            </a:p>
          </p:txBody>
        </p:sp>
        <p:sp>
          <p:nvSpPr>
            <p:cNvPr id="4" name="TextBox 4"/>
            <p:cNvSpPr txBox="1"/>
            <p:nvPr/>
          </p:nvSpPr>
          <p:spPr>
            <a:xfrm>
              <a:off x="101600" y="-38100"/>
              <a:ext cx="4916399" cy="108954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99978" y="3218443"/>
            <a:ext cx="284999" cy="28499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0A07"/>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99978" y="6881803"/>
            <a:ext cx="284999" cy="28499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0A07"/>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99978" y="8448624"/>
            <a:ext cx="284999" cy="28499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0A07"/>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99978" y="4158835"/>
            <a:ext cx="284999" cy="28499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0A07"/>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99978" y="7928051"/>
            <a:ext cx="284999" cy="28499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0A07"/>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99978" y="7404927"/>
            <a:ext cx="284999" cy="28499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0A07"/>
            </a:solidFill>
          </p:spPr>
          <p:txBody>
            <a:bodyPr/>
            <a:lstStyle/>
            <a:p>
              <a:endParaRPr lang="en-US"/>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519900" y="6225621"/>
            <a:ext cx="3437147" cy="559054"/>
          </a:xfrm>
          <a:prstGeom prst="rect">
            <a:avLst/>
          </a:prstGeom>
        </p:spPr>
        <p:txBody>
          <a:bodyPr lIns="0" tIns="0" rIns="0" bIns="0" rtlCol="0" anchor="t">
            <a:spAutoFit/>
          </a:bodyPr>
          <a:lstStyle/>
          <a:p>
            <a:pPr algn="ctr">
              <a:lnSpc>
                <a:spcPts val="4215"/>
              </a:lnSpc>
            </a:pPr>
            <a:r>
              <a:rPr lang="en-US" sz="3319" b="1">
                <a:solidFill>
                  <a:srgbClr val="FFFFFF"/>
                </a:solidFill>
                <a:latin typeface="Poppins Bold"/>
                <a:ea typeface="Poppins Bold"/>
                <a:cs typeface="Poppins Bold"/>
                <a:sym typeface="Poppins Bold"/>
              </a:rPr>
              <a:t>$400,000</a:t>
            </a:r>
          </a:p>
        </p:txBody>
      </p:sp>
      <p:grpSp>
        <p:nvGrpSpPr>
          <p:cNvPr id="24" name="Group 24"/>
          <p:cNvGrpSpPr/>
          <p:nvPr/>
        </p:nvGrpSpPr>
        <p:grpSpPr>
          <a:xfrm>
            <a:off x="299978" y="3664236"/>
            <a:ext cx="284999" cy="284999"/>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0A07"/>
            </a:solidFill>
          </p:spPr>
          <p:txBody>
            <a:bodyPr/>
            <a:lstStyle/>
            <a:p>
              <a:endParaRPr lang="en-US"/>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99978" y="4653383"/>
            <a:ext cx="284999" cy="284999"/>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0A07"/>
            </a:solidFill>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717533" y="6718000"/>
            <a:ext cx="10539087" cy="2638425"/>
          </a:xfrm>
          <a:prstGeom prst="rect">
            <a:avLst/>
          </a:prstGeom>
        </p:spPr>
        <p:txBody>
          <a:bodyPr lIns="0" tIns="0" rIns="0" bIns="0" rtlCol="0" anchor="t">
            <a:spAutoFit/>
          </a:bodyPr>
          <a:lstStyle/>
          <a:p>
            <a:pPr algn="l">
              <a:lnSpc>
                <a:spcPts val="4095"/>
              </a:lnSpc>
            </a:pPr>
            <a:r>
              <a:rPr lang="en-US" sz="3413">
                <a:solidFill>
                  <a:srgbClr val="000000"/>
                </a:solidFill>
                <a:latin typeface="Calibri (MS)"/>
                <a:ea typeface="Calibri (MS)"/>
                <a:cs typeface="Calibri (MS)"/>
                <a:sym typeface="Calibri (MS)"/>
              </a:rPr>
              <a:t>Ranchers Supplemental Feed Project – $500,000</a:t>
            </a:r>
          </a:p>
          <a:p>
            <a:pPr algn="l">
              <a:lnSpc>
                <a:spcPts val="4095"/>
              </a:lnSpc>
            </a:pPr>
            <a:r>
              <a:rPr lang="en-US" sz="3413">
                <a:solidFill>
                  <a:srgbClr val="000000"/>
                </a:solidFill>
                <a:latin typeface="Calibri (MS)"/>
                <a:ea typeface="Calibri (MS)"/>
                <a:cs typeface="Calibri (MS)"/>
                <a:sym typeface="Calibri (MS)"/>
              </a:rPr>
              <a:t>Tribal Ranch Infrastructure Improvements – $1,000,000</a:t>
            </a:r>
          </a:p>
          <a:p>
            <a:pPr algn="l">
              <a:lnSpc>
                <a:spcPts val="4095"/>
              </a:lnSpc>
            </a:pPr>
            <a:r>
              <a:rPr lang="en-US" sz="3413">
                <a:solidFill>
                  <a:srgbClr val="000000"/>
                </a:solidFill>
                <a:latin typeface="Calibri (MS)"/>
                <a:ea typeface="Calibri (MS)"/>
                <a:cs typeface="Calibri (MS)"/>
                <a:sym typeface="Calibri (MS)"/>
              </a:rPr>
              <a:t>LCR Agricultural Field Development – $2,000,000</a:t>
            </a:r>
          </a:p>
          <a:p>
            <a:pPr algn="l">
              <a:lnSpc>
                <a:spcPts val="4095"/>
              </a:lnSpc>
            </a:pPr>
            <a:r>
              <a:rPr lang="en-US" sz="3413">
                <a:solidFill>
                  <a:srgbClr val="000000"/>
                </a:solidFill>
                <a:latin typeface="Calibri (MS)"/>
                <a:ea typeface="Calibri (MS)"/>
                <a:cs typeface="Calibri (MS)"/>
                <a:sym typeface="Calibri (MS)"/>
              </a:rPr>
              <a:t>Agriculture Officials Training – $211,500</a:t>
            </a:r>
          </a:p>
          <a:p>
            <a:pPr algn="l">
              <a:lnSpc>
                <a:spcPts val="4095"/>
              </a:lnSpc>
            </a:pPr>
            <a:r>
              <a:rPr lang="en-US" sz="3413">
                <a:solidFill>
                  <a:srgbClr val="000000"/>
                </a:solidFill>
                <a:latin typeface="Calibri (MS)"/>
                <a:ea typeface="Calibri (MS)"/>
                <a:cs typeface="Calibri (MS)"/>
                <a:sym typeface="Calibri (MS)"/>
              </a:rPr>
              <a:t>Veterinary Equipment &amp; Facilities Projects</a:t>
            </a:r>
          </a:p>
        </p:txBody>
      </p:sp>
      <p:grpSp>
        <p:nvGrpSpPr>
          <p:cNvPr id="31" name="Group 31"/>
          <p:cNvGrpSpPr/>
          <p:nvPr/>
        </p:nvGrpSpPr>
        <p:grpSpPr>
          <a:xfrm>
            <a:off x="299978" y="8914598"/>
            <a:ext cx="284999" cy="284999"/>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0A07"/>
            </a:solidFill>
          </p:spPr>
          <p:txBody>
            <a:bodyPr/>
            <a:lstStyle/>
            <a:p>
              <a:endParaRPr lang="en-US"/>
            </a:p>
          </p:txBody>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4" name="Freeform 34"/>
          <p:cNvSpPr/>
          <p:nvPr/>
        </p:nvSpPr>
        <p:spPr>
          <a:xfrm>
            <a:off x="10696134" y="742003"/>
            <a:ext cx="7512816" cy="7118661"/>
          </a:xfrm>
          <a:custGeom>
            <a:avLst/>
            <a:gdLst/>
            <a:ahLst/>
            <a:cxnLst/>
            <a:rect l="l" t="t" r="r" b="b"/>
            <a:pathLst>
              <a:path w="7512816" h="7118661">
                <a:moveTo>
                  <a:pt x="0" y="0"/>
                </a:moveTo>
                <a:lnTo>
                  <a:pt x="7512815" y="0"/>
                </a:lnTo>
                <a:lnTo>
                  <a:pt x="7512815" y="7118662"/>
                </a:lnTo>
                <a:lnTo>
                  <a:pt x="0" y="7118662"/>
                </a:lnTo>
                <a:lnTo>
                  <a:pt x="0" y="0"/>
                </a:lnTo>
                <a:close/>
              </a:path>
            </a:pathLst>
          </a:custGeom>
          <a:blipFill>
            <a:blip r:embed="rId2"/>
            <a:stretch>
              <a:fillRect/>
            </a:stretch>
          </a:blipFill>
        </p:spPr>
        <p:txBody>
          <a:bodyPr/>
          <a:lstStyle/>
          <a:p>
            <a:endParaRPr lang="en-US"/>
          </a:p>
        </p:txBody>
      </p:sp>
      <p:sp>
        <p:nvSpPr>
          <p:cNvPr id="35" name="Freeform 35"/>
          <p:cNvSpPr/>
          <p:nvPr/>
        </p:nvSpPr>
        <p:spPr>
          <a:xfrm>
            <a:off x="2299670" y="5424984"/>
            <a:ext cx="5314754" cy="1359691"/>
          </a:xfrm>
          <a:custGeom>
            <a:avLst/>
            <a:gdLst/>
            <a:ahLst/>
            <a:cxnLst/>
            <a:rect l="l" t="t" r="r" b="b"/>
            <a:pathLst>
              <a:path w="5314754" h="1359691">
                <a:moveTo>
                  <a:pt x="0" y="0"/>
                </a:moveTo>
                <a:lnTo>
                  <a:pt x="5314754" y="0"/>
                </a:lnTo>
                <a:lnTo>
                  <a:pt x="5314754" y="1359691"/>
                </a:lnTo>
                <a:lnTo>
                  <a:pt x="0" y="135969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6" name="TextBox 36"/>
          <p:cNvSpPr txBox="1"/>
          <p:nvPr/>
        </p:nvSpPr>
        <p:spPr>
          <a:xfrm>
            <a:off x="0" y="454862"/>
            <a:ext cx="10696134" cy="1838004"/>
          </a:xfrm>
          <a:prstGeom prst="rect">
            <a:avLst/>
          </a:prstGeom>
        </p:spPr>
        <p:txBody>
          <a:bodyPr lIns="0" tIns="0" rIns="0" bIns="0" rtlCol="0" anchor="t">
            <a:spAutoFit/>
          </a:bodyPr>
          <a:lstStyle/>
          <a:p>
            <a:pPr algn="ctr">
              <a:lnSpc>
                <a:spcPts val="4729"/>
              </a:lnSpc>
            </a:pPr>
            <a:r>
              <a:rPr lang="en-US" sz="3876" b="1">
                <a:solidFill>
                  <a:srgbClr val="FFFFFF"/>
                </a:solidFill>
                <a:latin typeface="Poppins Bold"/>
                <a:ea typeface="Poppins Bold"/>
                <a:cs typeface="Poppins Bold"/>
                <a:sym typeface="Poppins Bold"/>
              </a:rPr>
              <a:t>Projects Eliminated/Reallocated</a:t>
            </a:r>
          </a:p>
          <a:p>
            <a:pPr algn="ctr">
              <a:lnSpc>
                <a:spcPts val="4729"/>
              </a:lnSpc>
            </a:pPr>
            <a:r>
              <a:rPr lang="en-US" sz="3876" b="1">
                <a:solidFill>
                  <a:srgbClr val="FFFFFF"/>
                </a:solidFill>
                <a:latin typeface="Poppins Bold"/>
                <a:ea typeface="Poppins Bold"/>
                <a:cs typeface="Poppins Bold"/>
                <a:sym typeface="Poppins Bold"/>
              </a:rPr>
              <a:t>&amp;</a:t>
            </a:r>
          </a:p>
          <a:p>
            <a:pPr algn="ctr">
              <a:lnSpc>
                <a:spcPts val="4729"/>
              </a:lnSpc>
            </a:pPr>
            <a:r>
              <a:rPr lang="en-US" sz="3876" b="1">
                <a:solidFill>
                  <a:srgbClr val="FFFFFF"/>
                </a:solidFill>
                <a:latin typeface="Poppins Bold"/>
                <a:ea typeface="Poppins Bold"/>
                <a:cs typeface="Poppins Bold"/>
                <a:sym typeface="Poppins Bold"/>
              </a:rPr>
              <a:t>Proposed Reappropriated Projects</a:t>
            </a:r>
          </a:p>
        </p:txBody>
      </p:sp>
      <p:sp>
        <p:nvSpPr>
          <p:cNvPr id="37" name="TextBox 37"/>
          <p:cNvSpPr txBox="1"/>
          <p:nvPr/>
        </p:nvSpPr>
        <p:spPr>
          <a:xfrm>
            <a:off x="717533" y="3013076"/>
            <a:ext cx="9859183" cy="2490791"/>
          </a:xfrm>
          <a:prstGeom prst="rect">
            <a:avLst/>
          </a:prstGeom>
        </p:spPr>
        <p:txBody>
          <a:bodyPr lIns="0" tIns="0" rIns="0" bIns="0" rtlCol="0" anchor="t">
            <a:spAutoFit/>
          </a:bodyPr>
          <a:lstStyle/>
          <a:p>
            <a:pPr algn="l">
              <a:lnSpc>
                <a:spcPts val="3937"/>
              </a:lnSpc>
            </a:pPr>
            <a:r>
              <a:rPr lang="en-US" sz="2812">
                <a:solidFill>
                  <a:srgbClr val="000000"/>
                </a:solidFill>
                <a:latin typeface="Poppins"/>
                <a:ea typeface="Poppins"/>
                <a:cs typeface="Poppins"/>
                <a:sym typeface="Poppins"/>
              </a:rPr>
              <a:t>Tribal Ranch Property Taxes/Lease Fees – $400,000</a:t>
            </a:r>
          </a:p>
          <a:p>
            <a:pPr algn="just">
              <a:lnSpc>
                <a:spcPts val="3937"/>
              </a:lnSpc>
              <a:spcBef>
                <a:spcPct val="0"/>
              </a:spcBef>
            </a:pPr>
            <a:r>
              <a:rPr lang="en-US" sz="2812">
                <a:solidFill>
                  <a:srgbClr val="000000"/>
                </a:solidFill>
                <a:latin typeface="Poppins"/>
                <a:ea typeface="Poppins"/>
                <a:cs typeface="Poppins"/>
                <a:sym typeface="Poppins"/>
              </a:rPr>
              <a:t>Meat Processing Facility Planning – $100,000</a:t>
            </a:r>
          </a:p>
          <a:p>
            <a:pPr algn="just">
              <a:lnSpc>
                <a:spcPts val="3937"/>
              </a:lnSpc>
              <a:spcBef>
                <a:spcPct val="0"/>
              </a:spcBef>
            </a:pPr>
            <a:r>
              <a:rPr lang="en-US" sz="2812">
                <a:solidFill>
                  <a:srgbClr val="000000"/>
                </a:solidFill>
                <a:latin typeface="Poppins"/>
                <a:ea typeface="Poppins"/>
                <a:cs typeface="Poppins"/>
                <a:sym typeface="Poppins"/>
              </a:rPr>
              <a:t>Nazlini Farm Board Study – $50,000</a:t>
            </a:r>
          </a:p>
          <a:p>
            <a:pPr algn="just">
              <a:lnSpc>
                <a:spcPts val="3937"/>
              </a:lnSpc>
              <a:spcBef>
                <a:spcPct val="0"/>
              </a:spcBef>
            </a:pPr>
            <a:r>
              <a:rPr lang="en-US" sz="2812">
                <a:solidFill>
                  <a:srgbClr val="000000"/>
                </a:solidFill>
                <a:latin typeface="Poppins"/>
                <a:ea typeface="Poppins"/>
                <a:cs typeface="Poppins"/>
                <a:sym typeface="Poppins"/>
              </a:rPr>
              <a:t>Navamill Lumber &amp; Logging – $200,000</a:t>
            </a:r>
          </a:p>
          <a:p>
            <a:pPr algn="just">
              <a:lnSpc>
                <a:spcPts val="3937"/>
              </a:lnSpc>
              <a:spcBef>
                <a:spcPct val="0"/>
              </a:spcBef>
            </a:pPr>
            <a:endParaRPr lang="en-US" sz="2812">
              <a:solidFill>
                <a:srgbClr val="000000"/>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4097" y="2344987"/>
            <a:ext cx="12026506" cy="7391901"/>
          </a:xfrm>
          <a:custGeom>
            <a:avLst/>
            <a:gdLst/>
            <a:ahLst/>
            <a:cxnLst/>
            <a:rect l="l" t="t" r="r" b="b"/>
            <a:pathLst>
              <a:path w="12026506" h="7391901">
                <a:moveTo>
                  <a:pt x="0" y="0"/>
                </a:moveTo>
                <a:lnTo>
                  <a:pt x="12026506" y="0"/>
                </a:lnTo>
                <a:lnTo>
                  <a:pt x="12026506" y="7391901"/>
                </a:lnTo>
                <a:lnTo>
                  <a:pt x="0" y="7391901"/>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971550"/>
            <a:ext cx="8115300" cy="778443"/>
          </a:xfrm>
          <a:prstGeom prst="rect">
            <a:avLst/>
          </a:prstGeom>
        </p:spPr>
        <p:txBody>
          <a:bodyPr lIns="0" tIns="0" rIns="0" bIns="0" rtlCol="0" anchor="t">
            <a:spAutoFit/>
          </a:bodyPr>
          <a:lstStyle/>
          <a:p>
            <a:pPr algn="l">
              <a:lnSpc>
                <a:spcPts val="5827"/>
              </a:lnSpc>
            </a:pPr>
            <a:r>
              <a:rPr lang="en-US" sz="4776" b="1">
                <a:solidFill>
                  <a:srgbClr val="940A07"/>
                </a:solidFill>
                <a:latin typeface="Poppins Bold"/>
                <a:ea typeface="Poppins Bold"/>
                <a:cs typeface="Poppins Bold"/>
                <a:sym typeface="Poppins Bold"/>
              </a:rPr>
              <a:t>AIF Program Integration</a:t>
            </a:r>
          </a:p>
        </p:txBody>
      </p:sp>
      <p:sp>
        <p:nvSpPr>
          <p:cNvPr id="4" name="TextBox 4"/>
          <p:cNvSpPr txBox="1"/>
          <p:nvPr/>
        </p:nvSpPr>
        <p:spPr>
          <a:xfrm>
            <a:off x="9273338" y="1918269"/>
            <a:ext cx="8148103" cy="2530388"/>
          </a:xfrm>
          <a:prstGeom prst="rect">
            <a:avLst/>
          </a:prstGeom>
        </p:spPr>
        <p:txBody>
          <a:bodyPr lIns="0" tIns="0" rIns="0" bIns="0" rtlCol="0" anchor="t">
            <a:spAutoFit/>
          </a:bodyPr>
          <a:lstStyle/>
          <a:p>
            <a:pPr marL="513501" lvl="1" indent="-256751" algn="l">
              <a:lnSpc>
                <a:spcPts val="3329"/>
              </a:lnSpc>
              <a:buFont typeface="Arial"/>
              <a:buChar char="•"/>
            </a:pPr>
            <a:r>
              <a:rPr lang="en-US" sz="2378">
                <a:solidFill>
                  <a:srgbClr val="000000"/>
                </a:solidFill>
                <a:latin typeface="Poppins"/>
                <a:ea typeface="Poppins"/>
                <a:cs typeface="Poppins"/>
                <a:sym typeface="Poppins"/>
              </a:rPr>
              <a:t>Added to NNDA Plan of Operation</a:t>
            </a:r>
          </a:p>
          <a:p>
            <a:pPr marL="513501" lvl="1" indent="-256751" algn="l">
              <a:lnSpc>
                <a:spcPts val="3329"/>
              </a:lnSpc>
              <a:buFont typeface="Arial"/>
              <a:buChar char="•"/>
            </a:pPr>
            <a:r>
              <a:rPr lang="en-US" sz="2378">
                <a:solidFill>
                  <a:srgbClr val="000000"/>
                </a:solidFill>
                <a:latin typeface="Poppins"/>
                <a:ea typeface="Poppins"/>
                <a:cs typeface="Poppins"/>
                <a:sym typeface="Poppins"/>
              </a:rPr>
              <a:t>Technical Capacity Building Program established</a:t>
            </a:r>
          </a:p>
          <a:p>
            <a:pPr marL="513501" lvl="1" indent="-256751" algn="l">
              <a:lnSpc>
                <a:spcPts val="3329"/>
              </a:lnSpc>
              <a:buFont typeface="Arial"/>
              <a:buChar char="•"/>
            </a:pPr>
            <a:r>
              <a:rPr lang="en-US" sz="2378">
                <a:solidFill>
                  <a:srgbClr val="000000"/>
                </a:solidFill>
                <a:latin typeface="Poppins"/>
                <a:ea typeface="Poppins"/>
                <a:cs typeface="Poppins"/>
                <a:sym typeface="Poppins"/>
              </a:rPr>
              <a:t>Positions added:</a:t>
            </a:r>
          </a:p>
          <a:p>
            <a:pPr marL="513501" lvl="1" indent="-256751" algn="l">
              <a:lnSpc>
                <a:spcPts val="3329"/>
              </a:lnSpc>
              <a:buFont typeface="Arial"/>
              <a:buChar char="•"/>
            </a:pPr>
            <a:r>
              <a:rPr lang="en-US" sz="2378">
                <a:solidFill>
                  <a:srgbClr val="000000"/>
                </a:solidFill>
                <a:latin typeface="Poppins"/>
                <a:ea typeface="Poppins"/>
                <a:cs typeface="Poppins"/>
                <a:sym typeface="Poppins"/>
              </a:rPr>
              <a:t>Program &amp; Projects Specialist</a:t>
            </a:r>
          </a:p>
          <a:p>
            <a:pPr marL="513501" lvl="1" indent="-256751" algn="l">
              <a:lnSpc>
                <a:spcPts val="3329"/>
              </a:lnSpc>
              <a:buFont typeface="Arial"/>
              <a:buChar char="•"/>
            </a:pPr>
            <a:r>
              <a:rPr lang="en-US" sz="2378">
                <a:solidFill>
                  <a:srgbClr val="000000"/>
                </a:solidFill>
                <a:latin typeface="Poppins"/>
                <a:ea typeface="Poppins"/>
                <a:cs typeface="Poppins"/>
                <a:sym typeface="Poppins"/>
              </a:rPr>
              <a:t>Administrative Assistant</a:t>
            </a:r>
          </a:p>
          <a:p>
            <a:pPr marL="513501" lvl="1" indent="-256751" algn="l">
              <a:lnSpc>
                <a:spcPts val="3329"/>
              </a:lnSpc>
              <a:buFont typeface="Arial"/>
              <a:buChar char="•"/>
            </a:pPr>
            <a:r>
              <a:rPr lang="en-US" sz="2378">
                <a:solidFill>
                  <a:srgbClr val="000000"/>
                </a:solidFill>
                <a:latin typeface="Poppins"/>
                <a:ea typeface="Poppins"/>
                <a:cs typeface="Poppins"/>
                <a:sym typeface="Poppins"/>
              </a:rPr>
              <a:t>Nine Ranch Hands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91905" y="247332"/>
            <a:ext cx="8425648" cy="1185305"/>
            <a:chOff x="0" y="0"/>
            <a:chExt cx="2732108" cy="384348"/>
          </a:xfrm>
        </p:grpSpPr>
        <p:sp>
          <p:nvSpPr>
            <p:cNvPr id="3" name="Freeform 3"/>
            <p:cNvSpPr/>
            <p:nvPr/>
          </p:nvSpPr>
          <p:spPr>
            <a:xfrm>
              <a:off x="0" y="0"/>
              <a:ext cx="2732108" cy="384348"/>
            </a:xfrm>
            <a:custGeom>
              <a:avLst/>
              <a:gdLst/>
              <a:ahLst/>
              <a:cxnLst/>
              <a:rect l="l" t="t" r="r" b="b"/>
              <a:pathLst>
                <a:path w="2732108" h="384348">
                  <a:moveTo>
                    <a:pt x="2528908" y="0"/>
                  </a:moveTo>
                  <a:lnTo>
                    <a:pt x="0" y="0"/>
                  </a:lnTo>
                  <a:lnTo>
                    <a:pt x="203200" y="384348"/>
                  </a:lnTo>
                  <a:lnTo>
                    <a:pt x="2732108" y="384348"/>
                  </a:lnTo>
                  <a:lnTo>
                    <a:pt x="2528908" y="0"/>
                  </a:lnTo>
                  <a:close/>
                </a:path>
              </a:pathLst>
            </a:custGeom>
            <a:solidFill>
              <a:srgbClr val="940A07"/>
            </a:solidFill>
          </p:spPr>
          <p:txBody>
            <a:bodyPr/>
            <a:lstStyle/>
            <a:p>
              <a:endParaRPr lang="en-US"/>
            </a:p>
          </p:txBody>
        </p:sp>
        <p:sp>
          <p:nvSpPr>
            <p:cNvPr id="4" name="TextBox 4"/>
            <p:cNvSpPr txBox="1"/>
            <p:nvPr/>
          </p:nvSpPr>
          <p:spPr>
            <a:xfrm>
              <a:off x="101600" y="-38100"/>
              <a:ext cx="2528908" cy="42244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184923" y="3380872"/>
            <a:ext cx="8425648" cy="1185305"/>
            <a:chOff x="0" y="0"/>
            <a:chExt cx="2732108" cy="384348"/>
          </a:xfrm>
        </p:grpSpPr>
        <p:sp>
          <p:nvSpPr>
            <p:cNvPr id="6" name="Freeform 6"/>
            <p:cNvSpPr/>
            <p:nvPr/>
          </p:nvSpPr>
          <p:spPr>
            <a:xfrm>
              <a:off x="0" y="0"/>
              <a:ext cx="2732108" cy="384348"/>
            </a:xfrm>
            <a:custGeom>
              <a:avLst/>
              <a:gdLst/>
              <a:ahLst/>
              <a:cxnLst/>
              <a:rect l="l" t="t" r="r" b="b"/>
              <a:pathLst>
                <a:path w="2732108" h="384348">
                  <a:moveTo>
                    <a:pt x="2528908" y="0"/>
                  </a:moveTo>
                  <a:lnTo>
                    <a:pt x="0" y="0"/>
                  </a:lnTo>
                  <a:lnTo>
                    <a:pt x="203200" y="384348"/>
                  </a:lnTo>
                  <a:lnTo>
                    <a:pt x="2732108" y="384348"/>
                  </a:lnTo>
                  <a:lnTo>
                    <a:pt x="2528908" y="0"/>
                  </a:lnTo>
                  <a:close/>
                </a:path>
              </a:pathLst>
            </a:custGeom>
            <a:solidFill>
              <a:srgbClr val="940A07"/>
            </a:solidFill>
          </p:spPr>
          <p:txBody>
            <a:bodyPr/>
            <a:lstStyle/>
            <a:p>
              <a:endParaRPr lang="en-US"/>
            </a:p>
          </p:txBody>
        </p:sp>
        <p:sp>
          <p:nvSpPr>
            <p:cNvPr id="7" name="TextBox 7"/>
            <p:cNvSpPr txBox="1"/>
            <p:nvPr/>
          </p:nvSpPr>
          <p:spPr>
            <a:xfrm>
              <a:off x="101600" y="-38100"/>
              <a:ext cx="2528908" cy="422448"/>
            </a:xfrm>
            <a:prstGeom prst="rect">
              <a:avLst/>
            </a:prstGeom>
          </p:spPr>
          <p:txBody>
            <a:bodyPr lIns="50800" tIns="50800" rIns="50800" bIns="50800" rtlCol="0" anchor="ctr"/>
            <a:lstStyle/>
            <a:p>
              <a:pPr algn="ctr">
                <a:lnSpc>
                  <a:spcPts val="2659"/>
                </a:lnSpc>
              </a:pPr>
              <a:endParaRPr/>
            </a:p>
          </p:txBody>
        </p:sp>
      </p:grpSp>
      <p:grpSp>
        <p:nvGrpSpPr>
          <p:cNvPr id="8" name="Group 8"/>
          <p:cNvGrpSpPr>
            <a:grpSpLocks noChangeAspect="1"/>
          </p:cNvGrpSpPr>
          <p:nvPr/>
        </p:nvGrpSpPr>
        <p:grpSpPr>
          <a:xfrm>
            <a:off x="0" y="0"/>
            <a:ext cx="11372131" cy="10400428"/>
            <a:chOff x="0" y="0"/>
            <a:chExt cx="6341529" cy="5799671"/>
          </a:xfrm>
        </p:grpSpPr>
        <p:sp>
          <p:nvSpPr>
            <p:cNvPr id="9" name="Freeform 9"/>
            <p:cNvSpPr/>
            <p:nvPr/>
          </p:nvSpPr>
          <p:spPr>
            <a:xfrm>
              <a:off x="0" y="0"/>
              <a:ext cx="6341491" cy="5799709"/>
            </a:xfrm>
            <a:custGeom>
              <a:avLst/>
              <a:gdLst/>
              <a:ahLst/>
              <a:cxnLst/>
              <a:rect l="l" t="t" r="r" b="b"/>
              <a:pathLst>
                <a:path w="6341491" h="5799709">
                  <a:moveTo>
                    <a:pt x="0" y="0"/>
                  </a:moveTo>
                  <a:lnTo>
                    <a:pt x="0" y="5799709"/>
                  </a:lnTo>
                  <a:lnTo>
                    <a:pt x="6341491" y="5799709"/>
                  </a:lnTo>
                  <a:lnTo>
                    <a:pt x="3056509" y="0"/>
                  </a:lnTo>
                  <a:close/>
                </a:path>
              </a:pathLst>
            </a:custGeom>
            <a:blipFill>
              <a:blip r:embed="rId2"/>
              <a:stretch>
                <a:fillRect l="-18530" r="-18530"/>
              </a:stretch>
            </a:blipFill>
          </p:spPr>
          <p:txBody>
            <a:bodyPr/>
            <a:lstStyle/>
            <a:p>
              <a:endParaRPr lang="en-US"/>
            </a:p>
          </p:txBody>
        </p:sp>
      </p:grpSp>
      <p:sp>
        <p:nvSpPr>
          <p:cNvPr id="10" name="Freeform 10"/>
          <p:cNvSpPr/>
          <p:nvPr/>
        </p:nvSpPr>
        <p:spPr>
          <a:xfrm>
            <a:off x="13522933" y="5490349"/>
            <a:ext cx="4175276" cy="4567130"/>
          </a:xfrm>
          <a:custGeom>
            <a:avLst/>
            <a:gdLst/>
            <a:ahLst/>
            <a:cxnLst/>
            <a:rect l="l" t="t" r="r" b="b"/>
            <a:pathLst>
              <a:path w="4175276" h="4567130">
                <a:moveTo>
                  <a:pt x="0" y="0"/>
                </a:moveTo>
                <a:lnTo>
                  <a:pt x="4175276" y="0"/>
                </a:lnTo>
                <a:lnTo>
                  <a:pt x="4175276" y="4567131"/>
                </a:lnTo>
                <a:lnTo>
                  <a:pt x="0" y="4567131"/>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7184923" y="310746"/>
            <a:ext cx="4595784" cy="1029903"/>
          </a:xfrm>
          <a:prstGeom prst="rect">
            <a:avLst/>
          </a:prstGeom>
        </p:spPr>
        <p:txBody>
          <a:bodyPr lIns="0" tIns="0" rIns="0" bIns="0" rtlCol="0" anchor="t">
            <a:spAutoFit/>
          </a:bodyPr>
          <a:lstStyle/>
          <a:p>
            <a:pPr algn="l">
              <a:lnSpc>
                <a:spcPts val="3997"/>
              </a:lnSpc>
            </a:pPr>
            <a:r>
              <a:rPr lang="en-US" sz="3276" b="1">
                <a:solidFill>
                  <a:srgbClr val="FFFFFF"/>
                </a:solidFill>
                <a:latin typeface="Poppins Bold"/>
                <a:ea typeface="Poppins Bold"/>
                <a:cs typeface="Poppins Bold"/>
                <a:sym typeface="Poppins Bold"/>
              </a:rPr>
              <a:t>Emergency Drought </a:t>
            </a:r>
          </a:p>
          <a:p>
            <a:pPr algn="l">
              <a:lnSpc>
                <a:spcPts val="3997"/>
              </a:lnSpc>
            </a:pPr>
            <a:r>
              <a:rPr lang="en-US" sz="3276" b="1">
                <a:solidFill>
                  <a:srgbClr val="FFFFFF"/>
                </a:solidFill>
                <a:latin typeface="Poppins Bold"/>
                <a:ea typeface="Poppins Bold"/>
                <a:cs typeface="Poppins Bold"/>
                <a:sym typeface="Poppins Bold"/>
              </a:rPr>
              <a:t>Contingency Plan</a:t>
            </a:r>
          </a:p>
        </p:txBody>
      </p:sp>
      <p:sp>
        <p:nvSpPr>
          <p:cNvPr id="12" name="TextBox 12"/>
          <p:cNvSpPr txBox="1"/>
          <p:nvPr/>
        </p:nvSpPr>
        <p:spPr>
          <a:xfrm>
            <a:off x="7184923" y="1542051"/>
            <a:ext cx="7573353" cy="1572120"/>
          </a:xfrm>
          <a:prstGeom prst="rect">
            <a:avLst/>
          </a:prstGeom>
        </p:spPr>
        <p:txBody>
          <a:bodyPr lIns="0" tIns="0" rIns="0" bIns="0" rtlCol="0" anchor="t">
            <a:spAutoFit/>
          </a:bodyPr>
          <a:lstStyle/>
          <a:p>
            <a:pPr marL="481565" lvl="1" indent="-240782" algn="l">
              <a:lnSpc>
                <a:spcPts val="3122"/>
              </a:lnSpc>
              <a:buFont typeface="Arial"/>
              <a:buChar char="•"/>
            </a:pPr>
            <a:r>
              <a:rPr lang="en-US" sz="2230" b="1">
                <a:solidFill>
                  <a:srgbClr val="000000"/>
                </a:solidFill>
                <a:latin typeface="Poppins Bold"/>
                <a:ea typeface="Poppins Bold"/>
                <a:cs typeface="Poppins Bold"/>
                <a:sym typeface="Poppins Bold"/>
              </a:rPr>
              <a:t>Office of Speaker requested drought funding</a:t>
            </a:r>
          </a:p>
          <a:p>
            <a:pPr marL="481565" lvl="1" indent="-240782" algn="l">
              <a:lnSpc>
                <a:spcPts val="3122"/>
              </a:lnSpc>
              <a:buFont typeface="Arial"/>
              <a:buChar char="•"/>
            </a:pPr>
            <a:r>
              <a:rPr lang="en-US" sz="2230" b="1">
                <a:solidFill>
                  <a:srgbClr val="000000"/>
                </a:solidFill>
                <a:latin typeface="Poppins Bold"/>
                <a:ea typeface="Poppins Bold"/>
                <a:cs typeface="Poppins Bold"/>
                <a:sym typeface="Poppins Bold"/>
              </a:rPr>
              <a:t>Unaudited balance reported: $44.7M</a:t>
            </a:r>
          </a:p>
          <a:p>
            <a:pPr marL="481565" lvl="1" indent="-240782" algn="l">
              <a:lnSpc>
                <a:spcPts val="3122"/>
              </a:lnSpc>
              <a:buFont typeface="Arial"/>
              <a:buChar char="•"/>
            </a:pPr>
            <a:r>
              <a:rPr lang="en-US" sz="2230" b="1">
                <a:solidFill>
                  <a:srgbClr val="000000"/>
                </a:solidFill>
                <a:latin typeface="Poppins Bold"/>
                <a:ea typeface="Poppins Bold"/>
                <a:cs typeface="Poppins Bold"/>
                <a:sym typeface="Poppins Bold"/>
              </a:rPr>
              <a:t>Proposed allocation: $25.3M</a:t>
            </a:r>
          </a:p>
          <a:p>
            <a:pPr marL="481565" lvl="1" indent="-240782" algn="l">
              <a:lnSpc>
                <a:spcPts val="3122"/>
              </a:lnSpc>
              <a:buFont typeface="Arial"/>
              <a:buChar char="•"/>
            </a:pPr>
            <a:r>
              <a:rPr lang="en-US" sz="2230" b="1">
                <a:solidFill>
                  <a:srgbClr val="000000"/>
                </a:solidFill>
                <a:latin typeface="Poppins Bold"/>
                <a:ea typeface="Poppins Bold"/>
                <a:cs typeface="Poppins Bold"/>
                <a:sym typeface="Poppins Bold"/>
              </a:rPr>
              <a:t>Proposed allocation: $25.3M</a:t>
            </a:r>
          </a:p>
        </p:txBody>
      </p:sp>
      <p:sp>
        <p:nvSpPr>
          <p:cNvPr id="13" name="TextBox 13"/>
          <p:cNvSpPr txBox="1"/>
          <p:nvPr/>
        </p:nvSpPr>
        <p:spPr>
          <a:xfrm>
            <a:off x="8673708" y="3444285"/>
            <a:ext cx="4595784" cy="1029903"/>
          </a:xfrm>
          <a:prstGeom prst="rect">
            <a:avLst/>
          </a:prstGeom>
        </p:spPr>
        <p:txBody>
          <a:bodyPr lIns="0" tIns="0" rIns="0" bIns="0" rtlCol="0" anchor="t">
            <a:spAutoFit/>
          </a:bodyPr>
          <a:lstStyle/>
          <a:p>
            <a:pPr algn="l">
              <a:lnSpc>
                <a:spcPts val="3997"/>
              </a:lnSpc>
            </a:pPr>
            <a:r>
              <a:rPr lang="en-US" sz="3276" b="1">
                <a:solidFill>
                  <a:srgbClr val="FFFFFF"/>
                </a:solidFill>
                <a:latin typeface="Poppins Bold"/>
                <a:ea typeface="Poppins Bold"/>
                <a:cs typeface="Poppins Bold"/>
                <a:sym typeface="Poppins Bold"/>
              </a:rPr>
              <a:t>Drought Budget Allocation</a:t>
            </a:r>
          </a:p>
        </p:txBody>
      </p:sp>
      <p:sp>
        <p:nvSpPr>
          <p:cNvPr id="14" name="TextBox 14"/>
          <p:cNvSpPr txBox="1"/>
          <p:nvPr/>
        </p:nvSpPr>
        <p:spPr>
          <a:xfrm>
            <a:off x="8899060" y="4670952"/>
            <a:ext cx="6711511" cy="1572120"/>
          </a:xfrm>
          <a:prstGeom prst="rect">
            <a:avLst/>
          </a:prstGeom>
        </p:spPr>
        <p:txBody>
          <a:bodyPr lIns="0" tIns="0" rIns="0" bIns="0" rtlCol="0" anchor="t">
            <a:spAutoFit/>
          </a:bodyPr>
          <a:lstStyle/>
          <a:p>
            <a:pPr marL="481565" lvl="1" indent="-240782" algn="l">
              <a:lnSpc>
                <a:spcPts val="3122"/>
              </a:lnSpc>
              <a:buFont typeface="Arial"/>
              <a:buChar char="•"/>
            </a:pPr>
            <a:r>
              <a:rPr lang="en-US" sz="2230" b="1">
                <a:solidFill>
                  <a:srgbClr val="000000"/>
                </a:solidFill>
                <a:latin typeface="Poppins Bold"/>
                <a:ea typeface="Poppins Bold"/>
                <a:cs typeface="Poppins Bold"/>
                <a:sym typeface="Poppins Bold"/>
              </a:rPr>
              <a:t>Department of Agriculture: $9.45M</a:t>
            </a:r>
          </a:p>
          <a:p>
            <a:pPr marL="481565" lvl="1" indent="-240782" algn="l">
              <a:lnSpc>
                <a:spcPts val="3122"/>
              </a:lnSpc>
              <a:buFont typeface="Arial"/>
              <a:buChar char="•"/>
            </a:pPr>
            <a:r>
              <a:rPr lang="en-US" sz="2230" b="1">
                <a:solidFill>
                  <a:srgbClr val="000000"/>
                </a:solidFill>
                <a:latin typeface="Poppins Bold"/>
                <a:ea typeface="Poppins Bold"/>
                <a:cs typeface="Poppins Bold"/>
                <a:sym typeface="Poppins Bold"/>
              </a:rPr>
              <a:t>Department of Water Resources: $15.27M</a:t>
            </a:r>
          </a:p>
          <a:p>
            <a:pPr marL="481565" lvl="1" indent="-240782" algn="l">
              <a:lnSpc>
                <a:spcPts val="3122"/>
              </a:lnSpc>
              <a:buFont typeface="Arial"/>
              <a:buChar char="•"/>
            </a:pPr>
            <a:r>
              <a:rPr lang="en-US" sz="2230" b="1">
                <a:solidFill>
                  <a:srgbClr val="000000"/>
                </a:solidFill>
                <a:latin typeface="Poppins Bold"/>
                <a:ea typeface="Poppins Bold"/>
                <a:cs typeface="Poppins Bold"/>
                <a:sym typeface="Poppins Bold"/>
              </a:rPr>
              <a:t>Fish &amp; Wildlife: $600K</a:t>
            </a:r>
          </a:p>
          <a:p>
            <a:pPr marL="481565" lvl="1" indent="-240782" algn="l">
              <a:lnSpc>
                <a:spcPts val="3122"/>
              </a:lnSpc>
              <a:buFont typeface="Arial"/>
              <a:buChar char="•"/>
            </a:pPr>
            <a:r>
              <a:rPr lang="en-US" sz="2230" b="1">
                <a:solidFill>
                  <a:srgbClr val="000000"/>
                </a:solidFill>
                <a:latin typeface="Poppins Bold"/>
                <a:ea typeface="Poppins Bold"/>
                <a:cs typeface="Poppins Bold"/>
                <a:sym typeface="Poppins Bold"/>
              </a:rPr>
              <a:t>Grand Total: $25.318M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7126" y="3320455"/>
            <a:ext cx="25934700" cy="6223595"/>
            <a:chOff x="0" y="0"/>
            <a:chExt cx="1552366" cy="372524"/>
          </a:xfrm>
        </p:grpSpPr>
        <p:sp>
          <p:nvSpPr>
            <p:cNvPr id="3" name="Freeform 3"/>
            <p:cNvSpPr/>
            <p:nvPr/>
          </p:nvSpPr>
          <p:spPr>
            <a:xfrm>
              <a:off x="0" y="0"/>
              <a:ext cx="1552366" cy="372524"/>
            </a:xfrm>
            <a:custGeom>
              <a:avLst/>
              <a:gdLst/>
              <a:ahLst/>
              <a:cxnLst/>
              <a:rect l="l" t="t" r="r" b="b"/>
              <a:pathLst>
                <a:path w="1552366" h="372524">
                  <a:moveTo>
                    <a:pt x="1349166" y="0"/>
                  </a:moveTo>
                  <a:lnTo>
                    <a:pt x="0" y="0"/>
                  </a:lnTo>
                  <a:lnTo>
                    <a:pt x="203200" y="372524"/>
                  </a:lnTo>
                  <a:lnTo>
                    <a:pt x="1552366" y="372524"/>
                  </a:lnTo>
                  <a:lnTo>
                    <a:pt x="1349166" y="0"/>
                  </a:lnTo>
                  <a:close/>
                </a:path>
              </a:pathLst>
            </a:custGeom>
            <a:solidFill>
              <a:srgbClr val="940A07"/>
            </a:solidFill>
          </p:spPr>
          <p:txBody>
            <a:bodyPr/>
            <a:lstStyle/>
            <a:p>
              <a:endParaRPr lang="en-US"/>
            </a:p>
          </p:txBody>
        </p:sp>
        <p:sp>
          <p:nvSpPr>
            <p:cNvPr id="4" name="TextBox 4"/>
            <p:cNvSpPr txBox="1"/>
            <p:nvPr/>
          </p:nvSpPr>
          <p:spPr>
            <a:xfrm>
              <a:off x="101600" y="-38100"/>
              <a:ext cx="1349166" cy="41062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125663" y="1870380"/>
            <a:ext cx="8739262" cy="5649170"/>
          </a:xfrm>
          <a:custGeom>
            <a:avLst/>
            <a:gdLst/>
            <a:ahLst/>
            <a:cxnLst/>
            <a:rect l="l" t="t" r="r" b="b"/>
            <a:pathLst>
              <a:path w="8739262" h="5649170">
                <a:moveTo>
                  <a:pt x="0" y="0"/>
                </a:moveTo>
                <a:lnTo>
                  <a:pt x="8739262" y="0"/>
                </a:lnTo>
                <a:lnTo>
                  <a:pt x="8739262" y="5649169"/>
                </a:lnTo>
                <a:lnTo>
                  <a:pt x="0" y="5649169"/>
                </a:lnTo>
                <a:lnTo>
                  <a:pt x="0" y="0"/>
                </a:lnTo>
                <a:close/>
              </a:path>
            </a:pathLst>
          </a:custGeom>
          <a:blipFill>
            <a:blip r:embed="rId2"/>
            <a:stretch>
              <a:fillRect l="-491" r="-491"/>
            </a:stretch>
          </a:blipFill>
        </p:spPr>
        <p:txBody>
          <a:bodyPr/>
          <a:lstStyle/>
          <a:p>
            <a:endParaRPr lang="en-US"/>
          </a:p>
        </p:txBody>
      </p:sp>
      <p:sp>
        <p:nvSpPr>
          <p:cNvPr id="6" name="TextBox 6"/>
          <p:cNvSpPr txBox="1"/>
          <p:nvPr/>
        </p:nvSpPr>
        <p:spPr>
          <a:xfrm>
            <a:off x="1028700" y="3585000"/>
            <a:ext cx="9357303" cy="6207835"/>
          </a:xfrm>
          <a:prstGeom prst="rect">
            <a:avLst/>
          </a:prstGeom>
        </p:spPr>
        <p:txBody>
          <a:bodyPr lIns="0" tIns="0" rIns="0" bIns="0" rtlCol="0" anchor="t">
            <a:spAutoFit/>
          </a:bodyPr>
          <a:lstStyle/>
          <a:p>
            <a:pPr algn="just">
              <a:lnSpc>
                <a:spcPts val="3810"/>
              </a:lnSpc>
              <a:spcBef>
                <a:spcPct val="0"/>
              </a:spcBef>
            </a:pPr>
            <a:r>
              <a:rPr lang="en-US" sz="2722">
                <a:solidFill>
                  <a:srgbClr val="FFFFFF"/>
                </a:solidFill>
                <a:latin typeface="Poppins"/>
                <a:ea typeface="Poppins"/>
                <a:cs typeface="Poppins"/>
                <a:sym typeface="Poppins"/>
              </a:rPr>
              <a:t>• Gross PRF Benefits (2017–2025): $303.1M</a:t>
            </a:r>
          </a:p>
          <a:p>
            <a:pPr algn="just">
              <a:lnSpc>
                <a:spcPts val="3810"/>
              </a:lnSpc>
              <a:spcBef>
                <a:spcPct val="0"/>
              </a:spcBef>
            </a:pPr>
            <a:r>
              <a:rPr lang="en-US" sz="2722">
                <a:solidFill>
                  <a:srgbClr val="FFFFFF"/>
                </a:solidFill>
                <a:latin typeface="Poppins"/>
                <a:ea typeface="Poppins"/>
                <a:cs typeface="Poppins"/>
                <a:sym typeface="Poppins"/>
              </a:rPr>
              <a:t>• Net PRF Benefits: $133.4M</a:t>
            </a:r>
          </a:p>
          <a:p>
            <a:pPr algn="just">
              <a:lnSpc>
                <a:spcPts val="3810"/>
              </a:lnSpc>
              <a:spcBef>
                <a:spcPct val="0"/>
              </a:spcBef>
            </a:pPr>
            <a:r>
              <a:rPr lang="en-US" sz="2722">
                <a:solidFill>
                  <a:srgbClr val="FFFFFF"/>
                </a:solidFill>
                <a:latin typeface="Poppins"/>
                <a:ea typeface="Poppins"/>
                <a:cs typeface="Poppins"/>
                <a:sym typeface="Poppins"/>
              </a:rPr>
              <a:t>• Positive returns in most crop years</a:t>
            </a:r>
          </a:p>
          <a:p>
            <a:pPr algn="just">
              <a:lnSpc>
                <a:spcPts val="3810"/>
              </a:lnSpc>
              <a:spcBef>
                <a:spcPct val="0"/>
              </a:spcBef>
            </a:pPr>
            <a:endParaRPr lang="en-US" sz="2722">
              <a:solidFill>
                <a:srgbClr val="FFFFFF"/>
              </a:solidFill>
              <a:latin typeface="Poppins"/>
              <a:ea typeface="Poppins"/>
              <a:cs typeface="Poppins"/>
              <a:sym typeface="Poppins"/>
            </a:endParaRPr>
          </a:p>
          <a:p>
            <a:pPr algn="just">
              <a:lnSpc>
                <a:spcPts val="3810"/>
              </a:lnSpc>
              <a:spcBef>
                <a:spcPct val="0"/>
              </a:spcBef>
            </a:pPr>
            <a:r>
              <a:rPr lang="en-US" sz="2722" b="1">
                <a:solidFill>
                  <a:srgbClr val="FFFFFF"/>
                </a:solidFill>
                <a:latin typeface="Poppins Bold"/>
                <a:ea typeface="Poppins Bold"/>
                <a:cs typeface="Poppins Bold"/>
                <a:sym typeface="Poppins Bold"/>
              </a:rPr>
              <a:t>2026-2027 Priorities </a:t>
            </a:r>
          </a:p>
          <a:p>
            <a:pPr algn="just">
              <a:lnSpc>
                <a:spcPts val="3810"/>
              </a:lnSpc>
              <a:spcBef>
                <a:spcPct val="0"/>
              </a:spcBef>
            </a:pPr>
            <a:r>
              <a:rPr lang="en-US" sz="2722">
                <a:solidFill>
                  <a:srgbClr val="FFFFFF"/>
                </a:solidFill>
                <a:latin typeface="Poppins"/>
                <a:ea typeface="Poppins"/>
                <a:cs typeface="Poppins"/>
                <a:sym typeface="Poppins"/>
              </a:rPr>
              <a:t>1. Fill AIF positions</a:t>
            </a:r>
          </a:p>
          <a:p>
            <a:pPr algn="just">
              <a:lnSpc>
                <a:spcPts val="3810"/>
              </a:lnSpc>
              <a:spcBef>
                <a:spcPct val="0"/>
              </a:spcBef>
            </a:pPr>
            <a:r>
              <a:rPr lang="en-US" sz="2722">
                <a:solidFill>
                  <a:srgbClr val="FFFFFF"/>
                </a:solidFill>
                <a:latin typeface="Poppins"/>
                <a:ea typeface="Poppins"/>
                <a:cs typeface="Poppins"/>
                <a:sym typeface="Poppins"/>
              </a:rPr>
              <a:t>2. Develop AIF policies</a:t>
            </a:r>
          </a:p>
          <a:p>
            <a:pPr algn="just">
              <a:lnSpc>
                <a:spcPts val="3810"/>
              </a:lnSpc>
              <a:spcBef>
                <a:spcPct val="0"/>
              </a:spcBef>
            </a:pPr>
            <a:r>
              <a:rPr lang="en-US" sz="2722">
                <a:solidFill>
                  <a:srgbClr val="FFFFFF"/>
                </a:solidFill>
                <a:latin typeface="Poppins"/>
                <a:ea typeface="Poppins"/>
                <a:cs typeface="Poppins"/>
                <a:sym typeface="Poppins"/>
              </a:rPr>
              <a:t>3. Amend Fund Management Plan</a:t>
            </a:r>
          </a:p>
          <a:p>
            <a:pPr algn="just">
              <a:lnSpc>
                <a:spcPts val="3810"/>
              </a:lnSpc>
              <a:spcBef>
                <a:spcPct val="0"/>
              </a:spcBef>
            </a:pPr>
            <a:r>
              <a:rPr lang="en-US" sz="2722">
                <a:solidFill>
                  <a:srgbClr val="FFFFFF"/>
                </a:solidFill>
                <a:latin typeface="Poppins"/>
                <a:ea typeface="Poppins"/>
                <a:cs typeface="Poppins"/>
                <a:sym typeface="Poppins"/>
              </a:rPr>
              <a:t>4. Procure PRF Insurance Agent</a:t>
            </a:r>
          </a:p>
          <a:p>
            <a:pPr algn="just">
              <a:lnSpc>
                <a:spcPts val="3810"/>
              </a:lnSpc>
              <a:spcBef>
                <a:spcPct val="0"/>
              </a:spcBef>
            </a:pPr>
            <a:r>
              <a:rPr lang="en-US" sz="2722">
                <a:solidFill>
                  <a:srgbClr val="FFFFFF"/>
                </a:solidFill>
                <a:latin typeface="Poppins"/>
                <a:ea typeface="Poppins"/>
                <a:cs typeface="Poppins"/>
                <a:sym typeface="Poppins"/>
              </a:rPr>
              <a:t>5. Extend PRF coverage (2029–2032)</a:t>
            </a:r>
          </a:p>
          <a:p>
            <a:pPr algn="just">
              <a:lnSpc>
                <a:spcPts val="3810"/>
              </a:lnSpc>
              <a:spcBef>
                <a:spcPct val="0"/>
              </a:spcBef>
            </a:pPr>
            <a:r>
              <a:rPr lang="en-US" sz="2722">
                <a:solidFill>
                  <a:srgbClr val="FFFFFF"/>
                </a:solidFill>
                <a:latin typeface="Poppins"/>
                <a:ea typeface="Poppins"/>
                <a:cs typeface="Poppins"/>
                <a:sym typeface="Poppins"/>
              </a:rPr>
              <a:t>6. Develop Year 4 AIF projects</a:t>
            </a:r>
          </a:p>
          <a:p>
            <a:pPr algn="just">
              <a:lnSpc>
                <a:spcPts val="3810"/>
              </a:lnSpc>
              <a:spcBef>
                <a:spcPct val="0"/>
              </a:spcBef>
            </a:pPr>
            <a:endParaRPr lang="en-US" sz="2722">
              <a:solidFill>
                <a:srgbClr val="FFFFFF"/>
              </a:solidFill>
              <a:latin typeface="Poppins"/>
              <a:ea typeface="Poppins"/>
              <a:cs typeface="Poppins"/>
              <a:sym typeface="Poppins"/>
            </a:endParaRPr>
          </a:p>
          <a:p>
            <a:pPr algn="just">
              <a:lnSpc>
                <a:spcPts val="3810"/>
              </a:lnSpc>
              <a:spcBef>
                <a:spcPct val="0"/>
              </a:spcBef>
            </a:pPr>
            <a:endParaRPr lang="en-US" sz="2722">
              <a:solidFill>
                <a:srgbClr val="FFFFFF"/>
              </a:solidFill>
              <a:latin typeface="Poppins"/>
              <a:ea typeface="Poppins"/>
              <a:cs typeface="Poppins"/>
              <a:sym typeface="Poppins"/>
            </a:endParaRPr>
          </a:p>
        </p:txBody>
      </p:sp>
      <p:sp>
        <p:nvSpPr>
          <p:cNvPr id="7" name="TextBox 7"/>
          <p:cNvSpPr txBox="1"/>
          <p:nvPr/>
        </p:nvSpPr>
        <p:spPr>
          <a:xfrm>
            <a:off x="459304" y="1387473"/>
            <a:ext cx="9471559" cy="1511868"/>
          </a:xfrm>
          <a:prstGeom prst="rect">
            <a:avLst/>
          </a:prstGeom>
        </p:spPr>
        <p:txBody>
          <a:bodyPr lIns="0" tIns="0" rIns="0" bIns="0" rtlCol="0" anchor="t">
            <a:spAutoFit/>
          </a:bodyPr>
          <a:lstStyle/>
          <a:p>
            <a:pPr algn="l">
              <a:lnSpc>
                <a:spcPts val="5827"/>
              </a:lnSpc>
            </a:pPr>
            <a:r>
              <a:rPr lang="en-US" sz="4776" b="1">
                <a:solidFill>
                  <a:srgbClr val="000000"/>
                </a:solidFill>
                <a:latin typeface="Poppins Bold"/>
                <a:ea typeface="Poppins Bold"/>
                <a:cs typeface="Poppins Bold"/>
                <a:sym typeface="Poppins Bold"/>
              </a:rPr>
              <a:t>PRF Performance Update</a:t>
            </a:r>
          </a:p>
          <a:p>
            <a:pPr algn="l">
              <a:lnSpc>
                <a:spcPts val="5827"/>
              </a:lnSpc>
            </a:pPr>
            <a:endParaRPr lang="en-US" sz="4776" b="1">
              <a:solidFill>
                <a:srgbClr val="000000"/>
              </a:solidFill>
              <a:latin typeface="Poppins Bold"/>
              <a:ea typeface="Poppins Bold"/>
              <a:cs typeface="Poppins Bold"/>
              <a:sym typeface="Poppi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7176822">
            <a:off x="-6347008" y="65144"/>
            <a:ext cx="15570108" cy="5443155"/>
            <a:chOff x="0" y="0"/>
            <a:chExt cx="1000855" cy="349889"/>
          </a:xfrm>
        </p:grpSpPr>
        <p:sp>
          <p:nvSpPr>
            <p:cNvPr id="3" name="Freeform 3"/>
            <p:cNvSpPr/>
            <p:nvPr/>
          </p:nvSpPr>
          <p:spPr>
            <a:xfrm>
              <a:off x="0" y="0"/>
              <a:ext cx="1000855" cy="349889"/>
            </a:xfrm>
            <a:custGeom>
              <a:avLst/>
              <a:gdLst/>
              <a:ahLst/>
              <a:cxnLst/>
              <a:rect l="l" t="t" r="r" b="b"/>
              <a:pathLst>
                <a:path w="1000855" h="349889">
                  <a:moveTo>
                    <a:pt x="797655" y="0"/>
                  </a:moveTo>
                  <a:lnTo>
                    <a:pt x="0" y="0"/>
                  </a:lnTo>
                  <a:lnTo>
                    <a:pt x="203200" y="349889"/>
                  </a:lnTo>
                  <a:lnTo>
                    <a:pt x="1000855" y="349889"/>
                  </a:lnTo>
                  <a:lnTo>
                    <a:pt x="797655" y="0"/>
                  </a:lnTo>
                  <a:close/>
                </a:path>
              </a:pathLst>
            </a:custGeom>
            <a:solidFill>
              <a:srgbClr val="940A07"/>
            </a:solidFill>
          </p:spPr>
          <p:txBody>
            <a:bodyPr/>
            <a:lstStyle/>
            <a:p>
              <a:endParaRPr lang="en-US"/>
            </a:p>
          </p:txBody>
        </p:sp>
        <p:sp>
          <p:nvSpPr>
            <p:cNvPr id="4" name="TextBox 4"/>
            <p:cNvSpPr txBox="1"/>
            <p:nvPr/>
          </p:nvSpPr>
          <p:spPr>
            <a:xfrm>
              <a:off x="101600" y="-38100"/>
              <a:ext cx="797655" cy="38798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7176822">
            <a:off x="-910795" y="-169830"/>
            <a:ext cx="8418834" cy="609241"/>
            <a:chOff x="0" y="0"/>
            <a:chExt cx="4834965" cy="349889"/>
          </a:xfrm>
        </p:grpSpPr>
        <p:sp>
          <p:nvSpPr>
            <p:cNvPr id="6" name="Freeform 6"/>
            <p:cNvSpPr/>
            <p:nvPr/>
          </p:nvSpPr>
          <p:spPr>
            <a:xfrm>
              <a:off x="0" y="0"/>
              <a:ext cx="4834965" cy="349889"/>
            </a:xfrm>
            <a:custGeom>
              <a:avLst/>
              <a:gdLst/>
              <a:ahLst/>
              <a:cxnLst/>
              <a:rect l="l" t="t" r="r" b="b"/>
              <a:pathLst>
                <a:path w="4834965" h="349889">
                  <a:moveTo>
                    <a:pt x="4631765" y="0"/>
                  </a:moveTo>
                  <a:lnTo>
                    <a:pt x="0" y="0"/>
                  </a:lnTo>
                  <a:lnTo>
                    <a:pt x="203200" y="349889"/>
                  </a:lnTo>
                  <a:lnTo>
                    <a:pt x="4834965" y="349889"/>
                  </a:lnTo>
                  <a:lnTo>
                    <a:pt x="4631765" y="0"/>
                  </a:lnTo>
                  <a:close/>
                </a:path>
              </a:pathLst>
            </a:custGeom>
            <a:solidFill>
              <a:srgbClr val="940A07"/>
            </a:solidFill>
          </p:spPr>
          <p:txBody>
            <a:bodyPr/>
            <a:lstStyle/>
            <a:p>
              <a:endParaRPr lang="en-US"/>
            </a:p>
          </p:txBody>
        </p:sp>
        <p:sp>
          <p:nvSpPr>
            <p:cNvPr id="7" name="TextBox 7"/>
            <p:cNvSpPr txBox="1"/>
            <p:nvPr/>
          </p:nvSpPr>
          <p:spPr>
            <a:xfrm>
              <a:off x="101600" y="-38100"/>
              <a:ext cx="4631765" cy="38798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7176822">
            <a:off x="-4338028" y="158492"/>
            <a:ext cx="10715764" cy="2032754"/>
            <a:chOff x="0" y="0"/>
            <a:chExt cx="1844457" cy="349889"/>
          </a:xfrm>
        </p:grpSpPr>
        <p:sp>
          <p:nvSpPr>
            <p:cNvPr id="9" name="Freeform 9"/>
            <p:cNvSpPr/>
            <p:nvPr/>
          </p:nvSpPr>
          <p:spPr>
            <a:xfrm>
              <a:off x="0" y="0"/>
              <a:ext cx="1844457" cy="349889"/>
            </a:xfrm>
            <a:custGeom>
              <a:avLst/>
              <a:gdLst/>
              <a:ahLst/>
              <a:cxnLst/>
              <a:rect l="l" t="t" r="r" b="b"/>
              <a:pathLst>
                <a:path w="1844457" h="349889">
                  <a:moveTo>
                    <a:pt x="1641257" y="0"/>
                  </a:moveTo>
                  <a:lnTo>
                    <a:pt x="0" y="0"/>
                  </a:lnTo>
                  <a:lnTo>
                    <a:pt x="203200" y="349889"/>
                  </a:lnTo>
                  <a:lnTo>
                    <a:pt x="1844457" y="349889"/>
                  </a:lnTo>
                  <a:lnTo>
                    <a:pt x="1641257" y="0"/>
                  </a:lnTo>
                  <a:close/>
                </a:path>
              </a:pathLst>
            </a:custGeom>
            <a:solidFill>
              <a:srgbClr val="B40603"/>
            </a:solidFill>
          </p:spPr>
          <p:txBody>
            <a:bodyPr/>
            <a:lstStyle/>
            <a:p>
              <a:endParaRPr lang="en-US"/>
            </a:p>
          </p:txBody>
        </p:sp>
        <p:sp>
          <p:nvSpPr>
            <p:cNvPr id="10" name="TextBox 10"/>
            <p:cNvSpPr txBox="1"/>
            <p:nvPr/>
          </p:nvSpPr>
          <p:spPr>
            <a:xfrm>
              <a:off x="101600" y="-38100"/>
              <a:ext cx="1641257" cy="38798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7176822">
            <a:off x="-1972390" y="11417578"/>
            <a:ext cx="9759602" cy="1141181"/>
            <a:chOff x="0" y="0"/>
            <a:chExt cx="2992319" cy="349889"/>
          </a:xfrm>
        </p:grpSpPr>
        <p:sp>
          <p:nvSpPr>
            <p:cNvPr id="12" name="Freeform 12"/>
            <p:cNvSpPr/>
            <p:nvPr/>
          </p:nvSpPr>
          <p:spPr>
            <a:xfrm>
              <a:off x="0" y="0"/>
              <a:ext cx="2992319" cy="349889"/>
            </a:xfrm>
            <a:custGeom>
              <a:avLst/>
              <a:gdLst/>
              <a:ahLst/>
              <a:cxnLst/>
              <a:rect l="l" t="t" r="r" b="b"/>
              <a:pathLst>
                <a:path w="2992319" h="349889">
                  <a:moveTo>
                    <a:pt x="2789119" y="0"/>
                  </a:moveTo>
                  <a:lnTo>
                    <a:pt x="0" y="0"/>
                  </a:lnTo>
                  <a:lnTo>
                    <a:pt x="203200" y="349889"/>
                  </a:lnTo>
                  <a:lnTo>
                    <a:pt x="2992319" y="349889"/>
                  </a:lnTo>
                  <a:lnTo>
                    <a:pt x="2789119" y="0"/>
                  </a:lnTo>
                  <a:close/>
                </a:path>
              </a:pathLst>
            </a:custGeom>
            <a:ln w="247650" cap="sq">
              <a:solidFill>
                <a:srgbClr val="B40603"/>
              </a:solidFill>
              <a:prstDash val="solid"/>
              <a:miter/>
            </a:ln>
          </p:spPr>
          <p:txBody>
            <a:bodyPr/>
            <a:lstStyle/>
            <a:p>
              <a:endParaRPr lang="en-US"/>
            </a:p>
          </p:txBody>
        </p:sp>
        <p:sp>
          <p:nvSpPr>
            <p:cNvPr id="13" name="TextBox 13"/>
            <p:cNvSpPr txBox="1"/>
            <p:nvPr/>
          </p:nvSpPr>
          <p:spPr>
            <a:xfrm>
              <a:off x="101600" y="-38100"/>
              <a:ext cx="2789119" cy="387989"/>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7176822">
            <a:off x="-2895654" y="-3747114"/>
            <a:ext cx="10847395" cy="1286058"/>
            <a:chOff x="0" y="0"/>
            <a:chExt cx="2951175" cy="349889"/>
          </a:xfrm>
        </p:grpSpPr>
        <p:sp>
          <p:nvSpPr>
            <p:cNvPr id="15" name="Freeform 15"/>
            <p:cNvSpPr/>
            <p:nvPr/>
          </p:nvSpPr>
          <p:spPr>
            <a:xfrm>
              <a:off x="0" y="0"/>
              <a:ext cx="2951175" cy="349889"/>
            </a:xfrm>
            <a:custGeom>
              <a:avLst/>
              <a:gdLst/>
              <a:ahLst/>
              <a:cxnLst/>
              <a:rect l="l" t="t" r="r" b="b"/>
              <a:pathLst>
                <a:path w="2951175" h="349889">
                  <a:moveTo>
                    <a:pt x="2747975" y="0"/>
                  </a:moveTo>
                  <a:lnTo>
                    <a:pt x="0" y="0"/>
                  </a:lnTo>
                  <a:lnTo>
                    <a:pt x="203200" y="349889"/>
                  </a:lnTo>
                  <a:lnTo>
                    <a:pt x="2951175" y="349889"/>
                  </a:lnTo>
                  <a:lnTo>
                    <a:pt x="2747975" y="0"/>
                  </a:lnTo>
                  <a:close/>
                </a:path>
              </a:pathLst>
            </a:custGeom>
            <a:ln w="247650" cap="sq">
              <a:solidFill>
                <a:srgbClr val="B40603"/>
              </a:solidFill>
              <a:prstDash val="solid"/>
              <a:miter/>
            </a:ln>
          </p:spPr>
          <p:txBody>
            <a:bodyPr/>
            <a:lstStyle/>
            <a:p>
              <a:endParaRPr lang="en-US"/>
            </a:p>
          </p:txBody>
        </p:sp>
        <p:sp>
          <p:nvSpPr>
            <p:cNvPr id="16" name="TextBox 16"/>
            <p:cNvSpPr txBox="1"/>
            <p:nvPr/>
          </p:nvSpPr>
          <p:spPr>
            <a:xfrm>
              <a:off x="101600" y="-38100"/>
              <a:ext cx="2747975" cy="387989"/>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2835417" y="7190403"/>
            <a:ext cx="4446133" cy="3709331"/>
            <a:chOff x="0" y="0"/>
            <a:chExt cx="812800" cy="678105"/>
          </a:xfrm>
        </p:grpSpPr>
        <p:sp>
          <p:nvSpPr>
            <p:cNvPr id="18" name="Freeform 18"/>
            <p:cNvSpPr/>
            <p:nvPr/>
          </p:nvSpPr>
          <p:spPr>
            <a:xfrm>
              <a:off x="0" y="0"/>
              <a:ext cx="812800" cy="678105"/>
            </a:xfrm>
            <a:custGeom>
              <a:avLst/>
              <a:gdLst/>
              <a:ahLst/>
              <a:cxnLst/>
              <a:rect l="l" t="t" r="r" b="b"/>
              <a:pathLst>
                <a:path w="812800" h="678105">
                  <a:moveTo>
                    <a:pt x="406400" y="0"/>
                  </a:moveTo>
                  <a:lnTo>
                    <a:pt x="812800" y="678105"/>
                  </a:lnTo>
                  <a:lnTo>
                    <a:pt x="0" y="678105"/>
                  </a:lnTo>
                  <a:lnTo>
                    <a:pt x="406400" y="0"/>
                  </a:lnTo>
                  <a:close/>
                </a:path>
              </a:pathLst>
            </a:custGeom>
            <a:solidFill>
              <a:srgbClr val="B40603"/>
            </a:solidFill>
          </p:spPr>
          <p:txBody>
            <a:bodyPr/>
            <a:lstStyle/>
            <a:p>
              <a:endParaRPr lang="en-US"/>
            </a:p>
          </p:txBody>
        </p:sp>
        <p:sp>
          <p:nvSpPr>
            <p:cNvPr id="19" name="TextBox 19"/>
            <p:cNvSpPr txBox="1"/>
            <p:nvPr/>
          </p:nvSpPr>
          <p:spPr>
            <a:xfrm>
              <a:off x="127000" y="276734"/>
              <a:ext cx="558800" cy="352934"/>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6577024" y="2643847"/>
            <a:ext cx="9608193" cy="2032845"/>
          </a:xfrm>
          <a:prstGeom prst="rect">
            <a:avLst/>
          </a:prstGeom>
        </p:spPr>
        <p:txBody>
          <a:bodyPr lIns="0" tIns="0" rIns="0" bIns="0" rtlCol="0" anchor="t">
            <a:spAutoFit/>
          </a:bodyPr>
          <a:lstStyle/>
          <a:p>
            <a:pPr algn="l">
              <a:lnSpc>
                <a:spcPts val="15160"/>
              </a:lnSpc>
            </a:pPr>
            <a:r>
              <a:rPr lang="en-US" sz="12426" b="1">
                <a:solidFill>
                  <a:srgbClr val="000000"/>
                </a:solidFill>
                <a:latin typeface="Poppins Bold"/>
                <a:ea typeface="Poppins Bold"/>
                <a:cs typeface="Poppins Bold"/>
                <a:sym typeface="Poppins Bold"/>
              </a:rPr>
              <a:t>Thank You</a:t>
            </a:r>
          </a:p>
        </p:txBody>
      </p:sp>
      <p:sp>
        <p:nvSpPr>
          <p:cNvPr id="21" name="TextBox 21"/>
          <p:cNvSpPr txBox="1"/>
          <p:nvPr/>
        </p:nvSpPr>
        <p:spPr>
          <a:xfrm>
            <a:off x="6715917" y="4770928"/>
            <a:ext cx="7384584" cy="3476903"/>
          </a:xfrm>
          <a:prstGeom prst="rect">
            <a:avLst/>
          </a:prstGeom>
        </p:spPr>
        <p:txBody>
          <a:bodyPr lIns="0" tIns="0" rIns="0" bIns="0" rtlCol="0" anchor="t">
            <a:spAutoFit/>
          </a:bodyPr>
          <a:lstStyle/>
          <a:p>
            <a:pPr algn="l">
              <a:lnSpc>
                <a:spcPts val="5420"/>
              </a:lnSpc>
            </a:pPr>
            <a:r>
              <a:rPr lang="en-US" sz="5065" b="1" spc="1038">
                <a:solidFill>
                  <a:srgbClr val="000000"/>
                </a:solidFill>
                <a:latin typeface="Poppins Bold"/>
                <a:ea typeface="Poppins Bold"/>
                <a:cs typeface="Poppins Bold"/>
                <a:sym typeface="Poppins Bold"/>
              </a:rPr>
              <a:t>For Attention</a:t>
            </a:r>
          </a:p>
          <a:p>
            <a:pPr algn="l">
              <a:lnSpc>
                <a:spcPts val="5420"/>
              </a:lnSpc>
            </a:pPr>
            <a:endParaRPr lang="en-US" sz="5065" b="1" spc="1038">
              <a:solidFill>
                <a:srgbClr val="000000"/>
              </a:solidFill>
              <a:latin typeface="Poppins Bold"/>
              <a:ea typeface="Poppins Bold"/>
              <a:cs typeface="Poppins Bold"/>
              <a:sym typeface="Poppins Bold"/>
            </a:endParaRPr>
          </a:p>
          <a:p>
            <a:pPr algn="l">
              <a:lnSpc>
                <a:spcPts val="5420"/>
              </a:lnSpc>
            </a:pPr>
            <a:r>
              <a:rPr lang="en-US" sz="5065" b="1" spc="1038">
                <a:solidFill>
                  <a:srgbClr val="000000"/>
                </a:solidFill>
                <a:latin typeface="Poppins Bold"/>
                <a:ea typeface="Poppins Bold"/>
                <a:cs typeface="Poppins Bold"/>
                <a:sym typeface="Poppins Bold"/>
              </a:rPr>
              <a:t>Presented By:</a:t>
            </a:r>
          </a:p>
          <a:p>
            <a:pPr algn="l">
              <a:lnSpc>
                <a:spcPts val="5420"/>
              </a:lnSpc>
            </a:pPr>
            <a:r>
              <a:rPr lang="en-US" sz="5065" b="1" spc="1038">
                <a:solidFill>
                  <a:srgbClr val="000000"/>
                </a:solidFill>
                <a:latin typeface="Poppins Bold"/>
                <a:ea typeface="Poppins Bold"/>
                <a:cs typeface="Poppins Bold"/>
                <a:sym typeface="Poppins Bold"/>
              </a:rPr>
              <a:t>Jesse Jim</a:t>
            </a:r>
          </a:p>
          <a:p>
            <a:pPr algn="l">
              <a:lnSpc>
                <a:spcPts val="5420"/>
              </a:lnSpc>
            </a:pPr>
            <a:endParaRPr lang="en-US" sz="5065" b="1" spc="1038">
              <a:solidFill>
                <a:srgbClr val="000000"/>
              </a:solidFill>
              <a:latin typeface="Poppins Bold"/>
              <a:ea typeface="Poppins Bold"/>
              <a:cs typeface="Poppins Bold"/>
              <a:sym typeface="Poppi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4531</TotalTime>
  <Words>376</Words>
  <Application>Microsoft Macintosh PowerPoint</Application>
  <PresentationFormat>Custom</PresentationFormat>
  <Paragraphs>65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 (MS)</vt:lpstr>
      <vt:lpstr>Calibri</vt:lpstr>
      <vt:lpstr>Poppins</vt:lpstr>
      <vt:lpstr>Canva Sans Italics</vt:lpstr>
      <vt:lpstr>Poppins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And White Modern The Important Role Of The Human Resources Department Presentation</dc:title>
  <dc:creator>Lacey K. Salabye</dc:creator>
  <cp:lastModifiedBy>Mikelle Silversmith</cp:lastModifiedBy>
  <cp:revision>2</cp:revision>
  <dcterms:created xsi:type="dcterms:W3CDTF">2006-08-16T00:00:00Z</dcterms:created>
  <dcterms:modified xsi:type="dcterms:W3CDTF">2026-06-11T18:36:20Z</dcterms:modified>
  <dc:identifier>DAHDBZrWL24</dc:identifier>
</cp:coreProperties>
</file>