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4CEFD-2F75-4B3D-9C59-660FBF47AC59}" v="11" dt="2023-04-11T20:51:14.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4" autoAdjust="0"/>
  </p:normalViewPr>
  <p:slideViewPr>
    <p:cSldViewPr snapToGrid="0">
      <p:cViewPr varScale="1">
        <p:scale>
          <a:sx n="93" d="100"/>
          <a:sy n="93" d="100"/>
        </p:scale>
        <p:origin x="8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4/11/2023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4/11/2023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4/11/2023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4/11/2023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4/11/2023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4/11/2023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4/11/2023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ederalregister.gov/public-inspecton/2023-00505/use-of-electronic-identification-eartags-as-official-indification-in-cattle-and-bis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regulation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r>
              <a:rPr lang="en-US" sz="5400" dirty="0"/>
              <a:t>A.D.T. Rule Changes Pending</a:t>
            </a:r>
            <a:br>
              <a:rPr lang="en-US" sz="5400" dirty="0"/>
            </a:br>
            <a:r>
              <a:rPr lang="en-US" sz="5400" dirty="0"/>
              <a:t> </a:t>
            </a:r>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403058" cy="5222117"/>
          </a:xfrm>
        </p:spPr>
        <p:txBody>
          <a:bodyPr anchor="ctr">
            <a:normAutofit/>
          </a:bodyPr>
          <a:lstStyle/>
          <a:p>
            <a:r>
              <a:rPr lang="en-US" sz="1600" dirty="0"/>
              <a:t>Ralph Zimmerman, DVM</a:t>
            </a:r>
          </a:p>
          <a:p>
            <a:r>
              <a:rPr lang="en-US" sz="1600" dirty="0"/>
              <a:t>New Mexico State Veterinarian</a:t>
            </a:r>
          </a:p>
          <a:p>
            <a:r>
              <a:rPr lang="en-US" sz="1600" dirty="0"/>
              <a:t>New Mexico Livestock Board</a:t>
            </a:r>
          </a:p>
          <a:p>
            <a:r>
              <a:rPr lang="en-US" sz="1600" dirty="0"/>
              <a:t>505-414-2811</a:t>
            </a:r>
          </a:p>
          <a:p>
            <a:r>
              <a:rPr lang="en-US" sz="1600" dirty="0"/>
              <a:t>ralph.zimmerman@nmlb.nm.gov</a:t>
            </a:r>
          </a:p>
        </p:txBody>
      </p: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ECD52B72-4010-55BF-2F0D-D1C89962C3B5}"/>
              </a:ext>
            </a:extLst>
          </p:cNvPr>
          <p:cNvPicPr>
            <a:picLocks noGrp="1" noChangeAspect="1"/>
          </p:cNvPicPr>
          <p:nvPr>
            <p:ph idx="1"/>
          </p:nvPr>
        </p:nvPicPr>
        <p:blipFill>
          <a:blip r:embed="rId2"/>
          <a:stretch>
            <a:fillRect/>
          </a:stretch>
        </p:blipFill>
        <p:spPr>
          <a:xfrm rot="5400000">
            <a:off x="3604982" y="-183013"/>
            <a:ext cx="5181340" cy="7622753"/>
          </a:xfrm>
        </p:spPr>
      </p:pic>
    </p:spTree>
    <p:extLst>
      <p:ext uri="{BB962C8B-B14F-4D97-AF65-F5344CB8AC3E}">
        <p14:creationId xmlns:p14="http://schemas.microsoft.com/office/powerpoint/2010/main" val="118174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A51B3-5CF7-0C49-5071-1945E8D064DF}"/>
              </a:ext>
            </a:extLst>
          </p:cNvPr>
          <p:cNvSpPr>
            <a:spLocks noGrp="1"/>
          </p:cNvSpPr>
          <p:nvPr>
            <p:ph idx="1"/>
          </p:nvPr>
        </p:nvSpPr>
        <p:spPr>
          <a:xfrm>
            <a:off x="685800" y="1256232"/>
            <a:ext cx="10820400" cy="4962453"/>
          </a:xfrm>
        </p:spPr>
        <p:txBody>
          <a:bodyPr>
            <a:normAutofit/>
          </a:bodyPr>
          <a:lstStyle/>
          <a:p>
            <a:r>
              <a:rPr lang="en-US" sz="2000" dirty="0"/>
              <a:t>Metal (NUES) tags placed in ears before final rule publication, will be grandfathered in as usable official I.D. (Official I.D. has the USDA APHIS Shield).</a:t>
            </a:r>
          </a:p>
          <a:p>
            <a:r>
              <a:rPr lang="en-US" sz="2000" dirty="0"/>
              <a:t>Brands and Registry Tattoos will still be allowed, where sending and receiving states have an agreement.</a:t>
            </a:r>
          </a:p>
          <a:p>
            <a:r>
              <a:rPr lang="en-US" sz="2000" dirty="0"/>
              <a:t>Exempt cattle (not impacted by rule change)</a:t>
            </a:r>
          </a:p>
          <a:p>
            <a:pPr marL="914400" lvl="1" indent="-457200">
              <a:buFont typeface="+mj-lt"/>
              <a:buAutoNum type="arabicPeriod"/>
            </a:pPr>
            <a:r>
              <a:rPr lang="en-US" sz="1800" dirty="0"/>
              <a:t>Cattle that do not cross state lines.</a:t>
            </a:r>
          </a:p>
          <a:p>
            <a:pPr marL="914400" lvl="1" indent="-457200">
              <a:buFont typeface="+mj-lt"/>
              <a:buAutoNum type="arabicPeriod"/>
            </a:pPr>
            <a:r>
              <a:rPr lang="en-US" sz="1800" dirty="0"/>
              <a:t>Cattle already tagged with official I.D.</a:t>
            </a:r>
          </a:p>
          <a:p>
            <a:pPr marL="914400" lvl="1" indent="-457200">
              <a:buFont typeface="+mj-lt"/>
              <a:buAutoNum type="arabicPeriod"/>
            </a:pPr>
            <a:r>
              <a:rPr lang="en-US" sz="1800" dirty="0"/>
              <a:t>Beef cattle and bison less 18 months of age.</a:t>
            </a:r>
          </a:p>
          <a:p>
            <a:pPr marL="914400" lvl="1" indent="-457200">
              <a:buFont typeface="+mj-lt"/>
              <a:buAutoNum type="arabicPeriod"/>
            </a:pPr>
            <a:r>
              <a:rPr lang="en-US" sz="1800" dirty="0"/>
              <a:t>Animals going direct to slaughter, or to an approved market, and then to slaughter.</a:t>
            </a:r>
          </a:p>
          <a:p>
            <a:pPr marL="457200" lvl="1" indent="0">
              <a:buNone/>
            </a:pPr>
            <a:r>
              <a:rPr lang="en-US" sz="1800" dirty="0"/>
              <a:t>		</a:t>
            </a:r>
            <a:r>
              <a:rPr lang="en-US" dirty="0"/>
              <a:t>Or put differently; these cattle must be tagged under new rule</a:t>
            </a:r>
          </a:p>
          <a:p>
            <a:pPr marL="800100" lvl="1" indent="-342900">
              <a:buFont typeface="+mj-lt"/>
              <a:buAutoNum type="arabicPeriod"/>
            </a:pPr>
            <a:r>
              <a:rPr lang="en-US" sz="1800" dirty="0"/>
              <a:t>All </a:t>
            </a:r>
            <a:r>
              <a:rPr lang="en-US" sz="1800" dirty="0" err="1"/>
              <a:t>sexualy</a:t>
            </a:r>
            <a:r>
              <a:rPr lang="en-US" sz="1800" dirty="0"/>
              <a:t> intact cattle and bison 18 months of age or older.</a:t>
            </a:r>
          </a:p>
          <a:p>
            <a:pPr marL="800100" lvl="1" indent="-342900">
              <a:buFont typeface="+mj-lt"/>
              <a:buAutoNum type="arabicPeriod"/>
            </a:pPr>
            <a:r>
              <a:rPr lang="en-US" sz="1800" dirty="0"/>
              <a:t>All female dairy cattle of any age, and males born after March 2013.</a:t>
            </a:r>
          </a:p>
          <a:p>
            <a:pPr marL="800100" lvl="1" indent="-342900">
              <a:buFont typeface="+mj-lt"/>
              <a:buAutoNum type="arabicPeriod"/>
            </a:pPr>
            <a:r>
              <a:rPr lang="en-US" sz="1800" dirty="0"/>
              <a:t>Cattle and bison of any age used for rodeo or recreational events.</a:t>
            </a:r>
          </a:p>
          <a:p>
            <a:pPr marL="800100" lvl="1" indent="-342900">
              <a:buFont typeface="+mj-lt"/>
              <a:buAutoNum type="arabicPeriod"/>
            </a:pPr>
            <a:r>
              <a:rPr lang="en-US" sz="1800" dirty="0"/>
              <a:t>Cattle and bison of any age used for shows or exhibitions. </a:t>
            </a:r>
          </a:p>
          <a:p>
            <a:pPr marL="457200" lvl="1" indent="0">
              <a:buNone/>
            </a:pPr>
            <a:endParaRPr lang="en-US" sz="1800" dirty="0"/>
          </a:p>
        </p:txBody>
      </p:sp>
    </p:spTree>
    <p:extLst>
      <p:ext uri="{BB962C8B-B14F-4D97-AF65-F5344CB8AC3E}">
        <p14:creationId xmlns:p14="http://schemas.microsoft.com/office/powerpoint/2010/main" val="4472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909C2-8C19-436F-3507-0B4F83241B7B}"/>
              </a:ext>
            </a:extLst>
          </p:cNvPr>
          <p:cNvSpPr>
            <a:spLocks noGrp="1"/>
          </p:cNvSpPr>
          <p:nvPr>
            <p:ph idx="1"/>
          </p:nvPr>
        </p:nvSpPr>
        <p:spPr/>
        <p:txBody>
          <a:bodyPr/>
          <a:lstStyle/>
          <a:p>
            <a:pPr algn="ctr"/>
            <a:endParaRPr lang="en-US" dirty="0"/>
          </a:p>
          <a:p>
            <a:pPr algn="ctr"/>
            <a:endParaRPr lang="en-US" dirty="0"/>
          </a:p>
          <a:p>
            <a:pPr marL="0" indent="0" algn="ctr">
              <a:buNone/>
            </a:pPr>
            <a:r>
              <a:rPr lang="en-US" sz="4000" dirty="0"/>
              <a:t>QUESTIONS?</a:t>
            </a:r>
          </a:p>
        </p:txBody>
      </p:sp>
    </p:spTree>
    <p:extLst>
      <p:ext uri="{BB962C8B-B14F-4D97-AF65-F5344CB8AC3E}">
        <p14:creationId xmlns:p14="http://schemas.microsoft.com/office/powerpoint/2010/main" val="214972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fontScale="90000"/>
          </a:bodyPr>
          <a:lstStyle/>
          <a:p>
            <a:pPr algn="ctr"/>
            <a:r>
              <a:rPr lang="en-US" dirty="0"/>
              <a:t>Link to suggested Rule Changes</a:t>
            </a:r>
            <a:br>
              <a:rPr lang="en-US" dirty="0"/>
            </a:br>
            <a:endParaRPr lang="en-US"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pPr marL="0" indent="0">
              <a:lnSpc>
                <a:spcPct val="100000"/>
              </a:lnSpc>
              <a:buNone/>
            </a:pPr>
            <a:r>
              <a:rPr lang="en-US" sz="2000" dirty="0">
                <a:hlinkClick r:id="rId3"/>
              </a:rPr>
              <a:t>https://www.federalregister.gov/public-inspecton/2023-00505/use-of-electronic-identification-eartags-as-official-indification-in-cattle-and-bison</a:t>
            </a:r>
            <a:endParaRPr lang="en-US" sz="2000" dirty="0"/>
          </a:p>
          <a:p>
            <a:pPr marL="0" indent="0">
              <a:lnSpc>
                <a:spcPct val="100000"/>
              </a:lnSpc>
              <a:buNone/>
            </a:pPr>
            <a:endParaRPr lang="en-US" sz="2000" dirty="0"/>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FF67-1D86-1A92-734F-705067C9D25E}"/>
              </a:ext>
            </a:extLst>
          </p:cNvPr>
          <p:cNvSpPr>
            <a:spLocks noGrp="1"/>
          </p:cNvSpPr>
          <p:nvPr>
            <p:ph type="title"/>
          </p:nvPr>
        </p:nvSpPr>
        <p:spPr/>
        <p:txBody>
          <a:bodyPr/>
          <a:lstStyle/>
          <a:p>
            <a:pPr algn="ctr"/>
            <a:r>
              <a:rPr lang="en-US" dirty="0"/>
              <a:t>To make a comment</a:t>
            </a:r>
          </a:p>
        </p:txBody>
      </p:sp>
      <p:sp>
        <p:nvSpPr>
          <p:cNvPr id="3" name="Content Placeholder 2">
            <a:extLst>
              <a:ext uri="{FF2B5EF4-FFF2-40B4-BE49-F238E27FC236}">
                <a16:creationId xmlns:a16="http://schemas.microsoft.com/office/drawing/2014/main" id="{36B38849-A3AE-2B2C-18F7-CE4F581F1C71}"/>
              </a:ext>
            </a:extLst>
          </p:cNvPr>
          <p:cNvSpPr>
            <a:spLocks noGrp="1"/>
          </p:cNvSpPr>
          <p:nvPr>
            <p:ph idx="1"/>
          </p:nvPr>
        </p:nvSpPr>
        <p:spPr/>
        <p:txBody>
          <a:bodyPr/>
          <a:lstStyle/>
          <a:p>
            <a:pPr marL="0" indent="0">
              <a:buNone/>
            </a:pPr>
            <a:r>
              <a:rPr lang="en-US" dirty="0"/>
              <a:t>Go to </a:t>
            </a:r>
            <a:r>
              <a:rPr lang="en-US" dirty="0">
                <a:hlinkClick r:id="rId2"/>
              </a:rPr>
              <a:t>www.regulations.gov</a:t>
            </a:r>
            <a:endParaRPr lang="en-US" dirty="0"/>
          </a:p>
          <a:p>
            <a:pPr marL="457200" indent="-457200">
              <a:buFont typeface="+mj-lt"/>
              <a:buAutoNum type="arabicPeriod"/>
            </a:pPr>
            <a:r>
              <a:rPr lang="en-US" dirty="0"/>
              <a:t>Enter APHIS-2021-0020 in the search field.</a:t>
            </a:r>
          </a:p>
          <a:p>
            <a:pPr marL="457200" indent="-457200">
              <a:buFont typeface="+mj-lt"/>
              <a:buAutoNum type="arabicPeriod"/>
            </a:pPr>
            <a:r>
              <a:rPr lang="en-US" dirty="0"/>
              <a:t>Select the Documents tab.</a:t>
            </a:r>
          </a:p>
          <a:p>
            <a:pPr marL="457200" indent="-457200">
              <a:buFont typeface="+mj-lt"/>
              <a:buAutoNum type="arabicPeriod"/>
            </a:pPr>
            <a:r>
              <a:rPr lang="en-US" dirty="0"/>
              <a:t>Scroll down through documents until you see:</a:t>
            </a:r>
          </a:p>
          <a:p>
            <a:pPr marL="0" indent="0">
              <a:buNone/>
            </a:pPr>
            <a:r>
              <a:rPr lang="en-US" dirty="0"/>
              <a:t>	APHIS-2021-0020 Use of Electronic Identification Eartags as Official   	Identification in Cattle and Bison with a comment box.</a:t>
            </a:r>
          </a:p>
          <a:p>
            <a:pPr marL="0" indent="0">
              <a:buNone/>
            </a:pPr>
            <a:r>
              <a:rPr lang="en-US" dirty="0"/>
              <a:t>	Click on Comment and type away</a:t>
            </a:r>
          </a:p>
          <a:p>
            <a:pPr marL="0" indent="0">
              <a:buNone/>
            </a:pPr>
            <a:r>
              <a:rPr lang="en-US" dirty="0">
                <a:solidFill>
                  <a:srgbClr val="FF0000"/>
                </a:solidFill>
              </a:rPr>
              <a:t>Comments Due by April 19, 2023</a:t>
            </a:r>
          </a:p>
        </p:txBody>
      </p:sp>
    </p:spTree>
    <p:extLst>
      <p:ext uri="{BB962C8B-B14F-4D97-AF65-F5344CB8AC3E}">
        <p14:creationId xmlns:p14="http://schemas.microsoft.com/office/powerpoint/2010/main" val="13855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CCB83-083D-52AB-05BE-81CA7458DD54}"/>
              </a:ext>
            </a:extLst>
          </p:cNvPr>
          <p:cNvSpPr>
            <a:spLocks noGrp="1"/>
          </p:cNvSpPr>
          <p:nvPr>
            <p:ph idx="1"/>
          </p:nvPr>
        </p:nvSpPr>
        <p:spPr/>
        <p:txBody>
          <a:bodyPr/>
          <a:lstStyle/>
          <a:p>
            <a:pPr marL="0" indent="0">
              <a:buNone/>
            </a:pPr>
            <a:r>
              <a:rPr lang="en-US" dirty="0"/>
              <a:t>	The Purpose of the proposed changes would enhance the ability of Tribal, State, and Federal officials, private veterinarians, and livestock producers to quickly respond to high-impact diseases that currently exist in the U.S., as well as foreign animal diseases that threaten the viability of the U. S. cattle and bison industries.</a:t>
            </a:r>
          </a:p>
        </p:txBody>
      </p:sp>
    </p:spTree>
    <p:extLst>
      <p:ext uri="{BB962C8B-B14F-4D97-AF65-F5344CB8AC3E}">
        <p14:creationId xmlns:p14="http://schemas.microsoft.com/office/powerpoint/2010/main" val="127271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8001A-E0EB-EC06-621A-5A9384525E29}"/>
              </a:ext>
            </a:extLst>
          </p:cNvPr>
          <p:cNvSpPr>
            <a:spLocks noGrp="1"/>
          </p:cNvSpPr>
          <p:nvPr>
            <p:ph idx="1"/>
          </p:nvPr>
        </p:nvSpPr>
        <p:spPr/>
        <p:txBody>
          <a:bodyPr/>
          <a:lstStyle/>
          <a:p>
            <a:pPr marL="0" indent="0">
              <a:buNone/>
            </a:pPr>
            <a:r>
              <a:rPr lang="en-US" dirty="0"/>
              <a:t>	The Animal Disease Traceability framework (ADT) was established to improve the ability to trace animals back from slaughter, and forward from premises where the animals are officially identified.  Knowing where diseased animals are, as well as where they have been, and when, is important to emergency response, and ongoing disease control and eradication programs.  The ability to trace animals accurately and rapidly does not prevent disease epidemics, but does allow officials to contain potentially devastating disease outbreaks before they can cause substantial harm.</a:t>
            </a:r>
          </a:p>
        </p:txBody>
      </p:sp>
    </p:spTree>
    <p:extLst>
      <p:ext uri="{BB962C8B-B14F-4D97-AF65-F5344CB8AC3E}">
        <p14:creationId xmlns:p14="http://schemas.microsoft.com/office/powerpoint/2010/main" val="842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EDD6-A9BF-1DD0-0D40-574CCCC26A42}"/>
              </a:ext>
            </a:extLst>
          </p:cNvPr>
          <p:cNvSpPr>
            <a:spLocks noGrp="1"/>
          </p:cNvSpPr>
          <p:nvPr>
            <p:ph type="title"/>
          </p:nvPr>
        </p:nvSpPr>
        <p:spPr>
          <a:xfrm>
            <a:off x="615297" y="764373"/>
            <a:ext cx="10890903" cy="1293028"/>
          </a:xfrm>
        </p:spPr>
        <p:txBody>
          <a:bodyPr/>
          <a:lstStyle/>
          <a:p>
            <a:pPr algn="l"/>
            <a:r>
              <a:rPr lang="en-US" dirty="0"/>
              <a:t>The proposal:</a:t>
            </a:r>
          </a:p>
        </p:txBody>
      </p:sp>
      <p:sp>
        <p:nvSpPr>
          <p:cNvPr id="3" name="Content Placeholder 2">
            <a:extLst>
              <a:ext uri="{FF2B5EF4-FFF2-40B4-BE49-F238E27FC236}">
                <a16:creationId xmlns:a16="http://schemas.microsoft.com/office/drawing/2014/main" id="{93C49784-C4D2-FF09-1B22-9AA8CE898170}"/>
              </a:ext>
            </a:extLst>
          </p:cNvPr>
          <p:cNvSpPr>
            <a:spLocks noGrp="1"/>
          </p:cNvSpPr>
          <p:nvPr>
            <p:ph idx="1"/>
          </p:nvPr>
        </p:nvSpPr>
        <p:spPr/>
        <p:txBody>
          <a:bodyPr/>
          <a:lstStyle/>
          <a:p>
            <a:pPr marL="0" indent="0">
              <a:buNone/>
            </a:pPr>
            <a:r>
              <a:rPr lang="en-US" dirty="0"/>
              <a:t>	Eartags applied on or after a date 6 months (180 days) after publication in the Federal Register of a final rule following this proposed rule </a:t>
            </a:r>
            <a:r>
              <a:rPr lang="en-US" u="sng" dirty="0"/>
              <a:t>be both visually and electronically readable (EID)</a:t>
            </a:r>
            <a:r>
              <a:rPr lang="en-US" dirty="0"/>
              <a:t> in order to be recognized for use as official eartags for interstate movement of cattle and bison covered under the regulations.</a:t>
            </a:r>
          </a:p>
          <a:p>
            <a:pPr marL="0" indent="0">
              <a:buNone/>
            </a:pPr>
            <a:endParaRPr lang="en-US" dirty="0"/>
          </a:p>
          <a:p>
            <a:pPr marL="0" indent="0">
              <a:buNone/>
            </a:pPr>
            <a:r>
              <a:rPr lang="en-US" dirty="0"/>
              <a:t>	There are also several proposals to clarify record retention and record access requirements to enhance traceability.</a:t>
            </a:r>
          </a:p>
        </p:txBody>
      </p:sp>
    </p:spTree>
    <p:extLst>
      <p:ext uri="{BB962C8B-B14F-4D97-AF65-F5344CB8AC3E}">
        <p14:creationId xmlns:p14="http://schemas.microsoft.com/office/powerpoint/2010/main" val="209329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B10D-D068-B65C-8B9F-96EF890DF3C5}"/>
              </a:ext>
            </a:extLst>
          </p:cNvPr>
          <p:cNvSpPr>
            <a:spLocks noGrp="1"/>
          </p:cNvSpPr>
          <p:nvPr>
            <p:ph type="title"/>
          </p:nvPr>
        </p:nvSpPr>
        <p:spPr>
          <a:xfrm>
            <a:off x="685800" y="764373"/>
            <a:ext cx="10820400" cy="1293028"/>
          </a:xfrm>
        </p:spPr>
        <p:txBody>
          <a:bodyPr>
            <a:normAutofit/>
          </a:bodyPr>
          <a:lstStyle/>
          <a:p>
            <a:pPr algn="l"/>
            <a:r>
              <a:rPr lang="en-US" sz="2600" dirty="0"/>
              <a:t>Revised definition of Dairy Cattle (includes dairy crosses)</a:t>
            </a:r>
          </a:p>
        </p:txBody>
      </p:sp>
      <p:sp>
        <p:nvSpPr>
          <p:cNvPr id="3" name="Content Placeholder 2">
            <a:extLst>
              <a:ext uri="{FF2B5EF4-FFF2-40B4-BE49-F238E27FC236}">
                <a16:creationId xmlns:a16="http://schemas.microsoft.com/office/drawing/2014/main" id="{E5D833F0-3A12-D0DF-00C6-E132D13AD51A}"/>
              </a:ext>
            </a:extLst>
          </p:cNvPr>
          <p:cNvSpPr>
            <a:spLocks noGrp="1"/>
          </p:cNvSpPr>
          <p:nvPr>
            <p:ph idx="1"/>
          </p:nvPr>
        </p:nvSpPr>
        <p:spPr/>
        <p:txBody>
          <a:bodyPr>
            <a:normAutofit lnSpcReduction="10000"/>
          </a:bodyPr>
          <a:lstStyle/>
          <a:p>
            <a:r>
              <a:rPr lang="en-US" dirty="0"/>
              <a:t>All cattle regardless of age or, breed, or current use, that are born on a dairy farm or are a breed(s) used to produce milk or other dairy products for human consumption, or cross bred calves of any breed that are born to dairy cattle including, but not limited to, Ayrshire, Brown Swiss, Holstein, Jersey, Guernsey, Milking Shorthorn, and Red and Whites.</a:t>
            </a:r>
          </a:p>
          <a:p>
            <a:r>
              <a:rPr lang="en-US" dirty="0"/>
              <a:t>The rule includes dairy cross cattle, because the intense concentrated management style of dairies, create a greater risk of disease exposure in animals raised in this fashion. (Pooled Colostrum, comingling in larger groups).  This management, rather than genetics, increase the risk.</a:t>
            </a:r>
          </a:p>
          <a:p>
            <a:r>
              <a:rPr lang="en-US" dirty="0"/>
              <a:t>Dairy animals are required to be tagged, tested and move with more documentation than beef cattle, so the definition has been tightened, to include all animals raised in this management style.  This includes beef on dairy cross calves.</a:t>
            </a:r>
          </a:p>
          <a:p>
            <a:pPr marL="0" indent="0">
              <a:buNone/>
            </a:pPr>
            <a:endParaRPr lang="en-US" dirty="0"/>
          </a:p>
        </p:txBody>
      </p:sp>
    </p:spTree>
    <p:extLst>
      <p:ext uri="{BB962C8B-B14F-4D97-AF65-F5344CB8AC3E}">
        <p14:creationId xmlns:p14="http://schemas.microsoft.com/office/powerpoint/2010/main" val="414797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C63FD8BD-6E23-E147-1C40-CDBD4C3E7A1A}"/>
              </a:ext>
            </a:extLst>
          </p:cNvPr>
          <p:cNvPicPr>
            <a:picLocks noGrp="1" noChangeAspect="1"/>
          </p:cNvPicPr>
          <p:nvPr>
            <p:ph idx="1"/>
          </p:nvPr>
        </p:nvPicPr>
        <p:blipFill>
          <a:blip r:embed="rId2"/>
          <a:stretch>
            <a:fillRect/>
          </a:stretch>
        </p:blipFill>
        <p:spPr>
          <a:xfrm rot="5400000">
            <a:off x="3089111" y="-236547"/>
            <a:ext cx="5314907" cy="7596253"/>
          </a:xfrm>
        </p:spPr>
      </p:pic>
    </p:spTree>
    <p:extLst>
      <p:ext uri="{BB962C8B-B14F-4D97-AF65-F5344CB8AC3E}">
        <p14:creationId xmlns:p14="http://schemas.microsoft.com/office/powerpoint/2010/main" val="312040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8D2B03-26BA-0DE8-E0FD-98D1AF459E51}"/>
              </a:ext>
            </a:extLst>
          </p:cNvPr>
          <p:cNvPicPr>
            <a:picLocks noGrp="1" noChangeAspect="1"/>
          </p:cNvPicPr>
          <p:nvPr>
            <p:ph idx="1"/>
          </p:nvPr>
        </p:nvPicPr>
        <p:blipFill>
          <a:blip r:embed="rId2"/>
          <a:stretch>
            <a:fillRect/>
          </a:stretch>
        </p:blipFill>
        <p:spPr>
          <a:xfrm rot="5400000">
            <a:off x="3859096" y="-288494"/>
            <a:ext cx="5212167" cy="7802889"/>
          </a:xfrm>
        </p:spPr>
      </p:pic>
    </p:spTree>
    <p:extLst>
      <p:ext uri="{BB962C8B-B14F-4D97-AF65-F5344CB8AC3E}">
        <p14:creationId xmlns:p14="http://schemas.microsoft.com/office/powerpoint/2010/main" val="20977445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1985D5924F2468EA624A927DA9CCD" ma:contentTypeVersion="2" ma:contentTypeDescription="Create a new document." ma:contentTypeScope="" ma:versionID="cc343a4fe7dd09ae131d673e3d890081">
  <xsd:schema xmlns:xsd="http://www.w3.org/2001/XMLSchema" xmlns:xs="http://www.w3.org/2001/XMLSchema" xmlns:p="http://schemas.microsoft.com/office/2006/metadata/properties" xmlns:ns3="53191c3a-5186-4fc6-b796-9aa81c2308c6" targetNamespace="http://schemas.microsoft.com/office/2006/metadata/properties" ma:root="true" ma:fieldsID="51ea34886e80b349416fdd2c7d435b38" ns3:_="">
    <xsd:import namespace="53191c3a-5186-4fc6-b796-9aa81c2308c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91c3a-5186-4fc6-b796-9aa81c230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4710EE66-8707-456F-8F2E-091D581CB030}">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53191c3a-5186-4fc6-b796-9aa81c2308c6"/>
    <ds:schemaRef ds:uri="http://www.w3.org/XML/1998/namespace"/>
  </ds:schemaRefs>
</ds:datastoreItem>
</file>

<file path=customXml/itemProps3.xml><?xml version="1.0" encoding="utf-8"?>
<ds:datastoreItem xmlns:ds="http://schemas.openxmlformats.org/officeDocument/2006/customXml" ds:itemID="{CB8C8865-BFB9-4037-96D1-6335DECF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91c3a-5186-4fc6-b796-9aa81c2308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 design</Template>
  <TotalTime>115</TotalTime>
  <Words>711</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A.D.T. Rule Changes Pending  </vt:lpstr>
      <vt:lpstr>Link to suggested Rule Changes </vt:lpstr>
      <vt:lpstr>To make a comment</vt:lpstr>
      <vt:lpstr>PowerPoint Presentation</vt:lpstr>
      <vt:lpstr>PowerPoint Presentation</vt:lpstr>
      <vt:lpstr>The proposal:</vt:lpstr>
      <vt:lpstr>Revised definition of Dairy Cattle (includes dairy crosses)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A.D.T. Rule Changes Pending</dc:title>
  <dc:creator>Rivera, Margaret, NMLB</dc:creator>
  <cp:lastModifiedBy>Rivera, Margaret, NMLB</cp:lastModifiedBy>
  <cp:revision>12</cp:revision>
  <dcterms:created xsi:type="dcterms:W3CDTF">2023-04-11T19:03:48Z</dcterms:created>
  <dcterms:modified xsi:type="dcterms:W3CDTF">2023-04-11T21:30:21Z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0x0101009671985D5924F2468EA624A927DA9CCD</vt:lpwstr>
  </property>
</Properties>
</file>