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5"/>
  </p:notesMasterIdLst>
  <p:sldIdLst>
    <p:sldId id="263" r:id="rId2"/>
    <p:sldId id="266" r:id="rId3"/>
    <p:sldId id="265" r:id="rId4"/>
    <p:sldId id="264" r:id="rId5"/>
    <p:sldId id="267" r:id="rId6"/>
    <p:sldId id="262" r:id="rId7"/>
    <p:sldId id="257" r:id="rId8"/>
    <p:sldId id="260" r:id="rId9"/>
    <p:sldId id="273" r:id="rId10"/>
    <p:sldId id="268" r:id="rId11"/>
    <p:sldId id="269" r:id="rId12"/>
    <p:sldId id="280" r:id="rId13"/>
    <p:sldId id="281" r:id="rId14"/>
    <p:sldId id="261" r:id="rId15"/>
    <p:sldId id="258" r:id="rId16"/>
    <p:sldId id="270" r:id="rId17"/>
    <p:sldId id="271" r:id="rId18"/>
    <p:sldId id="272" r:id="rId19"/>
    <p:sldId id="274" r:id="rId20"/>
    <p:sldId id="275" r:id="rId21"/>
    <p:sldId id="276" r:id="rId22"/>
    <p:sldId id="277" r:id="rId23"/>
    <p:sldId id="27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EB596D-54AD-9B54-CCF8-4261A07593C2}" v="69" dt="2025-02-18T17:11:08.301"/>
    <p1510:client id="{DC625450-D7A7-A24B-BE87-6F854BBCBE22}" v="1" dt="2025-02-19T00:39:30.1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52"/>
    <p:restoredTop sz="94694"/>
  </p:normalViewPr>
  <p:slideViewPr>
    <p:cSldViewPr snapToGrid="0">
      <p:cViewPr varScale="1">
        <p:scale>
          <a:sx n="121" d="100"/>
          <a:sy n="121" d="100"/>
        </p:scale>
        <p:origin x="104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6C2193-D0A3-4873-8AED-79835BE756DC}"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720D4AF-2DDD-4348-9990-1DF846771DA8}">
      <dgm:prSet/>
      <dgm:spPr/>
      <dgm:t>
        <a:bodyPr/>
        <a:lstStyle/>
        <a:p>
          <a:r>
            <a:rPr lang="en-US" dirty="0"/>
            <a:t>Range, Grazing and Livestock</a:t>
          </a:r>
        </a:p>
      </dgm:t>
    </dgm:pt>
    <dgm:pt modelId="{58B42029-8C1C-4C5D-86A9-E8A049826630}" type="parTrans" cxnId="{A3CFF475-B3EE-478A-B3B3-01028489A86D}">
      <dgm:prSet/>
      <dgm:spPr/>
      <dgm:t>
        <a:bodyPr/>
        <a:lstStyle/>
        <a:p>
          <a:endParaRPr lang="en-US"/>
        </a:p>
      </dgm:t>
    </dgm:pt>
    <dgm:pt modelId="{22F824F7-F014-429A-96B5-51B2BCA87A41}" type="sibTrans" cxnId="{A3CFF475-B3EE-478A-B3B3-01028489A86D}">
      <dgm:prSet/>
      <dgm:spPr/>
      <dgm:t>
        <a:bodyPr/>
        <a:lstStyle/>
        <a:p>
          <a:endParaRPr lang="en-US"/>
        </a:p>
      </dgm:t>
    </dgm:pt>
    <dgm:pt modelId="{85B0C310-5207-47A4-96A2-DEBC150B3F54}">
      <dgm:prSet/>
      <dgm:spPr/>
      <dgm:t>
        <a:bodyPr/>
        <a:lstStyle/>
        <a:p>
          <a:r>
            <a:rPr lang="en-US"/>
            <a:t>Tribal Ranches Infrastructure Improvements</a:t>
          </a:r>
        </a:p>
      </dgm:t>
    </dgm:pt>
    <dgm:pt modelId="{A3D4C139-D7D2-431C-9291-7E7448292CA2}" type="parTrans" cxnId="{51BDC63C-D7F7-4177-8537-67E7D78E68C0}">
      <dgm:prSet/>
      <dgm:spPr/>
      <dgm:t>
        <a:bodyPr/>
        <a:lstStyle/>
        <a:p>
          <a:endParaRPr lang="en-US"/>
        </a:p>
      </dgm:t>
    </dgm:pt>
    <dgm:pt modelId="{605F04F8-11E2-431F-9E66-F7F9CF05A19B}" type="sibTrans" cxnId="{51BDC63C-D7F7-4177-8537-67E7D78E68C0}">
      <dgm:prSet/>
      <dgm:spPr/>
      <dgm:t>
        <a:bodyPr/>
        <a:lstStyle/>
        <a:p>
          <a:endParaRPr lang="en-US"/>
        </a:p>
      </dgm:t>
    </dgm:pt>
    <dgm:pt modelId="{2F4B0EF5-BB31-4B36-B1E0-E9E589B83A84}">
      <dgm:prSet/>
      <dgm:spPr/>
      <dgm:t>
        <a:bodyPr/>
        <a:lstStyle/>
        <a:p>
          <a:r>
            <a:rPr lang="en-US"/>
            <a:t>Farming and Irrigation</a:t>
          </a:r>
        </a:p>
      </dgm:t>
    </dgm:pt>
    <dgm:pt modelId="{40630535-BEA3-4A42-88F4-26BFA8C5F269}" type="parTrans" cxnId="{8FE2FFDF-8234-4D99-A1EE-28236C0E8BE2}">
      <dgm:prSet/>
      <dgm:spPr/>
      <dgm:t>
        <a:bodyPr/>
        <a:lstStyle/>
        <a:p>
          <a:endParaRPr lang="en-US"/>
        </a:p>
      </dgm:t>
    </dgm:pt>
    <dgm:pt modelId="{6FEA3A56-EEF2-4A8E-9F71-DCF2DEE3B4E3}" type="sibTrans" cxnId="{8FE2FFDF-8234-4D99-A1EE-28236C0E8BE2}">
      <dgm:prSet/>
      <dgm:spPr/>
      <dgm:t>
        <a:bodyPr/>
        <a:lstStyle/>
        <a:p>
          <a:endParaRPr lang="en-US"/>
        </a:p>
      </dgm:t>
    </dgm:pt>
    <dgm:pt modelId="{C2DA0A59-3472-4576-9B88-6588ACAB5482}">
      <dgm:prSet/>
      <dgm:spPr/>
      <dgm:t>
        <a:bodyPr/>
        <a:lstStyle/>
        <a:p>
          <a:r>
            <a:rPr lang="en-US"/>
            <a:t>Agricultural Water Development</a:t>
          </a:r>
        </a:p>
      </dgm:t>
    </dgm:pt>
    <dgm:pt modelId="{5999323E-2879-46B8-8422-B85F349CD056}" type="parTrans" cxnId="{D15ED9D8-A28E-4C53-BEAD-4A4910D7C7D1}">
      <dgm:prSet/>
      <dgm:spPr/>
      <dgm:t>
        <a:bodyPr/>
        <a:lstStyle/>
        <a:p>
          <a:endParaRPr lang="en-US"/>
        </a:p>
      </dgm:t>
    </dgm:pt>
    <dgm:pt modelId="{664DDFE8-39FC-4D7A-9829-6B7E4C22A9E4}" type="sibTrans" cxnId="{D15ED9D8-A28E-4C53-BEAD-4A4910D7C7D1}">
      <dgm:prSet/>
      <dgm:spPr/>
      <dgm:t>
        <a:bodyPr/>
        <a:lstStyle/>
        <a:p>
          <a:endParaRPr lang="en-US"/>
        </a:p>
      </dgm:t>
    </dgm:pt>
    <dgm:pt modelId="{8A99CEF0-4459-4058-BD57-3303947756EF}">
      <dgm:prSet/>
      <dgm:spPr/>
      <dgm:t>
        <a:bodyPr/>
        <a:lstStyle/>
        <a:p>
          <a:r>
            <a:rPr lang="en-US"/>
            <a:t>Watershed planning for agriculture</a:t>
          </a:r>
        </a:p>
      </dgm:t>
    </dgm:pt>
    <dgm:pt modelId="{7E256549-333B-41E3-B570-1C6320294438}" type="parTrans" cxnId="{46E7E4FF-5C92-4D8C-AB95-0DF8951AF94B}">
      <dgm:prSet/>
      <dgm:spPr/>
      <dgm:t>
        <a:bodyPr/>
        <a:lstStyle/>
        <a:p>
          <a:endParaRPr lang="en-US"/>
        </a:p>
      </dgm:t>
    </dgm:pt>
    <dgm:pt modelId="{CAC54054-8832-43C2-AB50-EAFF8806C1BA}" type="sibTrans" cxnId="{46E7E4FF-5C92-4D8C-AB95-0DF8951AF94B}">
      <dgm:prSet/>
      <dgm:spPr/>
      <dgm:t>
        <a:bodyPr/>
        <a:lstStyle/>
        <a:p>
          <a:endParaRPr lang="en-US"/>
        </a:p>
      </dgm:t>
    </dgm:pt>
    <dgm:pt modelId="{54868AF0-C9CF-4201-A906-917C54982F50}">
      <dgm:prSet/>
      <dgm:spPr/>
      <dgm:t>
        <a:bodyPr/>
        <a:lstStyle/>
        <a:p>
          <a:r>
            <a:rPr lang="en-US"/>
            <a:t>Drought Contingency Planning </a:t>
          </a:r>
        </a:p>
      </dgm:t>
    </dgm:pt>
    <dgm:pt modelId="{4623C4E6-4277-49A5-8613-22DFAA57AE7A}" type="parTrans" cxnId="{AC8FD932-6C82-4A9C-BE28-525F097A2445}">
      <dgm:prSet/>
      <dgm:spPr/>
      <dgm:t>
        <a:bodyPr/>
        <a:lstStyle/>
        <a:p>
          <a:endParaRPr lang="en-US"/>
        </a:p>
      </dgm:t>
    </dgm:pt>
    <dgm:pt modelId="{B13D6D77-7F8B-41DC-A46C-5B39FFD172AC}" type="sibTrans" cxnId="{AC8FD932-6C82-4A9C-BE28-525F097A2445}">
      <dgm:prSet/>
      <dgm:spPr/>
      <dgm:t>
        <a:bodyPr/>
        <a:lstStyle/>
        <a:p>
          <a:endParaRPr lang="en-US"/>
        </a:p>
      </dgm:t>
    </dgm:pt>
    <dgm:pt modelId="{C97B2D59-0A79-4181-BC38-7DF1D7B14A2A}">
      <dgm:prSet/>
      <dgm:spPr/>
      <dgm:t>
        <a:bodyPr/>
        <a:lstStyle/>
        <a:p>
          <a:r>
            <a:rPr lang="en-US"/>
            <a:t>Area-wide Fencing</a:t>
          </a:r>
        </a:p>
      </dgm:t>
    </dgm:pt>
    <dgm:pt modelId="{2E42E0D5-E212-482A-9C29-27EB1D33DDBA}" type="parTrans" cxnId="{F575ED71-83C1-47EC-B34D-8D763D7219FF}">
      <dgm:prSet/>
      <dgm:spPr/>
      <dgm:t>
        <a:bodyPr/>
        <a:lstStyle/>
        <a:p>
          <a:endParaRPr lang="en-US"/>
        </a:p>
      </dgm:t>
    </dgm:pt>
    <dgm:pt modelId="{9D9750D3-40D3-4145-965C-A16B22C39902}" type="sibTrans" cxnId="{F575ED71-83C1-47EC-B34D-8D763D7219FF}">
      <dgm:prSet/>
      <dgm:spPr/>
      <dgm:t>
        <a:bodyPr/>
        <a:lstStyle/>
        <a:p>
          <a:endParaRPr lang="en-US"/>
        </a:p>
      </dgm:t>
    </dgm:pt>
    <dgm:pt modelId="{47D2A961-D86E-462F-95D2-1EF07C3B44DC}">
      <dgm:prSet/>
      <dgm:spPr/>
      <dgm:t>
        <a:bodyPr/>
        <a:lstStyle/>
        <a:p>
          <a:r>
            <a:rPr lang="en-US"/>
            <a:t>Brand Office, Navajo Partitioned Lands &amp; Former Bennett Freeze Area Projects</a:t>
          </a:r>
        </a:p>
      </dgm:t>
    </dgm:pt>
    <dgm:pt modelId="{3A83D540-B6DB-433E-B139-04E988CF802F}" type="parTrans" cxnId="{83B8FBFD-E3AD-46EA-A5C1-6A297FFE5080}">
      <dgm:prSet/>
      <dgm:spPr/>
      <dgm:t>
        <a:bodyPr/>
        <a:lstStyle/>
        <a:p>
          <a:endParaRPr lang="en-US"/>
        </a:p>
      </dgm:t>
    </dgm:pt>
    <dgm:pt modelId="{ADE72BCF-6379-448F-9C53-C8E646F91AA3}" type="sibTrans" cxnId="{83B8FBFD-E3AD-46EA-A5C1-6A297FFE5080}">
      <dgm:prSet/>
      <dgm:spPr/>
      <dgm:t>
        <a:bodyPr/>
        <a:lstStyle/>
        <a:p>
          <a:endParaRPr lang="en-US"/>
        </a:p>
      </dgm:t>
    </dgm:pt>
    <dgm:pt modelId="{96743AAE-291B-44FE-9A61-26E438DA030F}">
      <dgm:prSet/>
      <dgm:spPr/>
      <dgm:t>
        <a:bodyPr/>
        <a:lstStyle/>
        <a:p>
          <a:r>
            <a:rPr lang="en-US"/>
            <a:t>Agricultural Complexes</a:t>
          </a:r>
        </a:p>
      </dgm:t>
    </dgm:pt>
    <dgm:pt modelId="{589E5BFB-54AD-4F42-A787-99492DFDAD4E}" type="parTrans" cxnId="{F64D062C-C46C-4B29-B449-F6A3CBE4B33D}">
      <dgm:prSet/>
      <dgm:spPr/>
      <dgm:t>
        <a:bodyPr/>
        <a:lstStyle/>
        <a:p>
          <a:endParaRPr lang="en-US"/>
        </a:p>
      </dgm:t>
    </dgm:pt>
    <dgm:pt modelId="{27AAB503-A9A7-4B51-A640-D0494A815A94}" type="sibTrans" cxnId="{F64D062C-C46C-4B29-B449-F6A3CBE4B33D}">
      <dgm:prSet/>
      <dgm:spPr/>
      <dgm:t>
        <a:bodyPr/>
        <a:lstStyle/>
        <a:p>
          <a:endParaRPr lang="en-US"/>
        </a:p>
      </dgm:t>
    </dgm:pt>
    <dgm:pt modelId="{7D13AB4C-A609-8A47-8773-25FD25F36AC1}" type="pres">
      <dgm:prSet presAssocID="{D66C2193-D0A3-4873-8AED-79835BE756DC}" presName="diagram" presStyleCnt="0">
        <dgm:presLayoutVars>
          <dgm:dir/>
          <dgm:resizeHandles val="exact"/>
        </dgm:presLayoutVars>
      </dgm:prSet>
      <dgm:spPr/>
    </dgm:pt>
    <dgm:pt modelId="{B1402CBA-D99F-5945-BE9D-0E0F73659C8C}" type="pres">
      <dgm:prSet presAssocID="{D720D4AF-2DDD-4348-9990-1DF846771DA8}" presName="node" presStyleLbl="node1" presStyleIdx="0" presStyleCnt="9">
        <dgm:presLayoutVars>
          <dgm:bulletEnabled val="1"/>
        </dgm:presLayoutVars>
      </dgm:prSet>
      <dgm:spPr/>
    </dgm:pt>
    <dgm:pt modelId="{4CD8D96E-47EE-974C-9E61-E8A6F17BB6F6}" type="pres">
      <dgm:prSet presAssocID="{22F824F7-F014-429A-96B5-51B2BCA87A41}" presName="sibTrans" presStyleCnt="0"/>
      <dgm:spPr/>
    </dgm:pt>
    <dgm:pt modelId="{FEF4F286-21A5-9541-83EE-BFA6F008CF0E}" type="pres">
      <dgm:prSet presAssocID="{85B0C310-5207-47A4-96A2-DEBC150B3F54}" presName="node" presStyleLbl="node1" presStyleIdx="1" presStyleCnt="9">
        <dgm:presLayoutVars>
          <dgm:bulletEnabled val="1"/>
        </dgm:presLayoutVars>
      </dgm:prSet>
      <dgm:spPr/>
    </dgm:pt>
    <dgm:pt modelId="{069B27AD-9B93-B74C-85E3-C810AD9AF4B6}" type="pres">
      <dgm:prSet presAssocID="{605F04F8-11E2-431F-9E66-F7F9CF05A19B}" presName="sibTrans" presStyleCnt="0"/>
      <dgm:spPr/>
    </dgm:pt>
    <dgm:pt modelId="{9CF915B3-7A20-E743-B743-33FED833BBCA}" type="pres">
      <dgm:prSet presAssocID="{2F4B0EF5-BB31-4B36-B1E0-E9E589B83A84}" presName="node" presStyleLbl="node1" presStyleIdx="2" presStyleCnt="9">
        <dgm:presLayoutVars>
          <dgm:bulletEnabled val="1"/>
        </dgm:presLayoutVars>
      </dgm:prSet>
      <dgm:spPr/>
    </dgm:pt>
    <dgm:pt modelId="{CA0F00CB-4445-3C47-8EE9-50F5B4747060}" type="pres">
      <dgm:prSet presAssocID="{6FEA3A56-EEF2-4A8E-9F71-DCF2DEE3B4E3}" presName="sibTrans" presStyleCnt="0"/>
      <dgm:spPr/>
    </dgm:pt>
    <dgm:pt modelId="{C36245DC-5C42-0242-9EB5-71E9783DEA85}" type="pres">
      <dgm:prSet presAssocID="{C2DA0A59-3472-4576-9B88-6588ACAB5482}" presName="node" presStyleLbl="node1" presStyleIdx="3" presStyleCnt="9">
        <dgm:presLayoutVars>
          <dgm:bulletEnabled val="1"/>
        </dgm:presLayoutVars>
      </dgm:prSet>
      <dgm:spPr/>
    </dgm:pt>
    <dgm:pt modelId="{B5E75C60-68CF-6148-AAF5-F68BC96414E1}" type="pres">
      <dgm:prSet presAssocID="{664DDFE8-39FC-4D7A-9829-6B7E4C22A9E4}" presName="sibTrans" presStyleCnt="0"/>
      <dgm:spPr/>
    </dgm:pt>
    <dgm:pt modelId="{5AAAFAE4-0647-3542-9826-04DE6EDBC524}" type="pres">
      <dgm:prSet presAssocID="{8A99CEF0-4459-4058-BD57-3303947756EF}" presName="node" presStyleLbl="node1" presStyleIdx="4" presStyleCnt="9">
        <dgm:presLayoutVars>
          <dgm:bulletEnabled val="1"/>
        </dgm:presLayoutVars>
      </dgm:prSet>
      <dgm:spPr/>
    </dgm:pt>
    <dgm:pt modelId="{9DBA5E58-2BFD-5E4F-A6B3-34FFD1990843}" type="pres">
      <dgm:prSet presAssocID="{CAC54054-8832-43C2-AB50-EAFF8806C1BA}" presName="sibTrans" presStyleCnt="0"/>
      <dgm:spPr/>
    </dgm:pt>
    <dgm:pt modelId="{30957165-11AF-5B4E-9C34-DC3050319B03}" type="pres">
      <dgm:prSet presAssocID="{54868AF0-C9CF-4201-A906-917C54982F50}" presName="node" presStyleLbl="node1" presStyleIdx="5" presStyleCnt="9">
        <dgm:presLayoutVars>
          <dgm:bulletEnabled val="1"/>
        </dgm:presLayoutVars>
      </dgm:prSet>
      <dgm:spPr/>
    </dgm:pt>
    <dgm:pt modelId="{73B86E50-BC8A-9845-B44A-F22AB7A65709}" type="pres">
      <dgm:prSet presAssocID="{B13D6D77-7F8B-41DC-A46C-5B39FFD172AC}" presName="sibTrans" presStyleCnt="0"/>
      <dgm:spPr/>
    </dgm:pt>
    <dgm:pt modelId="{D9AB4C81-4EA1-2C4A-B4A8-24503A9DFABC}" type="pres">
      <dgm:prSet presAssocID="{C97B2D59-0A79-4181-BC38-7DF1D7B14A2A}" presName="node" presStyleLbl="node1" presStyleIdx="6" presStyleCnt="9">
        <dgm:presLayoutVars>
          <dgm:bulletEnabled val="1"/>
        </dgm:presLayoutVars>
      </dgm:prSet>
      <dgm:spPr/>
    </dgm:pt>
    <dgm:pt modelId="{9FABBEBB-A264-DC45-9455-7F26674AB8F5}" type="pres">
      <dgm:prSet presAssocID="{9D9750D3-40D3-4145-965C-A16B22C39902}" presName="sibTrans" presStyleCnt="0"/>
      <dgm:spPr/>
    </dgm:pt>
    <dgm:pt modelId="{DC0A5EC0-3B56-5B45-A646-DFD8EC753417}" type="pres">
      <dgm:prSet presAssocID="{47D2A961-D86E-462F-95D2-1EF07C3B44DC}" presName="node" presStyleLbl="node1" presStyleIdx="7" presStyleCnt="9">
        <dgm:presLayoutVars>
          <dgm:bulletEnabled val="1"/>
        </dgm:presLayoutVars>
      </dgm:prSet>
      <dgm:spPr/>
    </dgm:pt>
    <dgm:pt modelId="{8442A27D-8B5C-E947-BBA1-F7C8F305CE02}" type="pres">
      <dgm:prSet presAssocID="{ADE72BCF-6379-448F-9C53-C8E646F91AA3}" presName="sibTrans" presStyleCnt="0"/>
      <dgm:spPr/>
    </dgm:pt>
    <dgm:pt modelId="{FE06C287-054D-ED4C-BA1E-2E128D30255A}" type="pres">
      <dgm:prSet presAssocID="{96743AAE-291B-44FE-9A61-26E438DA030F}" presName="node" presStyleLbl="node1" presStyleIdx="8" presStyleCnt="9">
        <dgm:presLayoutVars>
          <dgm:bulletEnabled val="1"/>
        </dgm:presLayoutVars>
      </dgm:prSet>
      <dgm:spPr/>
    </dgm:pt>
  </dgm:ptLst>
  <dgm:cxnLst>
    <dgm:cxn modelId="{7CA69D17-8093-374D-838C-567BE5A6D439}" type="presOf" srcId="{2F4B0EF5-BB31-4B36-B1E0-E9E589B83A84}" destId="{9CF915B3-7A20-E743-B743-33FED833BBCA}" srcOrd="0" destOrd="0" presId="urn:microsoft.com/office/officeart/2005/8/layout/default"/>
    <dgm:cxn modelId="{71ADBF1B-1B0B-0747-9650-C21773FFFD7D}" type="presOf" srcId="{D66C2193-D0A3-4873-8AED-79835BE756DC}" destId="{7D13AB4C-A609-8A47-8773-25FD25F36AC1}" srcOrd="0" destOrd="0" presId="urn:microsoft.com/office/officeart/2005/8/layout/default"/>
    <dgm:cxn modelId="{0FAE4B20-11D4-9641-99B0-665E4002913E}" type="presOf" srcId="{54868AF0-C9CF-4201-A906-917C54982F50}" destId="{30957165-11AF-5B4E-9C34-DC3050319B03}" srcOrd="0" destOrd="0" presId="urn:microsoft.com/office/officeart/2005/8/layout/default"/>
    <dgm:cxn modelId="{F64D062C-C46C-4B29-B449-F6A3CBE4B33D}" srcId="{D66C2193-D0A3-4873-8AED-79835BE756DC}" destId="{96743AAE-291B-44FE-9A61-26E438DA030F}" srcOrd="8" destOrd="0" parTransId="{589E5BFB-54AD-4F42-A787-99492DFDAD4E}" sibTransId="{27AAB503-A9A7-4B51-A640-D0494A815A94}"/>
    <dgm:cxn modelId="{AC8FD932-6C82-4A9C-BE28-525F097A2445}" srcId="{D66C2193-D0A3-4873-8AED-79835BE756DC}" destId="{54868AF0-C9CF-4201-A906-917C54982F50}" srcOrd="5" destOrd="0" parTransId="{4623C4E6-4277-49A5-8613-22DFAA57AE7A}" sibTransId="{B13D6D77-7F8B-41DC-A46C-5B39FFD172AC}"/>
    <dgm:cxn modelId="{51BDC63C-D7F7-4177-8537-67E7D78E68C0}" srcId="{D66C2193-D0A3-4873-8AED-79835BE756DC}" destId="{85B0C310-5207-47A4-96A2-DEBC150B3F54}" srcOrd="1" destOrd="0" parTransId="{A3D4C139-D7D2-431C-9291-7E7448292CA2}" sibTransId="{605F04F8-11E2-431F-9E66-F7F9CF05A19B}"/>
    <dgm:cxn modelId="{0292653E-44C8-C941-94A3-B151052FF490}" type="presOf" srcId="{C2DA0A59-3472-4576-9B88-6588ACAB5482}" destId="{C36245DC-5C42-0242-9EB5-71E9783DEA85}" srcOrd="0" destOrd="0" presId="urn:microsoft.com/office/officeart/2005/8/layout/default"/>
    <dgm:cxn modelId="{B105264D-00A2-8D47-8DDC-D9631422A024}" type="presOf" srcId="{96743AAE-291B-44FE-9A61-26E438DA030F}" destId="{FE06C287-054D-ED4C-BA1E-2E128D30255A}" srcOrd="0" destOrd="0" presId="urn:microsoft.com/office/officeart/2005/8/layout/default"/>
    <dgm:cxn modelId="{3CFF2F56-E315-6C44-BDC7-271DB545BDC2}" type="presOf" srcId="{47D2A961-D86E-462F-95D2-1EF07C3B44DC}" destId="{DC0A5EC0-3B56-5B45-A646-DFD8EC753417}" srcOrd="0" destOrd="0" presId="urn:microsoft.com/office/officeart/2005/8/layout/default"/>
    <dgm:cxn modelId="{F575ED71-83C1-47EC-B34D-8D763D7219FF}" srcId="{D66C2193-D0A3-4873-8AED-79835BE756DC}" destId="{C97B2D59-0A79-4181-BC38-7DF1D7B14A2A}" srcOrd="6" destOrd="0" parTransId="{2E42E0D5-E212-482A-9C29-27EB1D33DDBA}" sibTransId="{9D9750D3-40D3-4145-965C-A16B22C39902}"/>
    <dgm:cxn modelId="{A3CFF475-B3EE-478A-B3B3-01028489A86D}" srcId="{D66C2193-D0A3-4873-8AED-79835BE756DC}" destId="{D720D4AF-2DDD-4348-9990-1DF846771DA8}" srcOrd="0" destOrd="0" parTransId="{58B42029-8C1C-4C5D-86A9-E8A049826630}" sibTransId="{22F824F7-F014-429A-96B5-51B2BCA87A41}"/>
    <dgm:cxn modelId="{0472A077-8743-DD4F-AD32-5054296DCD63}" type="presOf" srcId="{8A99CEF0-4459-4058-BD57-3303947756EF}" destId="{5AAAFAE4-0647-3542-9826-04DE6EDBC524}" srcOrd="0" destOrd="0" presId="urn:microsoft.com/office/officeart/2005/8/layout/default"/>
    <dgm:cxn modelId="{CBC8D47B-460D-2C4E-8F5E-DE09EF4575B5}" type="presOf" srcId="{85B0C310-5207-47A4-96A2-DEBC150B3F54}" destId="{FEF4F286-21A5-9541-83EE-BFA6F008CF0E}" srcOrd="0" destOrd="0" presId="urn:microsoft.com/office/officeart/2005/8/layout/default"/>
    <dgm:cxn modelId="{38C5F594-BABD-9C45-BF11-9631900C2653}" type="presOf" srcId="{D720D4AF-2DDD-4348-9990-1DF846771DA8}" destId="{B1402CBA-D99F-5945-BE9D-0E0F73659C8C}" srcOrd="0" destOrd="0" presId="urn:microsoft.com/office/officeart/2005/8/layout/default"/>
    <dgm:cxn modelId="{E1BB4CB9-C356-C442-B6D2-B71E6B00D301}" type="presOf" srcId="{C97B2D59-0A79-4181-BC38-7DF1D7B14A2A}" destId="{D9AB4C81-4EA1-2C4A-B4A8-24503A9DFABC}" srcOrd="0" destOrd="0" presId="urn:microsoft.com/office/officeart/2005/8/layout/default"/>
    <dgm:cxn modelId="{D15ED9D8-A28E-4C53-BEAD-4A4910D7C7D1}" srcId="{D66C2193-D0A3-4873-8AED-79835BE756DC}" destId="{C2DA0A59-3472-4576-9B88-6588ACAB5482}" srcOrd="3" destOrd="0" parTransId="{5999323E-2879-46B8-8422-B85F349CD056}" sibTransId="{664DDFE8-39FC-4D7A-9829-6B7E4C22A9E4}"/>
    <dgm:cxn modelId="{8FE2FFDF-8234-4D99-A1EE-28236C0E8BE2}" srcId="{D66C2193-D0A3-4873-8AED-79835BE756DC}" destId="{2F4B0EF5-BB31-4B36-B1E0-E9E589B83A84}" srcOrd="2" destOrd="0" parTransId="{40630535-BEA3-4A42-88F4-26BFA8C5F269}" sibTransId="{6FEA3A56-EEF2-4A8E-9F71-DCF2DEE3B4E3}"/>
    <dgm:cxn modelId="{83B8FBFD-E3AD-46EA-A5C1-6A297FFE5080}" srcId="{D66C2193-D0A3-4873-8AED-79835BE756DC}" destId="{47D2A961-D86E-462F-95D2-1EF07C3B44DC}" srcOrd="7" destOrd="0" parTransId="{3A83D540-B6DB-433E-B139-04E988CF802F}" sibTransId="{ADE72BCF-6379-448F-9C53-C8E646F91AA3}"/>
    <dgm:cxn modelId="{46E7E4FF-5C92-4D8C-AB95-0DF8951AF94B}" srcId="{D66C2193-D0A3-4873-8AED-79835BE756DC}" destId="{8A99CEF0-4459-4058-BD57-3303947756EF}" srcOrd="4" destOrd="0" parTransId="{7E256549-333B-41E3-B570-1C6320294438}" sibTransId="{CAC54054-8832-43C2-AB50-EAFF8806C1BA}"/>
    <dgm:cxn modelId="{A2C65315-9F91-AD4D-B30F-5C14A6B18602}" type="presParOf" srcId="{7D13AB4C-A609-8A47-8773-25FD25F36AC1}" destId="{B1402CBA-D99F-5945-BE9D-0E0F73659C8C}" srcOrd="0" destOrd="0" presId="urn:microsoft.com/office/officeart/2005/8/layout/default"/>
    <dgm:cxn modelId="{C16B4E93-82C7-CA49-88FF-6B23D7FB8A28}" type="presParOf" srcId="{7D13AB4C-A609-8A47-8773-25FD25F36AC1}" destId="{4CD8D96E-47EE-974C-9E61-E8A6F17BB6F6}" srcOrd="1" destOrd="0" presId="urn:microsoft.com/office/officeart/2005/8/layout/default"/>
    <dgm:cxn modelId="{433CA823-BEE8-5C41-BF34-DBC50153B31F}" type="presParOf" srcId="{7D13AB4C-A609-8A47-8773-25FD25F36AC1}" destId="{FEF4F286-21A5-9541-83EE-BFA6F008CF0E}" srcOrd="2" destOrd="0" presId="urn:microsoft.com/office/officeart/2005/8/layout/default"/>
    <dgm:cxn modelId="{FAE47CC9-EC3B-9546-9867-3D9638D2292F}" type="presParOf" srcId="{7D13AB4C-A609-8A47-8773-25FD25F36AC1}" destId="{069B27AD-9B93-B74C-85E3-C810AD9AF4B6}" srcOrd="3" destOrd="0" presId="urn:microsoft.com/office/officeart/2005/8/layout/default"/>
    <dgm:cxn modelId="{375DE13F-7C19-604F-9EBE-F6B85130684C}" type="presParOf" srcId="{7D13AB4C-A609-8A47-8773-25FD25F36AC1}" destId="{9CF915B3-7A20-E743-B743-33FED833BBCA}" srcOrd="4" destOrd="0" presId="urn:microsoft.com/office/officeart/2005/8/layout/default"/>
    <dgm:cxn modelId="{7B16C8E7-CFD9-FF42-804E-F303E1FEBE83}" type="presParOf" srcId="{7D13AB4C-A609-8A47-8773-25FD25F36AC1}" destId="{CA0F00CB-4445-3C47-8EE9-50F5B4747060}" srcOrd="5" destOrd="0" presId="urn:microsoft.com/office/officeart/2005/8/layout/default"/>
    <dgm:cxn modelId="{CC0CD49A-4F11-5A49-96B6-2A61B51A5E08}" type="presParOf" srcId="{7D13AB4C-A609-8A47-8773-25FD25F36AC1}" destId="{C36245DC-5C42-0242-9EB5-71E9783DEA85}" srcOrd="6" destOrd="0" presId="urn:microsoft.com/office/officeart/2005/8/layout/default"/>
    <dgm:cxn modelId="{0D0E65FA-55B3-8E4B-869C-3F173BB65296}" type="presParOf" srcId="{7D13AB4C-A609-8A47-8773-25FD25F36AC1}" destId="{B5E75C60-68CF-6148-AAF5-F68BC96414E1}" srcOrd="7" destOrd="0" presId="urn:microsoft.com/office/officeart/2005/8/layout/default"/>
    <dgm:cxn modelId="{862DBCC7-E08E-B440-8A30-6662C3D438D5}" type="presParOf" srcId="{7D13AB4C-A609-8A47-8773-25FD25F36AC1}" destId="{5AAAFAE4-0647-3542-9826-04DE6EDBC524}" srcOrd="8" destOrd="0" presId="urn:microsoft.com/office/officeart/2005/8/layout/default"/>
    <dgm:cxn modelId="{41004542-D976-984A-8360-3D80CB72602E}" type="presParOf" srcId="{7D13AB4C-A609-8A47-8773-25FD25F36AC1}" destId="{9DBA5E58-2BFD-5E4F-A6B3-34FFD1990843}" srcOrd="9" destOrd="0" presId="urn:microsoft.com/office/officeart/2005/8/layout/default"/>
    <dgm:cxn modelId="{1812B726-C91A-0B46-A4C4-0DB56A4D99A0}" type="presParOf" srcId="{7D13AB4C-A609-8A47-8773-25FD25F36AC1}" destId="{30957165-11AF-5B4E-9C34-DC3050319B03}" srcOrd="10" destOrd="0" presId="urn:microsoft.com/office/officeart/2005/8/layout/default"/>
    <dgm:cxn modelId="{DCEF1D2B-234C-3945-84CC-E9E5985F2AE7}" type="presParOf" srcId="{7D13AB4C-A609-8A47-8773-25FD25F36AC1}" destId="{73B86E50-BC8A-9845-B44A-F22AB7A65709}" srcOrd="11" destOrd="0" presId="urn:microsoft.com/office/officeart/2005/8/layout/default"/>
    <dgm:cxn modelId="{4D459AAD-5CA5-E843-8725-8840EC7939FC}" type="presParOf" srcId="{7D13AB4C-A609-8A47-8773-25FD25F36AC1}" destId="{D9AB4C81-4EA1-2C4A-B4A8-24503A9DFABC}" srcOrd="12" destOrd="0" presId="urn:microsoft.com/office/officeart/2005/8/layout/default"/>
    <dgm:cxn modelId="{3D757B55-B061-5447-BC94-FF0E0A3A0EC4}" type="presParOf" srcId="{7D13AB4C-A609-8A47-8773-25FD25F36AC1}" destId="{9FABBEBB-A264-DC45-9455-7F26674AB8F5}" srcOrd="13" destOrd="0" presId="urn:microsoft.com/office/officeart/2005/8/layout/default"/>
    <dgm:cxn modelId="{F900C6A6-582D-8846-B2E5-2DE4D1DE09E0}" type="presParOf" srcId="{7D13AB4C-A609-8A47-8773-25FD25F36AC1}" destId="{DC0A5EC0-3B56-5B45-A646-DFD8EC753417}" srcOrd="14" destOrd="0" presId="urn:microsoft.com/office/officeart/2005/8/layout/default"/>
    <dgm:cxn modelId="{DD19563A-358C-F94B-9198-D5081D82212F}" type="presParOf" srcId="{7D13AB4C-A609-8A47-8773-25FD25F36AC1}" destId="{8442A27D-8B5C-E947-BBA1-F7C8F305CE02}" srcOrd="15" destOrd="0" presId="urn:microsoft.com/office/officeart/2005/8/layout/default"/>
    <dgm:cxn modelId="{24ADE520-C3D6-604D-8F45-CEEB704F45A2}" type="presParOf" srcId="{7D13AB4C-A609-8A47-8773-25FD25F36AC1}" destId="{FE06C287-054D-ED4C-BA1E-2E128D30255A}"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02CBA-D99F-5945-BE9D-0E0F73659C8C}">
      <dsp:nvSpPr>
        <dsp:cNvPr id="0" name=""/>
        <dsp:cNvSpPr/>
      </dsp:nvSpPr>
      <dsp:spPr>
        <a:xfrm>
          <a:off x="266198" y="1216"/>
          <a:ext cx="1792091" cy="107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Range, Grazing and Livestock</a:t>
          </a:r>
        </a:p>
      </dsp:txBody>
      <dsp:txXfrm>
        <a:off x="266198" y="1216"/>
        <a:ext cx="1792091" cy="1075254"/>
      </dsp:txXfrm>
    </dsp:sp>
    <dsp:sp modelId="{FEF4F286-21A5-9541-83EE-BFA6F008CF0E}">
      <dsp:nvSpPr>
        <dsp:cNvPr id="0" name=""/>
        <dsp:cNvSpPr/>
      </dsp:nvSpPr>
      <dsp:spPr>
        <a:xfrm>
          <a:off x="2237499" y="1216"/>
          <a:ext cx="1792091" cy="107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Tribal Ranches Infrastructure Improvements</a:t>
          </a:r>
        </a:p>
      </dsp:txBody>
      <dsp:txXfrm>
        <a:off x="2237499" y="1216"/>
        <a:ext cx="1792091" cy="1075254"/>
      </dsp:txXfrm>
    </dsp:sp>
    <dsp:sp modelId="{9CF915B3-7A20-E743-B743-33FED833BBCA}">
      <dsp:nvSpPr>
        <dsp:cNvPr id="0" name=""/>
        <dsp:cNvSpPr/>
      </dsp:nvSpPr>
      <dsp:spPr>
        <a:xfrm>
          <a:off x="4208799" y="1216"/>
          <a:ext cx="1792091" cy="107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Farming and Irrigation</a:t>
          </a:r>
        </a:p>
      </dsp:txBody>
      <dsp:txXfrm>
        <a:off x="4208799" y="1216"/>
        <a:ext cx="1792091" cy="1075254"/>
      </dsp:txXfrm>
    </dsp:sp>
    <dsp:sp modelId="{C36245DC-5C42-0242-9EB5-71E9783DEA85}">
      <dsp:nvSpPr>
        <dsp:cNvPr id="0" name=""/>
        <dsp:cNvSpPr/>
      </dsp:nvSpPr>
      <dsp:spPr>
        <a:xfrm>
          <a:off x="6180099" y="1216"/>
          <a:ext cx="1792091" cy="107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Agricultural Water Development</a:t>
          </a:r>
        </a:p>
      </dsp:txBody>
      <dsp:txXfrm>
        <a:off x="6180099" y="1216"/>
        <a:ext cx="1792091" cy="1075254"/>
      </dsp:txXfrm>
    </dsp:sp>
    <dsp:sp modelId="{5AAAFAE4-0647-3542-9826-04DE6EDBC524}">
      <dsp:nvSpPr>
        <dsp:cNvPr id="0" name=""/>
        <dsp:cNvSpPr/>
      </dsp:nvSpPr>
      <dsp:spPr>
        <a:xfrm>
          <a:off x="266198" y="1255680"/>
          <a:ext cx="1792091" cy="107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Watershed planning for agriculture</a:t>
          </a:r>
        </a:p>
      </dsp:txBody>
      <dsp:txXfrm>
        <a:off x="266198" y="1255680"/>
        <a:ext cx="1792091" cy="1075254"/>
      </dsp:txXfrm>
    </dsp:sp>
    <dsp:sp modelId="{30957165-11AF-5B4E-9C34-DC3050319B03}">
      <dsp:nvSpPr>
        <dsp:cNvPr id="0" name=""/>
        <dsp:cNvSpPr/>
      </dsp:nvSpPr>
      <dsp:spPr>
        <a:xfrm>
          <a:off x="2237499" y="1255680"/>
          <a:ext cx="1792091" cy="107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Drought Contingency Planning </a:t>
          </a:r>
        </a:p>
      </dsp:txBody>
      <dsp:txXfrm>
        <a:off x="2237499" y="1255680"/>
        <a:ext cx="1792091" cy="1075254"/>
      </dsp:txXfrm>
    </dsp:sp>
    <dsp:sp modelId="{D9AB4C81-4EA1-2C4A-B4A8-24503A9DFABC}">
      <dsp:nvSpPr>
        <dsp:cNvPr id="0" name=""/>
        <dsp:cNvSpPr/>
      </dsp:nvSpPr>
      <dsp:spPr>
        <a:xfrm>
          <a:off x="4208799" y="1255680"/>
          <a:ext cx="1792091" cy="107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Area-wide Fencing</a:t>
          </a:r>
        </a:p>
      </dsp:txBody>
      <dsp:txXfrm>
        <a:off x="4208799" y="1255680"/>
        <a:ext cx="1792091" cy="1075254"/>
      </dsp:txXfrm>
    </dsp:sp>
    <dsp:sp modelId="{DC0A5EC0-3B56-5B45-A646-DFD8EC753417}">
      <dsp:nvSpPr>
        <dsp:cNvPr id="0" name=""/>
        <dsp:cNvSpPr/>
      </dsp:nvSpPr>
      <dsp:spPr>
        <a:xfrm>
          <a:off x="6180099" y="1255680"/>
          <a:ext cx="1792091" cy="107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Brand Office, Navajo Partitioned Lands &amp; Former Bennett Freeze Area Projects</a:t>
          </a:r>
        </a:p>
      </dsp:txBody>
      <dsp:txXfrm>
        <a:off x="6180099" y="1255680"/>
        <a:ext cx="1792091" cy="1075254"/>
      </dsp:txXfrm>
    </dsp:sp>
    <dsp:sp modelId="{FE06C287-054D-ED4C-BA1E-2E128D30255A}">
      <dsp:nvSpPr>
        <dsp:cNvPr id="0" name=""/>
        <dsp:cNvSpPr/>
      </dsp:nvSpPr>
      <dsp:spPr>
        <a:xfrm>
          <a:off x="3223149" y="2510143"/>
          <a:ext cx="1792091" cy="107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Agricultural Complexes</a:t>
          </a:r>
        </a:p>
      </dsp:txBody>
      <dsp:txXfrm>
        <a:off x="3223149" y="2510143"/>
        <a:ext cx="1792091" cy="107525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F8018-560D-CC4C-8400-527152C9D525}" type="datetimeFigureOut">
              <a:rPr lang="en-US" smtClean="0"/>
              <a:t>2/24/25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7934E9-AD9D-A443-9799-16D50E1488E1}" type="slidenum">
              <a:rPr lang="en-US" smtClean="0"/>
              <a:t>‹#›</a:t>
            </a:fld>
            <a:endParaRPr lang="en-US"/>
          </a:p>
        </p:txBody>
      </p:sp>
    </p:spTree>
    <p:extLst>
      <p:ext uri="{BB962C8B-B14F-4D97-AF65-F5344CB8AC3E}">
        <p14:creationId xmlns:p14="http://schemas.microsoft.com/office/powerpoint/2010/main" val="3591336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7934E9-AD9D-A443-9799-16D50E1488E1}" type="slidenum">
              <a:rPr lang="en-US" smtClean="0"/>
              <a:t>1</a:t>
            </a:fld>
            <a:endParaRPr lang="en-US"/>
          </a:p>
        </p:txBody>
      </p:sp>
    </p:spTree>
    <p:extLst>
      <p:ext uri="{BB962C8B-B14F-4D97-AF65-F5344CB8AC3E}">
        <p14:creationId xmlns:p14="http://schemas.microsoft.com/office/powerpoint/2010/main" val="2378331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7934E9-AD9D-A443-9799-16D50E1488E1}" type="slidenum">
              <a:rPr lang="en-US" smtClean="0"/>
              <a:t>7</a:t>
            </a:fld>
            <a:endParaRPr lang="en-US"/>
          </a:p>
        </p:txBody>
      </p:sp>
    </p:spTree>
    <p:extLst>
      <p:ext uri="{BB962C8B-B14F-4D97-AF65-F5344CB8AC3E}">
        <p14:creationId xmlns:p14="http://schemas.microsoft.com/office/powerpoint/2010/main" val="4189454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B942BBD-B768-3A44-8072-EF009CAC1E3A}" type="datetimeFigureOut">
              <a:rPr lang="en-US" smtClean="0"/>
              <a:t>2/24/25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6980DA-61C8-1242-9992-AA91DD01DD4A}" type="slidenum">
              <a:rPr lang="en-US" smtClean="0"/>
              <a:t>‹#›</a:t>
            </a:fld>
            <a:endParaRPr lang="en-US"/>
          </a:p>
        </p:txBody>
      </p:sp>
    </p:spTree>
    <p:extLst>
      <p:ext uri="{BB962C8B-B14F-4D97-AF65-F5344CB8AC3E}">
        <p14:creationId xmlns:p14="http://schemas.microsoft.com/office/powerpoint/2010/main" val="15119339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942BBD-B768-3A44-8072-EF009CAC1E3A}" type="datetimeFigureOut">
              <a:rPr lang="en-US" smtClean="0"/>
              <a:t>2/24/25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6980DA-61C8-1242-9992-AA91DD01DD4A}" type="slidenum">
              <a:rPr lang="en-US" smtClean="0"/>
              <a:t>‹#›</a:t>
            </a:fld>
            <a:endParaRPr lang="en-US"/>
          </a:p>
        </p:txBody>
      </p:sp>
    </p:spTree>
    <p:extLst>
      <p:ext uri="{BB962C8B-B14F-4D97-AF65-F5344CB8AC3E}">
        <p14:creationId xmlns:p14="http://schemas.microsoft.com/office/powerpoint/2010/main" val="2290649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942BBD-B768-3A44-8072-EF009CAC1E3A}" type="datetimeFigureOut">
              <a:rPr lang="en-US" smtClean="0"/>
              <a:t>2/24/25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6980DA-61C8-1242-9992-AA91DD01DD4A}" type="slidenum">
              <a:rPr lang="en-US" smtClean="0"/>
              <a:t>‹#›</a:t>
            </a:fld>
            <a:endParaRPr lang="en-US"/>
          </a:p>
        </p:txBody>
      </p:sp>
    </p:spTree>
    <p:extLst>
      <p:ext uri="{BB962C8B-B14F-4D97-AF65-F5344CB8AC3E}">
        <p14:creationId xmlns:p14="http://schemas.microsoft.com/office/powerpoint/2010/main" val="2998207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942BBD-B768-3A44-8072-EF009CAC1E3A}" type="datetimeFigureOut">
              <a:rPr lang="en-US" smtClean="0"/>
              <a:t>2/24/25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6980DA-61C8-1242-9992-AA91DD01DD4A}" type="slidenum">
              <a:rPr lang="en-US" smtClean="0"/>
              <a:t>‹#›</a:t>
            </a:fld>
            <a:endParaRPr lang="en-US"/>
          </a:p>
        </p:txBody>
      </p:sp>
    </p:spTree>
    <p:extLst>
      <p:ext uri="{BB962C8B-B14F-4D97-AF65-F5344CB8AC3E}">
        <p14:creationId xmlns:p14="http://schemas.microsoft.com/office/powerpoint/2010/main" val="3964394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9B942BBD-B768-3A44-8072-EF009CAC1E3A}" type="datetimeFigureOut">
              <a:rPr lang="en-US" smtClean="0"/>
              <a:t>2/24/25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6980DA-61C8-1242-9992-AA91DD01DD4A}" type="slidenum">
              <a:rPr lang="en-US" smtClean="0"/>
              <a:t>‹#›</a:t>
            </a:fld>
            <a:endParaRPr lang="en-US"/>
          </a:p>
        </p:txBody>
      </p:sp>
    </p:spTree>
    <p:extLst>
      <p:ext uri="{BB962C8B-B14F-4D97-AF65-F5344CB8AC3E}">
        <p14:creationId xmlns:p14="http://schemas.microsoft.com/office/powerpoint/2010/main" val="259549394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9B942BBD-B768-3A44-8072-EF009CAC1E3A}" type="datetimeFigureOut">
              <a:rPr lang="en-US" smtClean="0"/>
              <a:t>2/24/25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F6980DA-61C8-1242-9992-AA91DD01DD4A}" type="slidenum">
              <a:rPr lang="en-US" smtClean="0"/>
              <a:t>‹#›</a:t>
            </a:fld>
            <a:endParaRPr lang="en-US"/>
          </a:p>
        </p:txBody>
      </p:sp>
    </p:spTree>
    <p:extLst>
      <p:ext uri="{BB962C8B-B14F-4D97-AF65-F5344CB8AC3E}">
        <p14:creationId xmlns:p14="http://schemas.microsoft.com/office/powerpoint/2010/main" val="380803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9B942BBD-B768-3A44-8072-EF009CAC1E3A}" type="datetimeFigureOut">
              <a:rPr lang="en-US" smtClean="0"/>
              <a:t>2/24/25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6980DA-61C8-1242-9992-AA91DD01DD4A}"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51633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942BBD-B768-3A44-8072-EF009CAC1E3A}" type="datetimeFigureOut">
              <a:rPr lang="en-US" smtClean="0"/>
              <a:t>2/24/25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6980DA-61C8-1242-9992-AA91DD01DD4A}" type="slidenum">
              <a:rPr lang="en-US" smtClean="0"/>
              <a:t>‹#›</a:t>
            </a:fld>
            <a:endParaRPr lang="en-US"/>
          </a:p>
        </p:txBody>
      </p:sp>
    </p:spTree>
    <p:extLst>
      <p:ext uri="{BB962C8B-B14F-4D97-AF65-F5344CB8AC3E}">
        <p14:creationId xmlns:p14="http://schemas.microsoft.com/office/powerpoint/2010/main" val="3473787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42BBD-B768-3A44-8072-EF009CAC1E3A}" type="datetimeFigureOut">
              <a:rPr lang="en-US" smtClean="0"/>
              <a:t>2/24/25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6980DA-61C8-1242-9992-AA91DD01DD4A}" type="slidenum">
              <a:rPr lang="en-US" smtClean="0"/>
              <a:t>‹#›</a:t>
            </a:fld>
            <a:endParaRPr lang="en-US"/>
          </a:p>
        </p:txBody>
      </p:sp>
    </p:spTree>
    <p:extLst>
      <p:ext uri="{BB962C8B-B14F-4D97-AF65-F5344CB8AC3E}">
        <p14:creationId xmlns:p14="http://schemas.microsoft.com/office/powerpoint/2010/main" val="3895859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9B942BBD-B768-3A44-8072-EF009CAC1E3A}" type="datetimeFigureOut">
              <a:rPr lang="en-US" smtClean="0"/>
              <a:t>2/24/25</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6F6980DA-61C8-1242-9992-AA91DD01DD4A}" type="slidenum">
              <a:rPr lang="en-US" smtClean="0"/>
              <a:t>‹#›</a:t>
            </a:fld>
            <a:endParaRPr lang="en-US"/>
          </a:p>
        </p:txBody>
      </p:sp>
    </p:spTree>
    <p:extLst>
      <p:ext uri="{BB962C8B-B14F-4D97-AF65-F5344CB8AC3E}">
        <p14:creationId xmlns:p14="http://schemas.microsoft.com/office/powerpoint/2010/main" val="213924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B942BBD-B768-3A44-8072-EF009CAC1E3A}" type="datetimeFigureOut">
              <a:rPr lang="en-US" smtClean="0"/>
              <a:t>2/24/25</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6F6980DA-61C8-1242-9992-AA91DD01DD4A}" type="slidenum">
              <a:rPr lang="en-US" smtClean="0"/>
              <a:t>‹#›</a:t>
            </a:fld>
            <a:endParaRPr lang="en-US"/>
          </a:p>
        </p:txBody>
      </p:sp>
    </p:spTree>
    <p:extLst>
      <p:ext uri="{BB962C8B-B14F-4D97-AF65-F5344CB8AC3E}">
        <p14:creationId xmlns:p14="http://schemas.microsoft.com/office/powerpoint/2010/main" val="2139134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9B942BBD-B768-3A44-8072-EF009CAC1E3A}" type="datetimeFigureOut">
              <a:rPr lang="en-US" smtClean="0"/>
              <a:t>2/24/25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F6980DA-61C8-1242-9992-AA91DD01DD4A}" type="slidenum">
              <a:rPr lang="en-US" smtClean="0"/>
              <a:t>‹#›</a:t>
            </a:fld>
            <a:endParaRPr lang="en-US"/>
          </a:p>
        </p:txBody>
      </p:sp>
    </p:spTree>
    <p:extLst>
      <p:ext uri="{BB962C8B-B14F-4D97-AF65-F5344CB8AC3E}">
        <p14:creationId xmlns:p14="http://schemas.microsoft.com/office/powerpoint/2010/main" val="16582183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mailto:Jesse.Jim@navajo-nsn.gov" TargetMode="External"/><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hyperlink" Target="mailto:Cordell.Smith@Navajo-nsn.gov"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AI-generated content may be incorrect.">
            <a:extLst>
              <a:ext uri="{FF2B5EF4-FFF2-40B4-BE49-F238E27FC236}">
                <a16:creationId xmlns:a16="http://schemas.microsoft.com/office/drawing/2014/main" id="{8C225A01-122C-D456-AAB6-8E6FA17F81F0}"/>
              </a:ext>
            </a:extLst>
          </p:cNvPr>
          <p:cNvPicPr>
            <a:picLocks noChangeAspect="1"/>
          </p:cNvPicPr>
          <p:nvPr/>
        </p:nvPicPr>
        <p:blipFill>
          <a:blip r:embed="rId3"/>
          <a:stretch>
            <a:fillRect/>
          </a:stretch>
        </p:blipFill>
        <p:spPr>
          <a:xfrm>
            <a:off x="7008075" y="3059324"/>
            <a:ext cx="1325564" cy="1325564"/>
          </a:xfrm>
          <a:prstGeom prst="rect">
            <a:avLst/>
          </a:prstGeom>
        </p:spPr>
      </p:pic>
      <p:sp>
        <p:nvSpPr>
          <p:cNvPr id="2" name="Title 1">
            <a:extLst>
              <a:ext uri="{FF2B5EF4-FFF2-40B4-BE49-F238E27FC236}">
                <a16:creationId xmlns:a16="http://schemas.microsoft.com/office/drawing/2014/main" id="{F416342A-10C6-9051-C84C-060E2F83046E}"/>
              </a:ext>
            </a:extLst>
          </p:cNvPr>
          <p:cNvSpPr>
            <a:spLocks noGrp="1"/>
          </p:cNvSpPr>
          <p:nvPr>
            <p:ph type="title"/>
          </p:nvPr>
        </p:nvSpPr>
        <p:spPr>
          <a:xfrm>
            <a:off x="838200" y="1147549"/>
            <a:ext cx="10515600" cy="1325563"/>
          </a:xfrm>
        </p:spPr>
        <p:txBody>
          <a:bodyPr>
            <a:normAutofit/>
          </a:bodyPr>
          <a:lstStyle/>
          <a:p>
            <a:r>
              <a:rPr lang="en-US"/>
              <a:t>Agriculture Infrastructure Funds Program – What are your benefits?</a:t>
            </a:r>
            <a:endParaRPr lang="en-US" dirty="0"/>
          </a:p>
        </p:txBody>
      </p:sp>
      <p:sp>
        <p:nvSpPr>
          <p:cNvPr id="3" name="TextBox 2">
            <a:extLst>
              <a:ext uri="{FF2B5EF4-FFF2-40B4-BE49-F238E27FC236}">
                <a16:creationId xmlns:a16="http://schemas.microsoft.com/office/drawing/2014/main" id="{391BC55F-8ADE-D4AC-8337-8063E08567B5}"/>
              </a:ext>
            </a:extLst>
          </p:cNvPr>
          <p:cNvSpPr txBox="1"/>
          <p:nvPr/>
        </p:nvSpPr>
        <p:spPr>
          <a:xfrm>
            <a:off x="6315960" y="4539838"/>
            <a:ext cx="4289196" cy="1015663"/>
          </a:xfrm>
          <a:prstGeom prst="rect">
            <a:avLst/>
          </a:prstGeom>
          <a:noFill/>
        </p:spPr>
        <p:txBody>
          <a:bodyPr wrap="square" rtlCol="0">
            <a:spAutoFit/>
          </a:bodyPr>
          <a:lstStyle/>
          <a:p>
            <a:r>
              <a:rPr lang="en-US" dirty="0"/>
              <a:t>Navajo Nation Department of Agriculture</a:t>
            </a:r>
          </a:p>
          <a:p>
            <a:endParaRPr lang="en-US" sz="1400" dirty="0"/>
          </a:p>
          <a:p>
            <a:r>
              <a:rPr lang="en-US" sz="1400" dirty="0"/>
              <a:t>Presented to Navajo Sustainable Agriculture Project February 18, 2025, Webinar</a:t>
            </a:r>
          </a:p>
        </p:txBody>
      </p:sp>
      <p:pic>
        <p:nvPicPr>
          <p:cNvPr id="5" name="Picture 4" descr="A picture containing logo&#10;&#10;AI-generated content may be incorrect.">
            <a:extLst>
              <a:ext uri="{FF2B5EF4-FFF2-40B4-BE49-F238E27FC236}">
                <a16:creationId xmlns:a16="http://schemas.microsoft.com/office/drawing/2014/main" id="{ECD6CC90-882C-6F35-1542-B4EED18A1204}"/>
              </a:ext>
            </a:extLst>
          </p:cNvPr>
          <p:cNvPicPr>
            <a:picLocks noChangeAspect="1"/>
          </p:cNvPicPr>
          <p:nvPr/>
        </p:nvPicPr>
        <p:blipFill>
          <a:blip r:embed="rId4"/>
          <a:stretch>
            <a:fillRect/>
          </a:stretch>
        </p:blipFill>
        <p:spPr>
          <a:xfrm>
            <a:off x="8460558" y="3059324"/>
            <a:ext cx="1307968" cy="1325564"/>
          </a:xfrm>
          <a:prstGeom prst="rect">
            <a:avLst/>
          </a:prstGeom>
        </p:spPr>
      </p:pic>
      <p:pic>
        <p:nvPicPr>
          <p:cNvPr id="13" name="Picture 12" descr="Shape&#10;&#10;AI-generated content may be incorrect.">
            <a:extLst>
              <a:ext uri="{FF2B5EF4-FFF2-40B4-BE49-F238E27FC236}">
                <a16:creationId xmlns:a16="http://schemas.microsoft.com/office/drawing/2014/main" id="{00EE5CA8-D082-7C4D-E0BD-6C2F61506C2D}"/>
              </a:ext>
            </a:extLst>
          </p:cNvPr>
          <p:cNvPicPr>
            <a:picLocks noChangeAspect="1"/>
          </p:cNvPicPr>
          <p:nvPr/>
        </p:nvPicPr>
        <p:blipFill>
          <a:blip r:embed="rId3"/>
          <a:stretch>
            <a:fillRect/>
          </a:stretch>
        </p:blipFill>
        <p:spPr>
          <a:xfrm>
            <a:off x="10812544" y="5612838"/>
            <a:ext cx="580403" cy="580403"/>
          </a:xfrm>
          <a:prstGeom prst="rect">
            <a:avLst/>
          </a:prstGeom>
        </p:spPr>
      </p:pic>
      <p:sp>
        <p:nvSpPr>
          <p:cNvPr id="14" name="TextBox 13">
            <a:extLst>
              <a:ext uri="{FF2B5EF4-FFF2-40B4-BE49-F238E27FC236}">
                <a16:creationId xmlns:a16="http://schemas.microsoft.com/office/drawing/2014/main" id="{3FF9BC73-65A6-5067-68CC-E7706CA45A68}"/>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spTree>
    <p:extLst>
      <p:ext uri="{BB962C8B-B14F-4D97-AF65-F5344CB8AC3E}">
        <p14:creationId xmlns:p14="http://schemas.microsoft.com/office/powerpoint/2010/main" val="2979162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675C31-083C-106D-D634-E058D6950136}"/>
              </a:ext>
            </a:extLst>
          </p:cNvPr>
          <p:cNvSpPr>
            <a:spLocks noGrp="1"/>
          </p:cNvSpPr>
          <p:nvPr>
            <p:ph type="title"/>
          </p:nvPr>
        </p:nvSpPr>
        <p:spPr>
          <a:xfrm>
            <a:off x="838200" y="175847"/>
            <a:ext cx="10515600" cy="923191"/>
          </a:xfrm>
        </p:spPr>
        <p:txBody>
          <a:bodyPr/>
          <a:lstStyle/>
          <a:p>
            <a:r>
              <a:rPr lang="en-US" dirty="0"/>
              <a:t>What are your AIF Benefits? </a:t>
            </a:r>
          </a:p>
        </p:txBody>
      </p:sp>
      <p:sp>
        <p:nvSpPr>
          <p:cNvPr id="4" name="Content Placeholder 3">
            <a:extLst>
              <a:ext uri="{FF2B5EF4-FFF2-40B4-BE49-F238E27FC236}">
                <a16:creationId xmlns:a16="http://schemas.microsoft.com/office/drawing/2014/main" id="{74E166FC-178C-4A49-9AE0-93CC4BA73D1D}"/>
              </a:ext>
            </a:extLst>
          </p:cNvPr>
          <p:cNvSpPr>
            <a:spLocks noGrp="1"/>
          </p:cNvSpPr>
          <p:nvPr>
            <p:ph idx="1"/>
          </p:nvPr>
        </p:nvSpPr>
        <p:spPr>
          <a:xfrm>
            <a:off x="838200" y="1301263"/>
            <a:ext cx="10653346" cy="4891978"/>
          </a:xfrm>
        </p:spPr>
        <p:txBody>
          <a:bodyPr>
            <a:normAutofit fontScale="77500" lnSpcReduction="20000"/>
          </a:bodyPr>
          <a:lstStyle/>
          <a:p>
            <a:pPr marL="914400" lvl="1" indent="-457200">
              <a:buFont typeface="+mj-lt"/>
              <a:buAutoNum type="arabicPeriod"/>
            </a:pPr>
            <a:r>
              <a:rPr lang="en-US" sz="2300" b="1" u="sng" dirty="0">
                <a:effectLst/>
                <a:latin typeface="Times New Roman" panose="02020603050405020304" pitchFamily="18" charset="0"/>
                <a:ea typeface="Times New Roman" panose="02020603050405020304" pitchFamily="18" charset="0"/>
                <a:cs typeface="Times New Roman" panose="02020603050405020304" pitchFamily="18" charset="0"/>
              </a:rPr>
              <a:t>AIF Projects </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are developed to assist grazing </a:t>
            </a:r>
            <a:r>
              <a:rPr lang="en-US" sz="2300" dirty="0">
                <a:latin typeface="Times New Roman" panose="02020603050405020304" pitchFamily="18" charset="0"/>
                <a:ea typeface="Times New Roman" panose="02020603050405020304" pitchFamily="18" charset="0"/>
                <a:cs typeface="Times New Roman" panose="02020603050405020304" pitchFamily="18" charset="0"/>
              </a:rPr>
              <a:t>permittees and land use permittees annually through financial and direct services to continue cattle and sheep production and agriculture production on the Navajo Nation to contribute to the U.S beef, sheep, and wool industries through allowable ranching and farming projects to improve the Navajo Nation ranching and farming communities to be self sustaining. </a:t>
            </a:r>
          </a:p>
          <a:p>
            <a:pPr lvl="3"/>
            <a:r>
              <a:rPr lang="en-US" sz="2400" dirty="0">
                <a:latin typeface="Times New Roman" panose="02020603050405020304" pitchFamily="18" charset="0"/>
                <a:ea typeface="Times New Roman" panose="02020603050405020304" pitchFamily="18" charset="0"/>
                <a:cs typeface="Times New Roman" panose="02020603050405020304" pitchFamily="18" charset="0"/>
              </a:rPr>
              <a:t>Improving </a:t>
            </a:r>
            <a:r>
              <a:rPr lang="en-US" sz="2300" dirty="0">
                <a:latin typeface="Times New Roman" panose="02020603050405020304" pitchFamily="18" charset="0"/>
                <a:ea typeface="Times New Roman" panose="02020603050405020304" pitchFamily="18" charset="0"/>
                <a:cs typeface="Times New Roman" panose="02020603050405020304" pitchFamily="18" charset="0"/>
              </a:rPr>
              <a:t>ranching practices</a:t>
            </a:r>
          </a:p>
          <a:p>
            <a:pPr lvl="4"/>
            <a:r>
              <a:rPr lang="en-US" sz="2100" dirty="0">
                <a:latin typeface="Times New Roman" panose="02020603050405020304" pitchFamily="18" charset="0"/>
                <a:ea typeface="Times New Roman" panose="02020603050405020304" pitchFamily="18" charset="0"/>
                <a:cs typeface="Times New Roman" panose="02020603050405020304" pitchFamily="18" charset="0"/>
              </a:rPr>
              <a:t>S</a:t>
            </a:r>
            <a:r>
              <a:rPr lang="en-US" sz="2100" dirty="0">
                <a:effectLst/>
                <a:latin typeface="Times New Roman" panose="02020603050405020304" pitchFamily="18" charset="0"/>
                <a:ea typeface="Times New Roman" panose="02020603050405020304" pitchFamily="18" charset="0"/>
                <a:cs typeface="Times New Roman" panose="02020603050405020304" pitchFamily="18" charset="0"/>
              </a:rPr>
              <a:t>upplemental </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F</a:t>
            </a:r>
            <a:r>
              <a:rPr lang="en-US" sz="2100" dirty="0">
                <a:effectLst/>
                <a:latin typeface="Times New Roman" panose="02020603050405020304" pitchFamily="18" charset="0"/>
                <a:ea typeface="Times New Roman" panose="02020603050405020304" pitchFamily="18" charset="0"/>
                <a:cs typeface="Times New Roman" panose="02020603050405020304" pitchFamily="18" charset="0"/>
              </a:rPr>
              <a:t>eeding programs to allow Navajo rangelands to rest and rotate livestock. </a:t>
            </a:r>
          </a:p>
          <a:p>
            <a:pPr lvl="4"/>
            <a:r>
              <a:rPr lang="en-US" sz="2100" dirty="0">
                <a:latin typeface="Times New Roman" panose="02020603050405020304" pitchFamily="18" charset="0"/>
                <a:ea typeface="Times New Roman" panose="02020603050405020304" pitchFamily="18" charset="0"/>
                <a:cs typeface="Times New Roman" panose="02020603050405020304" pitchFamily="18" charset="0"/>
              </a:rPr>
              <a:t>T</a:t>
            </a:r>
            <a:r>
              <a:rPr lang="en-US" sz="2100" dirty="0">
                <a:effectLst/>
                <a:latin typeface="Times New Roman" panose="02020603050405020304" pitchFamily="18" charset="0"/>
                <a:ea typeface="Times New Roman" panose="02020603050405020304" pitchFamily="18" charset="0"/>
                <a:cs typeface="Times New Roman" panose="02020603050405020304" pitchFamily="18" charset="0"/>
              </a:rPr>
              <a:t>ribal Ranches Infrastructure projects to improve tribal ranches to rotate Navajo cattle onto Arizona Tribal Ranches seasonally.</a:t>
            </a:r>
          </a:p>
          <a:p>
            <a:pPr lvl="4"/>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Area wide fencing – assisting fence building material</a:t>
            </a:r>
          </a:p>
          <a:p>
            <a:pPr lvl="3"/>
            <a:r>
              <a:rPr lang="en-US" sz="2300" dirty="0">
                <a:latin typeface="Times New Roman" panose="02020603050405020304" pitchFamily="18" charset="0"/>
                <a:ea typeface="Times New Roman" panose="02020603050405020304" pitchFamily="18" charset="0"/>
                <a:cs typeface="Times New Roman" panose="02020603050405020304" pitchFamily="18" charset="0"/>
              </a:rPr>
              <a:t>Improving farming and irrigation practices </a:t>
            </a:r>
          </a:p>
          <a:p>
            <a:pPr lvl="4"/>
            <a:r>
              <a:rPr lang="en-US" sz="2100" dirty="0">
                <a:effectLst/>
                <a:latin typeface="Times New Roman" panose="02020603050405020304" pitchFamily="18" charset="0"/>
                <a:ea typeface="Times New Roman" panose="02020603050405020304" pitchFamily="18" charset="0"/>
                <a:cs typeface="Times New Roman" panose="02020603050405020304" pitchFamily="18" charset="0"/>
              </a:rPr>
              <a:t>agriculture water repairs and development (dams, reservoirs, catchments)</a:t>
            </a:r>
          </a:p>
          <a:p>
            <a:pPr lvl="4"/>
            <a:r>
              <a:rPr lang="en-US" sz="2100" dirty="0">
                <a:effectLst/>
                <a:latin typeface="Times New Roman" panose="02020603050405020304" pitchFamily="18" charset="0"/>
                <a:ea typeface="Times New Roman" panose="02020603050405020304" pitchFamily="18" charset="0"/>
                <a:cs typeface="Times New Roman" panose="02020603050405020304" pitchFamily="18" charset="0"/>
              </a:rPr>
              <a:t>watershed planning for agriculture</a:t>
            </a:r>
          </a:p>
          <a:p>
            <a:pPr lvl="4"/>
            <a:r>
              <a:rPr lang="en-US" sz="2100" dirty="0">
                <a:effectLst/>
                <a:latin typeface="Times New Roman" panose="02020603050405020304" pitchFamily="18" charset="0"/>
                <a:ea typeface="Times New Roman" panose="02020603050405020304" pitchFamily="18" charset="0"/>
                <a:cs typeface="Times New Roman" panose="02020603050405020304" pitchFamily="18" charset="0"/>
              </a:rPr>
              <a:t>drought contingency planning </a:t>
            </a:r>
          </a:p>
          <a:p>
            <a:pPr lvl="3"/>
            <a:r>
              <a:rPr lang="en-US" sz="2300" dirty="0">
                <a:latin typeface="Times New Roman" panose="02020603050405020304" pitchFamily="18" charset="0"/>
                <a:ea typeface="Times New Roman" panose="02020603050405020304" pitchFamily="18" charset="0"/>
                <a:cs typeface="Times New Roman" panose="02020603050405020304" pitchFamily="18" charset="0"/>
              </a:rPr>
              <a:t>Administrative C</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osts </a:t>
            </a:r>
          </a:p>
          <a:p>
            <a:pPr lvl="4"/>
            <a:r>
              <a:rPr lang="en-US" sz="2100" dirty="0">
                <a:latin typeface="Times New Roman" panose="02020603050405020304" pitchFamily="18" charset="0"/>
                <a:ea typeface="Times New Roman" panose="02020603050405020304" pitchFamily="18" charset="0"/>
                <a:cs typeface="Times New Roman" panose="02020603050405020304" pitchFamily="18" charset="0"/>
              </a:rPr>
              <a:t>Brand Management Program  </a:t>
            </a:r>
          </a:p>
          <a:p>
            <a:pPr lvl="4"/>
            <a:r>
              <a:rPr lang="en-US" sz="2100" dirty="0">
                <a:latin typeface="Times New Roman" panose="02020603050405020304" pitchFamily="18" charset="0"/>
                <a:ea typeface="Times New Roman" panose="02020603050405020304" pitchFamily="18" charset="0"/>
                <a:cs typeface="Times New Roman" panose="02020603050405020304" pitchFamily="18" charset="0"/>
              </a:rPr>
              <a:t>Horse Management Program </a:t>
            </a:r>
          </a:p>
        </p:txBody>
      </p:sp>
      <p:pic>
        <p:nvPicPr>
          <p:cNvPr id="5" name="Picture 4" descr="Shape&#10;&#10;AI-generated content may be incorrect.">
            <a:extLst>
              <a:ext uri="{FF2B5EF4-FFF2-40B4-BE49-F238E27FC236}">
                <a16:creationId xmlns:a16="http://schemas.microsoft.com/office/drawing/2014/main" id="{AE0FD125-0575-3546-93DF-AC57A44010F2}"/>
              </a:ext>
            </a:extLst>
          </p:cNvPr>
          <p:cNvPicPr>
            <a:picLocks noChangeAspect="1"/>
          </p:cNvPicPr>
          <p:nvPr/>
        </p:nvPicPr>
        <p:blipFill>
          <a:blip r:embed="rId2"/>
          <a:stretch>
            <a:fillRect/>
          </a:stretch>
        </p:blipFill>
        <p:spPr>
          <a:xfrm>
            <a:off x="10812544" y="5612838"/>
            <a:ext cx="580403" cy="580403"/>
          </a:xfrm>
          <a:prstGeom prst="rect">
            <a:avLst/>
          </a:prstGeom>
        </p:spPr>
      </p:pic>
      <p:sp>
        <p:nvSpPr>
          <p:cNvPr id="6" name="TextBox 5">
            <a:extLst>
              <a:ext uri="{FF2B5EF4-FFF2-40B4-BE49-F238E27FC236}">
                <a16:creationId xmlns:a16="http://schemas.microsoft.com/office/drawing/2014/main" id="{88A754FB-1C08-CC2D-6683-2A2EB90B1067}"/>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spTree>
    <p:extLst>
      <p:ext uri="{BB962C8B-B14F-4D97-AF65-F5344CB8AC3E}">
        <p14:creationId xmlns:p14="http://schemas.microsoft.com/office/powerpoint/2010/main" val="2615497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AI-generated content may be incorrect.">
            <a:extLst>
              <a:ext uri="{FF2B5EF4-FFF2-40B4-BE49-F238E27FC236}">
                <a16:creationId xmlns:a16="http://schemas.microsoft.com/office/drawing/2014/main" id="{0BCDD026-41BE-38B6-EC9A-F6343060A16A}"/>
              </a:ext>
            </a:extLst>
          </p:cNvPr>
          <p:cNvPicPr>
            <a:picLocks noChangeAspect="1"/>
          </p:cNvPicPr>
          <p:nvPr/>
        </p:nvPicPr>
        <p:blipFill>
          <a:blip r:embed="rId2"/>
          <a:stretch>
            <a:fillRect/>
          </a:stretch>
        </p:blipFill>
        <p:spPr>
          <a:xfrm>
            <a:off x="8171260" y="5710451"/>
            <a:ext cx="3182540" cy="537790"/>
          </a:xfrm>
          <a:prstGeom prst="rect">
            <a:avLst/>
          </a:prstGeom>
        </p:spPr>
      </p:pic>
      <p:sp>
        <p:nvSpPr>
          <p:cNvPr id="3" name="Title 2">
            <a:extLst>
              <a:ext uri="{FF2B5EF4-FFF2-40B4-BE49-F238E27FC236}">
                <a16:creationId xmlns:a16="http://schemas.microsoft.com/office/drawing/2014/main" id="{A6858731-C553-35EA-EBDA-97A175B17B2B}"/>
              </a:ext>
            </a:extLst>
          </p:cNvPr>
          <p:cNvSpPr>
            <a:spLocks noGrp="1"/>
          </p:cNvSpPr>
          <p:nvPr>
            <p:ph type="title"/>
          </p:nvPr>
        </p:nvSpPr>
        <p:spPr>
          <a:xfrm>
            <a:off x="2231136" y="379901"/>
            <a:ext cx="7729728" cy="1188720"/>
          </a:xfrm>
        </p:spPr>
        <p:txBody>
          <a:bodyPr/>
          <a:lstStyle/>
          <a:p>
            <a:r>
              <a:rPr lang="en-US" dirty="0"/>
              <a:t>What are your AIF Benefits continued…</a:t>
            </a:r>
          </a:p>
        </p:txBody>
      </p:sp>
      <p:sp>
        <p:nvSpPr>
          <p:cNvPr id="4" name="Content Placeholder 3">
            <a:extLst>
              <a:ext uri="{FF2B5EF4-FFF2-40B4-BE49-F238E27FC236}">
                <a16:creationId xmlns:a16="http://schemas.microsoft.com/office/drawing/2014/main" id="{4D641904-1190-3131-A773-02A9732289AC}"/>
              </a:ext>
            </a:extLst>
          </p:cNvPr>
          <p:cNvSpPr>
            <a:spLocks noGrp="1"/>
          </p:cNvSpPr>
          <p:nvPr>
            <p:ph idx="1"/>
          </p:nvPr>
        </p:nvSpPr>
        <p:spPr>
          <a:xfrm>
            <a:off x="1331728" y="1963186"/>
            <a:ext cx="9528543" cy="3587009"/>
          </a:xfrm>
        </p:spPr>
        <p:txBody>
          <a:bodyPr/>
          <a:lstStyle/>
          <a:p>
            <a:pPr marL="0" indent="0">
              <a:buNone/>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u="sng" dirty="0">
                <a:latin typeface="Times New Roman" panose="02020603050405020304" pitchFamily="18" charset="0"/>
                <a:ea typeface="Times New Roman" panose="02020603050405020304" pitchFamily="18" charset="0"/>
                <a:cs typeface="Times New Roman" panose="02020603050405020304" pitchFamily="18" charset="0"/>
              </a:rPr>
              <a:t>AIF Incentive Payment Programs </a:t>
            </a:r>
          </a:p>
          <a:p>
            <a:pPr lvl="1"/>
            <a:r>
              <a:rPr lang="en-US" b="1" dirty="0"/>
              <a:t>Livestock Management Incentive </a:t>
            </a:r>
          </a:p>
          <a:p>
            <a:pPr lvl="2"/>
            <a:r>
              <a:rPr lang="en-US" b="1" dirty="0"/>
              <a:t>1-49 SUYL receive $1,500</a:t>
            </a:r>
          </a:p>
          <a:p>
            <a:pPr lvl="2"/>
            <a:r>
              <a:rPr lang="en-US" b="1" dirty="0"/>
              <a:t>50-100 SUYL receive $2,500</a:t>
            </a:r>
          </a:p>
          <a:p>
            <a:pPr lvl="2"/>
            <a:r>
              <a:rPr lang="en-US" b="1" dirty="0"/>
              <a:t>101+ SUYL receive $3,500</a:t>
            </a:r>
          </a:p>
          <a:p>
            <a:pPr lvl="1"/>
            <a:r>
              <a:rPr lang="en-US" b="1" dirty="0"/>
              <a:t>Farm and Garden Incentive  </a:t>
            </a:r>
          </a:p>
          <a:p>
            <a:pPr lvl="2"/>
            <a:r>
              <a:rPr lang="en-US" b="1" dirty="0"/>
              <a:t>Land Use Permittee receive $1,000</a:t>
            </a:r>
          </a:p>
          <a:p>
            <a:pPr lvl="2"/>
            <a:r>
              <a:rPr lang="en-US" b="1" dirty="0"/>
              <a:t>Gardeners receive $500 (non-LUP holders) </a:t>
            </a:r>
          </a:p>
          <a:p>
            <a:pPr lvl="1"/>
            <a:endParaRPr lang="en-US" b="1" dirty="0"/>
          </a:p>
        </p:txBody>
      </p:sp>
      <p:pic>
        <p:nvPicPr>
          <p:cNvPr id="6" name="Picture 5" descr="A picture containing calendar&#10;&#10;AI-generated content may be incorrect.">
            <a:extLst>
              <a:ext uri="{FF2B5EF4-FFF2-40B4-BE49-F238E27FC236}">
                <a16:creationId xmlns:a16="http://schemas.microsoft.com/office/drawing/2014/main" id="{FF3AA5FA-6031-97BE-8250-1EE61C687210}"/>
              </a:ext>
            </a:extLst>
          </p:cNvPr>
          <p:cNvPicPr>
            <a:picLocks noChangeAspect="1"/>
          </p:cNvPicPr>
          <p:nvPr/>
        </p:nvPicPr>
        <p:blipFill>
          <a:blip r:embed="rId3"/>
          <a:stretch>
            <a:fillRect/>
          </a:stretch>
        </p:blipFill>
        <p:spPr>
          <a:xfrm>
            <a:off x="7470912" y="1718105"/>
            <a:ext cx="3882888" cy="4887945"/>
          </a:xfrm>
          <a:prstGeom prst="rect">
            <a:avLst/>
          </a:prstGeom>
        </p:spPr>
      </p:pic>
    </p:spTree>
    <p:extLst>
      <p:ext uri="{BB962C8B-B14F-4D97-AF65-F5344CB8AC3E}">
        <p14:creationId xmlns:p14="http://schemas.microsoft.com/office/powerpoint/2010/main" val="509806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539BF-0C53-0FC0-2D3D-9B79AD88B8FD}"/>
              </a:ext>
            </a:extLst>
          </p:cNvPr>
          <p:cNvSpPr>
            <a:spLocks noGrp="1"/>
          </p:cNvSpPr>
          <p:nvPr>
            <p:ph type="title"/>
          </p:nvPr>
        </p:nvSpPr>
        <p:spPr/>
        <p:txBody>
          <a:bodyPr/>
          <a:lstStyle/>
          <a:p>
            <a:r>
              <a:rPr lang="en-US" dirty="0"/>
              <a:t>Pasture range forage expenditure plan fund categories</a:t>
            </a:r>
          </a:p>
        </p:txBody>
      </p:sp>
      <p:graphicFrame>
        <p:nvGraphicFramePr>
          <p:cNvPr id="9" name="Content Placeholder 2">
            <a:extLst>
              <a:ext uri="{FF2B5EF4-FFF2-40B4-BE49-F238E27FC236}">
                <a16:creationId xmlns:a16="http://schemas.microsoft.com/office/drawing/2014/main" id="{3DD93F78-48E0-E7E1-3592-44045E09FFCB}"/>
              </a:ext>
            </a:extLst>
          </p:cNvPr>
          <p:cNvGraphicFramePr>
            <a:graphicFrameLocks noGrp="1"/>
          </p:cNvGraphicFramePr>
          <p:nvPr>
            <p:ph idx="1"/>
            <p:extLst>
              <p:ext uri="{D42A27DB-BD31-4B8C-83A1-F6EECF244321}">
                <p14:modId xmlns:p14="http://schemas.microsoft.com/office/powerpoint/2010/main" val="1552512504"/>
              </p:ext>
            </p:extLst>
          </p:nvPr>
        </p:nvGraphicFramePr>
        <p:xfrm>
          <a:off x="2159719" y="2345905"/>
          <a:ext cx="8238390" cy="3586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Shape&#10;&#10;AI-generated content may be incorrect.">
            <a:extLst>
              <a:ext uri="{FF2B5EF4-FFF2-40B4-BE49-F238E27FC236}">
                <a16:creationId xmlns:a16="http://schemas.microsoft.com/office/drawing/2014/main" id="{31BD5104-2895-6D31-89CF-E67A6B543E7D}"/>
              </a:ext>
            </a:extLst>
          </p:cNvPr>
          <p:cNvPicPr>
            <a:picLocks noChangeAspect="1"/>
          </p:cNvPicPr>
          <p:nvPr/>
        </p:nvPicPr>
        <p:blipFill>
          <a:blip r:embed="rId7"/>
          <a:stretch>
            <a:fillRect/>
          </a:stretch>
        </p:blipFill>
        <p:spPr>
          <a:xfrm>
            <a:off x="10812544" y="5612838"/>
            <a:ext cx="580403" cy="580403"/>
          </a:xfrm>
          <a:prstGeom prst="rect">
            <a:avLst/>
          </a:prstGeom>
        </p:spPr>
      </p:pic>
      <p:sp>
        <p:nvSpPr>
          <p:cNvPr id="5" name="TextBox 4">
            <a:extLst>
              <a:ext uri="{FF2B5EF4-FFF2-40B4-BE49-F238E27FC236}">
                <a16:creationId xmlns:a16="http://schemas.microsoft.com/office/drawing/2014/main" id="{3187B89B-D41D-4CD3-722C-01D7DF76617D}"/>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spTree>
    <p:extLst>
      <p:ext uri="{BB962C8B-B14F-4D97-AF65-F5344CB8AC3E}">
        <p14:creationId xmlns:p14="http://schemas.microsoft.com/office/powerpoint/2010/main" val="2968560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AI-generated content may be incorrect.">
            <a:extLst>
              <a:ext uri="{FF2B5EF4-FFF2-40B4-BE49-F238E27FC236}">
                <a16:creationId xmlns:a16="http://schemas.microsoft.com/office/drawing/2014/main" id="{C72C5959-18FF-4DF8-E108-7DF1FFA91048}"/>
              </a:ext>
            </a:extLst>
          </p:cNvPr>
          <p:cNvPicPr>
            <a:picLocks noChangeAspect="1"/>
          </p:cNvPicPr>
          <p:nvPr/>
        </p:nvPicPr>
        <p:blipFill>
          <a:blip r:embed="rId2"/>
          <a:stretch>
            <a:fillRect/>
          </a:stretch>
        </p:blipFill>
        <p:spPr>
          <a:xfrm>
            <a:off x="1252632" y="0"/>
            <a:ext cx="6029136" cy="6858000"/>
          </a:xfrm>
          <a:prstGeom prst="rect">
            <a:avLst/>
          </a:prstGeom>
        </p:spPr>
      </p:pic>
      <p:pic>
        <p:nvPicPr>
          <p:cNvPr id="6" name="Picture 5" descr="Shape&#10;&#10;AI-generated content may be incorrect.">
            <a:extLst>
              <a:ext uri="{FF2B5EF4-FFF2-40B4-BE49-F238E27FC236}">
                <a16:creationId xmlns:a16="http://schemas.microsoft.com/office/drawing/2014/main" id="{A2BB3CD5-A1D2-8165-E52C-C31C09BB1D8B}"/>
              </a:ext>
            </a:extLst>
          </p:cNvPr>
          <p:cNvPicPr>
            <a:picLocks noChangeAspect="1"/>
          </p:cNvPicPr>
          <p:nvPr/>
        </p:nvPicPr>
        <p:blipFill>
          <a:blip r:embed="rId3"/>
          <a:stretch>
            <a:fillRect/>
          </a:stretch>
        </p:blipFill>
        <p:spPr>
          <a:xfrm>
            <a:off x="10812544" y="5612838"/>
            <a:ext cx="580403" cy="580403"/>
          </a:xfrm>
          <a:prstGeom prst="rect">
            <a:avLst/>
          </a:prstGeom>
        </p:spPr>
      </p:pic>
      <p:sp>
        <p:nvSpPr>
          <p:cNvPr id="7" name="TextBox 6">
            <a:extLst>
              <a:ext uri="{FF2B5EF4-FFF2-40B4-BE49-F238E27FC236}">
                <a16:creationId xmlns:a16="http://schemas.microsoft.com/office/drawing/2014/main" id="{BB9523E6-1796-BB82-5560-B04F04383C41}"/>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sp>
        <p:nvSpPr>
          <p:cNvPr id="9" name="Title 8">
            <a:extLst>
              <a:ext uri="{FF2B5EF4-FFF2-40B4-BE49-F238E27FC236}">
                <a16:creationId xmlns:a16="http://schemas.microsoft.com/office/drawing/2014/main" id="{52CFBD28-2FA2-6F48-EDD6-AA81D0A6BF73}"/>
              </a:ext>
            </a:extLst>
          </p:cNvPr>
          <p:cNvSpPr>
            <a:spLocks noGrp="1"/>
          </p:cNvSpPr>
          <p:nvPr>
            <p:ph type="title"/>
          </p:nvPr>
        </p:nvSpPr>
        <p:spPr>
          <a:xfrm>
            <a:off x="6096000" y="773146"/>
            <a:ext cx="5722017" cy="1091752"/>
          </a:xfrm>
        </p:spPr>
        <p:txBody>
          <a:bodyPr>
            <a:normAutofit fontScale="90000"/>
          </a:bodyPr>
          <a:lstStyle/>
          <a:p>
            <a:r>
              <a:rPr lang="en-US" dirty="0"/>
              <a:t>Project proposal submissions (2018-2023)</a:t>
            </a:r>
          </a:p>
        </p:txBody>
      </p:sp>
      <p:sp>
        <p:nvSpPr>
          <p:cNvPr id="10" name="Content Placeholder 9">
            <a:extLst>
              <a:ext uri="{FF2B5EF4-FFF2-40B4-BE49-F238E27FC236}">
                <a16:creationId xmlns:a16="http://schemas.microsoft.com/office/drawing/2014/main" id="{7BF767F3-D5D0-B74C-7698-3DD55B6ED5B8}"/>
              </a:ext>
            </a:extLst>
          </p:cNvPr>
          <p:cNvSpPr>
            <a:spLocks noGrp="1"/>
          </p:cNvSpPr>
          <p:nvPr>
            <p:ph idx="1"/>
          </p:nvPr>
        </p:nvSpPr>
        <p:spPr>
          <a:xfrm>
            <a:off x="7257417" y="2035386"/>
            <a:ext cx="4300173" cy="3555447"/>
          </a:xfrm>
        </p:spPr>
        <p:txBody>
          <a:bodyPr/>
          <a:lstStyle/>
          <a:p>
            <a:pPr algn="just"/>
            <a:r>
              <a:rPr lang="en-US" dirty="0"/>
              <a:t>Agency agriculture priority lists submitted by Agency Grazing committees, Major Irrigation Farm Boards, Eastern Joint Land Board to Navajo Department of Agriculture.</a:t>
            </a:r>
          </a:p>
          <a:p>
            <a:pPr algn="just"/>
            <a:r>
              <a:rPr lang="en-US" dirty="0"/>
              <a:t>Project Proposals submitted by non-profit organizations, chapters, farmers, ranchers, Navajo Nation Council members, and DNR Departments.</a:t>
            </a:r>
          </a:p>
        </p:txBody>
      </p:sp>
    </p:spTree>
    <p:extLst>
      <p:ext uri="{BB962C8B-B14F-4D97-AF65-F5344CB8AC3E}">
        <p14:creationId xmlns:p14="http://schemas.microsoft.com/office/powerpoint/2010/main" val="2568045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73E0BF-71E1-2E01-F456-B7556103D963}"/>
              </a:ext>
            </a:extLst>
          </p:cNvPr>
          <p:cNvPicPr>
            <a:picLocks noChangeAspect="1"/>
          </p:cNvPicPr>
          <p:nvPr/>
        </p:nvPicPr>
        <p:blipFill>
          <a:blip r:embed="rId2"/>
          <a:srcRect l="3988" r="14552"/>
          <a:stretch/>
        </p:blipFill>
        <p:spPr>
          <a:xfrm rot="5400000">
            <a:off x="3453910" y="-1407923"/>
            <a:ext cx="5284179" cy="8944087"/>
          </a:xfrm>
          <a:prstGeom prst="rect">
            <a:avLst/>
          </a:prstGeom>
        </p:spPr>
      </p:pic>
      <p:pic>
        <p:nvPicPr>
          <p:cNvPr id="4" name="Picture 3" descr="Shape&#10;&#10;AI-generated content may be incorrect.">
            <a:extLst>
              <a:ext uri="{FF2B5EF4-FFF2-40B4-BE49-F238E27FC236}">
                <a16:creationId xmlns:a16="http://schemas.microsoft.com/office/drawing/2014/main" id="{AF321B2B-FD96-BBE9-2C65-231F14246A01}"/>
              </a:ext>
            </a:extLst>
          </p:cNvPr>
          <p:cNvPicPr>
            <a:picLocks noChangeAspect="1"/>
          </p:cNvPicPr>
          <p:nvPr/>
        </p:nvPicPr>
        <p:blipFill>
          <a:blip r:embed="rId3"/>
          <a:stretch>
            <a:fillRect/>
          </a:stretch>
        </p:blipFill>
        <p:spPr>
          <a:xfrm>
            <a:off x="10812544" y="5612838"/>
            <a:ext cx="580403" cy="580403"/>
          </a:xfrm>
          <a:prstGeom prst="rect">
            <a:avLst/>
          </a:prstGeom>
        </p:spPr>
      </p:pic>
      <p:sp>
        <p:nvSpPr>
          <p:cNvPr id="5" name="TextBox 4">
            <a:extLst>
              <a:ext uri="{FF2B5EF4-FFF2-40B4-BE49-F238E27FC236}">
                <a16:creationId xmlns:a16="http://schemas.microsoft.com/office/drawing/2014/main" id="{10E274E6-9205-E75A-C107-1F3705D0F8B7}"/>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spTree>
    <p:extLst>
      <p:ext uri="{BB962C8B-B14F-4D97-AF65-F5344CB8AC3E}">
        <p14:creationId xmlns:p14="http://schemas.microsoft.com/office/powerpoint/2010/main" val="3935303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4CD65E-200A-0FA2-9741-2D3955734385}"/>
              </a:ext>
            </a:extLst>
          </p:cNvPr>
          <p:cNvPicPr>
            <a:picLocks noChangeAspect="1"/>
          </p:cNvPicPr>
          <p:nvPr/>
        </p:nvPicPr>
        <p:blipFill>
          <a:blip r:embed="rId2"/>
          <a:stretch>
            <a:fillRect/>
          </a:stretch>
        </p:blipFill>
        <p:spPr>
          <a:xfrm rot="5400000">
            <a:off x="3340196" y="-1066871"/>
            <a:ext cx="5753572" cy="8522208"/>
          </a:xfrm>
          <a:prstGeom prst="rect">
            <a:avLst/>
          </a:prstGeom>
        </p:spPr>
      </p:pic>
      <p:pic>
        <p:nvPicPr>
          <p:cNvPr id="5" name="Picture 4" descr="Shape&#10;&#10;AI-generated content may be incorrect.">
            <a:extLst>
              <a:ext uri="{FF2B5EF4-FFF2-40B4-BE49-F238E27FC236}">
                <a16:creationId xmlns:a16="http://schemas.microsoft.com/office/drawing/2014/main" id="{B7DB080E-10B7-C19C-87F3-69F0E254561A}"/>
              </a:ext>
            </a:extLst>
          </p:cNvPr>
          <p:cNvPicPr>
            <a:picLocks noChangeAspect="1"/>
          </p:cNvPicPr>
          <p:nvPr/>
        </p:nvPicPr>
        <p:blipFill>
          <a:blip r:embed="rId3"/>
          <a:stretch>
            <a:fillRect/>
          </a:stretch>
        </p:blipFill>
        <p:spPr>
          <a:xfrm>
            <a:off x="10812544" y="5780817"/>
            <a:ext cx="580403" cy="580403"/>
          </a:xfrm>
          <a:prstGeom prst="rect">
            <a:avLst/>
          </a:prstGeom>
        </p:spPr>
      </p:pic>
      <p:sp>
        <p:nvSpPr>
          <p:cNvPr id="6" name="TextBox 5">
            <a:extLst>
              <a:ext uri="{FF2B5EF4-FFF2-40B4-BE49-F238E27FC236}">
                <a16:creationId xmlns:a16="http://schemas.microsoft.com/office/drawing/2014/main" id="{AEEA41A4-2D36-56B5-1843-3C8DCEEDF36C}"/>
              </a:ext>
            </a:extLst>
          </p:cNvPr>
          <p:cNvSpPr txBox="1"/>
          <p:nvPr/>
        </p:nvSpPr>
        <p:spPr>
          <a:xfrm>
            <a:off x="6278914" y="615268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spTree>
    <p:extLst>
      <p:ext uri="{BB962C8B-B14F-4D97-AF65-F5344CB8AC3E}">
        <p14:creationId xmlns:p14="http://schemas.microsoft.com/office/powerpoint/2010/main" val="244790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AI-generated content may be incorrect.">
            <a:extLst>
              <a:ext uri="{FF2B5EF4-FFF2-40B4-BE49-F238E27FC236}">
                <a16:creationId xmlns:a16="http://schemas.microsoft.com/office/drawing/2014/main" id="{4E402A80-5DD5-BF3C-7A46-674CD536059A}"/>
              </a:ext>
            </a:extLst>
          </p:cNvPr>
          <p:cNvPicPr>
            <a:picLocks noChangeAspect="1"/>
          </p:cNvPicPr>
          <p:nvPr/>
        </p:nvPicPr>
        <p:blipFill>
          <a:blip r:embed="rId2"/>
          <a:stretch>
            <a:fillRect/>
          </a:stretch>
        </p:blipFill>
        <p:spPr>
          <a:xfrm>
            <a:off x="10812544" y="5612838"/>
            <a:ext cx="580403" cy="580403"/>
          </a:xfrm>
          <a:prstGeom prst="rect">
            <a:avLst/>
          </a:prstGeom>
        </p:spPr>
      </p:pic>
      <p:sp>
        <p:nvSpPr>
          <p:cNvPr id="6" name="TextBox 5">
            <a:extLst>
              <a:ext uri="{FF2B5EF4-FFF2-40B4-BE49-F238E27FC236}">
                <a16:creationId xmlns:a16="http://schemas.microsoft.com/office/drawing/2014/main" id="{4DA05ED1-362A-C8B0-8DD6-AA29D45F5B7C}"/>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pic>
        <p:nvPicPr>
          <p:cNvPr id="8" name="Picture 7" descr="Table&#10;&#10;AI-generated content may be incorrect.">
            <a:extLst>
              <a:ext uri="{FF2B5EF4-FFF2-40B4-BE49-F238E27FC236}">
                <a16:creationId xmlns:a16="http://schemas.microsoft.com/office/drawing/2014/main" id="{FFFF8504-1C35-2C47-995A-450ED9C150BC}"/>
              </a:ext>
            </a:extLst>
          </p:cNvPr>
          <p:cNvPicPr>
            <a:picLocks noChangeAspect="1"/>
          </p:cNvPicPr>
          <p:nvPr/>
        </p:nvPicPr>
        <p:blipFill>
          <a:blip r:embed="rId3"/>
          <a:stretch>
            <a:fillRect/>
          </a:stretch>
        </p:blipFill>
        <p:spPr>
          <a:xfrm>
            <a:off x="1956252" y="754912"/>
            <a:ext cx="8279495" cy="4857926"/>
          </a:xfrm>
          <a:prstGeom prst="rect">
            <a:avLst/>
          </a:prstGeom>
        </p:spPr>
      </p:pic>
    </p:spTree>
    <p:extLst>
      <p:ext uri="{BB962C8B-B14F-4D97-AF65-F5344CB8AC3E}">
        <p14:creationId xmlns:p14="http://schemas.microsoft.com/office/powerpoint/2010/main" val="765417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AI-generated content may be incorrect.">
            <a:extLst>
              <a:ext uri="{FF2B5EF4-FFF2-40B4-BE49-F238E27FC236}">
                <a16:creationId xmlns:a16="http://schemas.microsoft.com/office/drawing/2014/main" id="{052392AA-96FC-CC1F-2D4F-1CE6D31DE174}"/>
              </a:ext>
            </a:extLst>
          </p:cNvPr>
          <p:cNvPicPr>
            <a:picLocks noChangeAspect="1"/>
          </p:cNvPicPr>
          <p:nvPr/>
        </p:nvPicPr>
        <p:blipFill>
          <a:blip r:embed="rId2"/>
          <a:stretch>
            <a:fillRect/>
          </a:stretch>
        </p:blipFill>
        <p:spPr>
          <a:xfrm>
            <a:off x="10812544" y="5612838"/>
            <a:ext cx="580403" cy="580403"/>
          </a:xfrm>
          <a:prstGeom prst="rect">
            <a:avLst/>
          </a:prstGeom>
        </p:spPr>
      </p:pic>
      <p:sp>
        <p:nvSpPr>
          <p:cNvPr id="4" name="TextBox 3">
            <a:extLst>
              <a:ext uri="{FF2B5EF4-FFF2-40B4-BE49-F238E27FC236}">
                <a16:creationId xmlns:a16="http://schemas.microsoft.com/office/drawing/2014/main" id="{92433760-45E1-B2CB-F00B-E7102A26FBCC}"/>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pic>
        <p:nvPicPr>
          <p:cNvPr id="6" name="Picture 5" descr="Table&#10;&#10;AI-generated content may be incorrect.">
            <a:extLst>
              <a:ext uri="{FF2B5EF4-FFF2-40B4-BE49-F238E27FC236}">
                <a16:creationId xmlns:a16="http://schemas.microsoft.com/office/drawing/2014/main" id="{E997ADBF-23E3-8F52-CC15-67182CAC654F}"/>
              </a:ext>
            </a:extLst>
          </p:cNvPr>
          <p:cNvPicPr>
            <a:picLocks noChangeAspect="1"/>
          </p:cNvPicPr>
          <p:nvPr/>
        </p:nvPicPr>
        <p:blipFill>
          <a:blip r:embed="rId3"/>
          <a:stretch>
            <a:fillRect/>
          </a:stretch>
        </p:blipFill>
        <p:spPr>
          <a:xfrm>
            <a:off x="1117062" y="0"/>
            <a:ext cx="5960033" cy="6858000"/>
          </a:xfrm>
          <a:prstGeom prst="rect">
            <a:avLst/>
          </a:prstGeom>
        </p:spPr>
      </p:pic>
    </p:spTree>
    <p:extLst>
      <p:ext uri="{BB962C8B-B14F-4D97-AF65-F5344CB8AC3E}">
        <p14:creationId xmlns:p14="http://schemas.microsoft.com/office/powerpoint/2010/main" val="2389346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AI-generated content may be incorrect.">
            <a:extLst>
              <a:ext uri="{FF2B5EF4-FFF2-40B4-BE49-F238E27FC236}">
                <a16:creationId xmlns:a16="http://schemas.microsoft.com/office/drawing/2014/main" id="{B958614C-9AEF-2C53-EEAB-AF965D87A8B8}"/>
              </a:ext>
            </a:extLst>
          </p:cNvPr>
          <p:cNvPicPr>
            <a:picLocks noChangeAspect="1"/>
          </p:cNvPicPr>
          <p:nvPr/>
        </p:nvPicPr>
        <p:blipFill>
          <a:blip r:embed="rId2"/>
          <a:stretch>
            <a:fillRect/>
          </a:stretch>
        </p:blipFill>
        <p:spPr>
          <a:xfrm>
            <a:off x="10812544" y="5612838"/>
            <a:ext cx="580403" cy="580403"/>
          </a:xfrm>
          <a:prstGeom prst="rect">
            <a:avLst/>
          </a:prstGeom>
        </p:spPr>
      </p:pic>
      <p:sp>
        <p:nvSpPr>
          <p:cNvPr id="4" name="TextBox 3">
            <a:extLst>
              <a:ext uri="{FF2B5EF4-FFF2-40B4-BE49-F238E27FC236}">
                <a16:creationId xmlns:a16="http://schemas.microsoft.com/office/drawing/2014/main" id="{0476C7A8-6740-C852-1EC4-F69014783AB9}"/>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pic>
        <p:nvPicPr>
          <p:cNvPr id="6" name="Picture 5" descr="Table&#10;&#10;AI-generated content may be incorrect.">
            <a:extLst>
              <a:ext uri="{FF2B5EF4-FFF2-40B4-BE49-F238E27FC236}">
                <a16:creationId xmlns:a16="http://schemas.microsoft.com/office/drawing/2014/main" id="{DC24903B-1096-15A1-FD18-01AB8EC8CCDC}"/>
              </a:ext>
            </a:extLst>
          </p:cNvPr>
          <p:cNvPicPr>
            <a:picLocks noChangeAspect="1"/>
          </p:cNvPicPr>
          <p:nvPr/>
        </p:nvPicPr>
        <p:blipFill>
          <a:blip r:embed="rId3"/>
          <a:stretch>
            <a:fillRect/>
          </a:stretch>
        </p:blipFill>
        <p:spPr>
          <a:xfrm>
            <a:off x="799053" y="0"/>
            <a:ext cx="6494536" cy="6858000"/>
          </a:xfrm>
          <a:prstGeom prst="rect">
            <a:avLst/>
          </a:prstGeom>
        </p:spPr>
      </p:pic>
    </p:spTree>
    <p:extLst>
      <p:ext uri="{BB962C8B-B14F-4D97-AF65-F5344CB8AC3E}">
        <p14:creationId xmlns:p14="http://schemas.microsoft.com/office/powerpoint/2010/main" val="3328992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10;&#10;AI-generated content may be incorrect.">
            <a:extLst>
              <a:ext uri="{FF2B5EF4-FFF2-40B4-BE49-F238E27FC236}">
                <a16:creationId xmlns:a16="http://schemas.microsoft.com/office/drawing/2014/main" id="{3062DF21-40E6-754E-1A94-9D70FC91BBE6}"/>
              </a:ext>
            </a:extLst>
          </p:cNvPr>
          <p:cNvPicPr>
            <a:picLocks noChangeAspect="1"/>
          </p:cNvPicPr>
          <p:nvPr/>
        </p:nvPicPr>
        <p:blipFill>
          <a:blip r:embed="rId2"/>
          <a:stretch>
            <a:fillRect/>
          </a:stretch>
        </p:blipFill>
        <p:spPr>
          <a:xfrm>
            <a:off x="10812544" y="5612838"/>
            <a:ext cx="580403" cy="580403"/>
          </a:xfrm>
          <a:prstGeom prst="rect">
            <a:avLst/>
          </a:prstGeom>
        </p:spPr>
      </p:pic>
      <p:sp>
        <p:nvSpPr>
          <p:cNvPr id="3" name="TextBox 2">
            <a:extLst>
              <a:ext uri="{FF2B5EF4-FFF2-40B4-BE49-F238E27FC236}">
                <a16:creationId xmlns:a16="http://schemas.microsoft.com/office/drawing/2014/main" id="{1A5C17ED-F3FD-3AAC-DB2C-1C4484352AE2}"/>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pic>
        <p:nvPicPr>
          <p:cNvPr id="5" name="Picture 4" descr="Table&#10;&#10;AI-generated content may be incorrect.">
            <a:extLst>
              <a:ext uri="{FF2B5EF4-FFF2-40B4-BE49-F238E27FC236}">
                <a16:creationId xmlns:a16="http://schemas.microsoft.com/office/drawing/2014/main" id="{D87E6DCA-0224-19A1-CECA-860EE572CD34}"/>
              </a:ext>
            </a:extLst>
          </p:cNvPr>
          <p:cNvPicPr>
            <a:picLocks noChangeAspect="1"/>
          </p:cNvPicPr>
          <p:nvPr/>
        </p:nvPicPr>
        <p:blipFill>
          <a:blip r:embed="rId3"/>
          <a:stretch>
            <a:fillRect/>
          </a:stretch>
        </p:blipFill>
        <p:spPr>
          <a:xfrm>
            <a:off x="1767715" y="0"/>
            <a:ext cx="5424272" cy="6858000"/>
          </a:xfrm>
          <a:prstGeom prst="rect">
            <a:avLst/>
          </a:prstGeom>
        </p:spPr>
      </p:pic>
    </p:spTree>
    <p:extLst>
      <p:ext uri="{BB962C8B-B14F-4D97-AF65-F5344CB8AC3E}">
        <p14:creationId xmlns:p14="http://schemas.microsoft.com/office/powerpoint/2010/main" val="886189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191B-3F9A-2136-D9ED-68A1E6872896}"/>
              </a:ext>
            </a:extLst>
          </p:cNvPr>
          <p:cNvSpPr>
            <a:spLocks noGrp="1"/>
          </p:cNvSpPr>
          <p:nvPr>
            <p:ph type="title"/>
          </p:nvPr>
        </p:nvSpPr>
        <p:spPr>
          <a:xfrm>
            <a:off x="723900" y="411200"/>
            <a:ext cx="10515600" cy="1325563"/>
          </a:xfrm>
        </p:spPr>
        <p:txBody>
          <a:bodyPr/>
          <a:lstStyle/>
          <a:p>
            <a:r>
              <a:rPr lang="en-US" dirty="0"/>
              <a:t>Agriculture Infrastructure Fund Program</a:t>
            </a:r>
          </a:p>
        </p:txBody>
      </p:sp>
      <p:sp>
        <p:nvSpPr>
          <p:cNvPr id="5" name="Content Placeholder 4">
            <a:extLst>
              <a:ext uri="{FF2B5EF4-FFF2-40B4-BE49-F238E27FC236}">
                <a16:creationId xmlns:a16="http://schemas.microsoft.com/office/drawing/2014/main" id="{2B082B06-79DF-1322-0694-54EC870E9760}"/>
              </a:ext>
            </a:extLst>
          </p:cNvPr>
          <p:cNvSpPr>
            <a:spLocks noGrp="1"/>
          </p:cNvSpPr>
          <p:nvPr>
            <p:ph idx="1"/>
          </p:nvPr>
        </p:nvSpPr>
        <p:spPr>
          <a:xfrm>
            <a:off x="723900" y="2089393"/>
            <a:ext cx="10515600" cy="4074013"/>
          </a:xfrm>
        </p:spPr>
        <p:txBody>
          <a:bodyPr vert="horz" lIns="91440" tIns="45720" rIns="91440" bIns="45720" rtlCol="0" anchor="t">
            <a:normAutofit fontScale="92500"/>
          </a:bodyPr>
          <a:lstStyle/>
          <a:p>
            <a:pPr marL="342900" indent="-342900" algn="just">
              <a:buFont typeface="Symbol" pitchFamily="2" charset="2"/>
              <a:buChar char=""/>
            </a:pPr>
            <a:r>
              <a:rPr lang="en-US" sz="2000" dirty="0">
                <a:latin typeface="Aptos"/>
                <a:ea typeface="Aptos" panose="020B0004020202020204" pitchFamily="34" charset="0"/>
                <a:cs typeface="Times New Roman"/>
              </a:rPr>
              <a:t>Established in 2016 to facilitate agricultural infrastructure development throughout the Navajo Nation, the Navajo Partitioned Lands, and the former Bennett Freeze Area. Approved </a:t>
            </a:r>
            <a:r>
              <a:rPr lang="en-US" sz="2000">
                <a:latin typeface="Aptos"/>
                <a:ea typeface="Aptos" panose="020B0004020202020204" pitchFamily="34" charset="0"/>
                <a:cs typeface="Times New Roman"/>
              </a:rPr>
              <a:t>projects are relative to range management, grazing and livestock management, tribal </a:t>
            </a:r>
            <a:r>
              <a:rPr lang="en-US" sz="2000" dirty="0">
                <a:latin typeface="Aptos"/>
                <a:ea typeface="Aptos" panose="020B0004020202020204" pitchFamily="34" charset="0"/>
                <a:cs typeface="Times New Roman"/>
              </a:rPr>
              <a:t>ranches, fencing, farming and irrigation, agricultural water development, reservoirs, dams and catchments, watershed planning for agriculture, drought contingency and mitigation plans, and branding of livestock.</a:t>
            </a:r>
          </a:p>
          <a:p>
            <a:pPr marL="342900" indent="-342900" algn="just">
              <a:buFont typeface="Symbol" pitchFamily="2" charset="2"/>
              <a:buChar char=""/>
            </a:pPr>
            <a:r>
              <a:rPr lang="en-US" sz="2000" dirty="0">
                <a:latin typeface="Aptos"/>
                <a:ea typeface="Aptos" panose="020B0004020202020204" pitchFamily="34" charset="0"/>
                <a:cs typeface="Times New Roman"/>
              </a:rPr>
              <a:t>The AIF is a source of funds for agriculture infrastructure projects on the Navajo Nation</a:t>
            </a:r>
            <a:r>
              <a:rPr lang="en-US" sz="1800" dirty="0">
                <a:latin typeface="Aptos"/>
                <a:ea typeface="Aptos" panose="020B0004020202020204" pitchFamily="34" charset="0"/>
                <a:cs typeface="Times New Roman"/>
              </a:rPr>
              <a:t>. </a:t>
            </a:r>
            <a:r>
              <a:rPr lang="en-US" sz="2000" dirty="0">
                <a:latin typeface="Aptos"/>
                <a:ea typeface="Aptos" panose="020B0004020202020204" pitchFamily="34" charset="0"/>
                <a:cs typeface="Times New Roman"/>
              </a:rPr>
              <a:t>Funds are made available through </a:t>
            </a:r>
            <a:r>
              <a:rPr lang="en-US" sz="2000" b="1" dirty="0">
                <a:latin typeface="Aptos"/>
                <a:ea typeface="Aptos" panose="020B0004020202020204" pitchFamily="34" charset="0"/>
                <a:cs typeface="Times New Roman"/>
              </a:rPr>
              <a:t>IDEMNITY PAYMENTS </a:t>
            </a:r>
            <a:r>
              <a:rPr lang="en-US" sz="2000" dirty="0">
                <a:latin typeface="Aptos"/>
                <a:ea typeface="Aptos" panose="020B0004020202020204" pitchFamily="34" charset="0"/>
                <a:cs typeface="Times New Roman"/>
              </a:rPr>
              <a:t>received from the Nation's participation in the USDA Risk Management Agency’s Pasture, Rangeland, Forage (PRF) Insurance Program.</a:t>
            </a:r>
          </a:p>
          <a:p>
            <a:pPr marL="342900" indent="-342900" algn="just">
              <a:buFont typeface="Symbol" pitchFamily="2" charset="2"/>
              <a:buChar char=""/>
            </a:pPr>
            <a:r>
              <a:rPr lang="en-US" sz="2000" dirty="0">
                <a:effectLst/>
                <a:latin typeface="Aptos" panose="020B0004020202020204" pitchFamily="34" charset="0"/>
                <a:ea typeface="Aptos" panose="020B0004020202020204" pitchFamily="34" charset="0"/>
                <a:cs typeface="Times New Roman" panose="02020603050405020304" pitchFamily="18" charset="0"/>
              </a:rPr>
              <a:t>Legislation CO-57-16 authorized the Navajo Nation, through its Division of Natural Resources and Department of Agriculture to enroll in the "Rainfall Index Pasture, Rangeland, and Forage Pilot Insurance Program" administered by the United States Department of Agriculture. </a:t>
            </a:r>
          </a:p>
        </p:txBody>
      </p:sp>
      <p:pic>
        <p:nvPicPr>
          <p:cNvPr id="6" name="Picture 5" descr="Shape&#10;&#10;AI-generated content may be incorrect.">
            <a:extLst>
              <a:ext uri="{FF2B5EF4-FFF2-40B4-BE49-F238E27FC236}">
                <a16:creationId xmlns:a16="http://schemas.microsoft.com/office/drawing/2014/main" id="{CE9AF7C5-8B9E-7026-9C0F-3A853462B37C}"/>
              </a:ext>
            </a:extLst>
          </p:cNvPr>
          <p:cNvPicPr>
            <a:picLocks noChangeAspect="1"/>
          </p:cNvPicPr>
          <p:nvPr/>
        </p:nvPicPr>
        <p:blipFill>
          <a:blip r:embed="rId2"/>
          <a:stretch>
            <a:fillRect/>
          </a:stretch>
        </p:blipFill>
        <p:spPr>
          <a:xfrm>
            <a:off x="10812544" y="5612838"/>
            <a:ext cx="580403" cy="580403"/>
          </a:xfrm>
          <a:prstGeom prst="rect">
            <a:avLst/>
          </a:prstGeom>
        </p:spPr>
      </p:pic>
      <p:sp>
        <p:nvSpPr>
          <p:cNvPr id="7" name="TextBox 6">
            <a:extLst>
              <a:ext uri="{FF2B5EF4-FFF2-40B4-BE49-F238E27FC236}">
                <a16:creationId xmlns:a16="http://schemas.microsoft.com/office/drawing/2014/main" id="{5F38D7AA-577C-C247-0B4A-BBB56CAE63DA}"/>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spTree>
    <p:extLst>
      <p:ext uri="{BB962C8B-B14F-4D97-AF65-F5344CB8AC3E}">
        <p14:creationId xmlns:p14="http://schemas.microsoft.com/office/powerpoint/2010/main" val="4044202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10;&#10;AI-generated content may be incorrect.">
            <a:extLst>
              <a:ext uri="{FF2B5EF4-FFF2-40B4-BE49-F238E27FC236}">
                <a16:creationId xmlns:a16="http://schemas.microsoft.com/office/drawing/2014/main" id="{B14314B4-FC3C-B06D-B901-CC14AFB6CBFE}"/>
              </a:ext>
            </a:extLst>
          </p:cNvPr>
          <p:cNvPicPr>
            <a:picLocks noChangeAspect="1"/>
          </p:cNvPicPr>
          <p:nvPr/>
        </p:nvPicPr>
        <p:blipFill>
          <a:blip r:embed="rId2"/>
          <a:stretch>
            <a:fillRect/>
          </a:stretch>
        </p:blipFill>
        <p:spPr>
          <a:xfrm>
            <a:off x="10812544" y="5612838"/>
            <a:ext cx="580403" cy="580403"/>
          </a:xfrm>
          <a:prstGeom prst="rect">
            <a:avLst/>
          </a:prstGeom>
        </p:spPr>
      </p:pic>
      <p:sp>
        <p:nvSpPr>
          <p:cNvPr id="3" name="TextBox 2">
            <a:extLst>
              <a:ext uri="{FF2B5EF4-FFF2-40B4-BE49-F238E27FC236}">
                <a16:creationId xmlns:a16="http://schemas.microsoft.com/office/drawing/2014/main" id="{6BDB003D-3B62-F470-241E-C2ED2E8771E2}"/>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pic>
        <p:nvPicPr>
          <p:cNvPr id="5" name="Picture 4" descr="Table&#10;&#10;AI-generated content may be incorrect.">
            <a:extLst>
              <a:ext uri="{FF2B5EF4-FFF2-40B4-BE49-F238E27FC236}">
                <a16:creationId xmlns:a16="http://schemas.microsoft.com/office/drawing/2014/main" id="{5AE56046-C7DB-F3FC-8883-CD5828E73D31}"/>
              </a:ext>
            </a:extLst>
          </p:cNvPr>
          <p:cNvPicPr>
            <a:picLocks noChangeAspect="1"/>
          </p:cNvPicPr>
          <p:nvPr/>
        </p:nvPicPr>
        <p:blipFill>
          <a:blip r:embed="rId3"/>
          <a:stretch>
            <a:fillRect/>
          </a:stretch>
        </p:blipFill>
        <p:spPr>
          <a:xfrm>
            <a:off x="799053" y="0"/>
            <a:ext cx="6385686" cy="6858000"/>
          </a:xfrm>
          <a:prstGeom prst="rect">
            <a:avLst/>
          </a:prstGeom>
        </p:spPr>
      </p:pic>
    </p:spTree>
    <p:extLst>
      <p:ext uri="{BB962C8B-B14F-4D97-AF65-F5344CB8AC3E}">
        <p14:creationId xmlns:p14="http://schemas.microsoft.com/office/powerpoint/2010/main" val="3791645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10;&#10;AI-generated content may be incorrect.">
            <a:extLst>
              <a:ext uri="{FF2B5EF4-FFF2-40B4-BE49-F238E27FC236}">
                <a16:creationId xmlns:a16="http://schemas.microsoft.com/office/drawing/2014/main" id="{F2D7E260-26D3-4A86-0DB0-9A199139A8B5}"/>
              </a:ext>
            </a:extLst>
          </p:cNvPr>
          <p:cNvPicPr>
            <a:picLocks noChangeAspect="1"/>
          </p:cNvPicPr>
          <p:nvPr/>
        </p:nvPicPr>
        <p:blipFill>
          <a:blip r:embed="rId2"/>
          <a:stretch>
            <a:fillRect/>
          </a:stretch>
        </p:blipFill>
        <p:spPr>
          <a:xfrm>
            <a:off x="10812544" y="5612838"/>
            <a:ext cx="580403" cy="580403"/>
          </a:xfrm>
          <a:prstGeom prst="rect">
            <a:avLst/>
          </a:prstGeom>
        </p:spPr>
      </p:pic>
      <p:sp>
        <p:nvSpPr>
          <p:cNvPr id="3" name="TextBox 2">
            <a:extLst>
              <a:ext uri="{FF2B5EF4-FFF2-40B4-BE49-F238E27FC236}">
                <a16:creationId xmlns:a16="http://schemas.microsoft.com/office/drawing/2014/main" id="{AB5BF616-CB98-15D1-E0B1-77618F084AD5}"/>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sp>
        <p:nvSpPr>
          <p:cNvPr id="4" name="Title 3">
            <a:extLst>
              <a:ext uri="{FF2B5EF4-FFF2-40B4-BE49-F238E27FC236}">
                <a16:creationId xmlns:a16="http://schemas.microsoft.com/office/drawing/2014/main" id="{494CF0A8-18B6-9725-2F0F-08BDE576E1FF}"/>
              </a:ext>
            </a:extLst>
          </p:cNvPr>
          <p:cNvSpPr>
            <a:spLocks noGrp="1"/>
          </p:cNvSpPr>
          <p:nvPr>
            <p:ph type="title"/>
          </p:nvPr>
        </p:nvSpPr>
        <p:spPr/>
        <p:txBody>
          <a:bodyPr>
            <a:normAutofit/>
          </a:bodyPr>
          <a:lstStyle/>
          <a:p>
            <a:r>
              <a:rPr lang="en-US" dirty="0"/>
              <a:t>25</a:t>
            </a:r>
            <a:r>
              <a:rPr lang="en-US" baseline="30000" dirty="0"/>
              <a:t>th</a:t>
            </a:r>
            <a:r>
              <a:rPr lang="en-US" dirty="0"/>
              <a:t> Navajo Nation council budget and finance committee</a:t>
            </a:r>
          </a:p>
        </p:txBody>
      </p:sp>
      <p:sp>
        <p:nvSpPr>
          <p:cNvPr id="5" name="Content Placeholder 4">
            <a:extLst>
              <a:ext uri="{FF2B5EF4-FFF2-40B4-BE49-F238E27FC236}">
                <a16:creationId xmlns:a16="http://schemas.microsoft.com/office/drawing/2014/main" id="{328A3442-194C-6269-7967-CC9BA311AD50}"/>
              </a:ext>
            </a:extLst>
          </p:cNvPr>
          <p:cNvSpPr>
            <a:spLocks noGrp="1"/>
          </p:cNvSpPr>
          <p:nvPr>
            <p:ph idx="1"/>
          </p:nvPr>
        </p:nvSpPr>
        <p:spPr/>
        <p:txBody>
          <a:bodyPr/>
          <a:lstStyle/>
          <a:p>
            <a:r>
              <a:rPr lang="en-US" dirty="0"/>
              <a:t>2024 Navajo Nation Council Winter Session</a:t>
            </a:r>
          </a:p>
          <a:p>
            <a:pPr lvl="1"/>
            <a:r>
              <a:rPr lang="en-US" dirty="0"/>
              <a:t>Delegate Amber Crotty request performance audit on AIF Project Programs.</a:t>
            </a:r>
          </a:p>
        </p:txBody>
      </p:sp>
      <p:pic>
        <p:nvPicPr>
          <p:cNvPr id="7" name="Picture 6" descr="Cartoon checklist and pencil">
            <a:extLst>
              <a:ext uri="{FF2B5EF4-FFF2-40B4-BE49-F238E27FC236}">
                <a16:creationId xmlns:a16="http://schemas.microsoft.com/office/drawing/2014/main" id="{3B7C6AFE-8775-340D-B099-FD7CC57D58E6}"/>
              </a:ext>
            </a:extLst>
          </p:cNvPr>
          <p:cNvPicPr>
            <a:picLocks noChangeAspect="1"/>
          </p:cNvPicPr>
          <p:nvPr/>
        </p:nvPicPr>
        <p:blipFill>
          <a:blip r:embed="rId3"/>
          <a:stretch>
            <a:fillRect/>
          </a:stretch>
        </p:blipFill>
        <p:spPr>
          <a:xfrm>
            <a:off x="3416595" y="3565046"/>
            <a:ext cx="3200400" cy="2400300"/>
          </a:xfrm>
          <a:prstGeom prst="rect">
            <a:avLst/>
          </a:prstGeom>
        </p:spPr>
      </p:pic>
    </p:spTree>
    <p:extLst>
      <p:ext uri="{BB962C8B-B14F-4D97-AF65-F5344CB8AC3E}">
        <p14:creationId xmlns:p14="http://schemas.microsoft.com/office/powerpoint/2010/main" val="1673819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10;&#10;AI-generated content may be incorrect.">
            <a:extLst>
              <a:ext uri="{FF2B5EF4-FFF2-40B4-BE49-F238E27FC236}">
                <a16:creationId xmlns:a16="http://schemas.microsoft.com/office/drawing/2014/main" id="{FE390503-DD73-5B43-9012-11AAA7DEF13C}"/>
              </a:ext>
            </a:extLst>
          </p:cNvPr>
          <p:cNvPicPr>
            <a:picLocks noChangeAspect="1"/>
          </p:cNvPicPr>
          <p:nvPr/>
        </p:nvPicPr>
        <p:blipFill>
          <a:blip r:embed="rId2"/>
          <a:stretch>
            <a:fillRect/>
          </a:stretch>
        </p:blipFill>
        <p:spPr>
          <a:xfrm>
            <a:off x="10812544" y="5612838"/>
            <a:ext cx="580403" cy="580403"/>
          </a:xfrm>
          <a:prstGeom prst="rect">
            <a:avLst/>
          </a:prstGeom>
        </p:spPr>
      </p:pic>
      <p:sp>
        <p:nvSpPr>
          <p:cNvPr id="3" name="TextBox 2">
            <a:extLst>
              <a:ext uri="{FF2B5EF4-FFF2-40B4-BE49-F238E27FC236}">
                <a16:creationId xmlns:a16="http://schemas.microsoft.com/office/drawing/2014/main" id="{4D88C8B9-472D-11C8-F408-607E3657BAF8}"/>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sp>
        <p:nvSpPr>
          <p:cNvPr id="4" name="Title 3">
            <a:extLst>
              <a:ext uri="{FF2B5EF4-FFF2-40B4-BE49-F238E27FC236}">
                <a16:creationId xmlns:a16="http://schemas.microsoft.com/office/drawing/2014/main" id="{7A4A618A-47EC-ADBB-338A-093DCAD7C9AA}"/>
              </a:ext>
            </a:extLst>
          </p:cNvPr>
          <p:cNvSpPr>
            <a:spLocks noGrp="1"/>
          </p:cNvSpPr>
          <p:nvPr>
            <p:ph type="title"/>
          </p:nvPr>
        </p:nvSpPr>
        <p:spPr/>
        <p:txBody>
          <a:bodyPr/>
          <a:lstStyle/>
          <a:p>
            <a:r>
              <a:rPr lang="en-US" dirty="0"/>
              <a:t>Questions?</a:t>
            </a:r>
          </a:p>
        </p:txBody>
      </p:sp>
      <p:pic>
        <p:nvPicPr>
          <p:cNvPr id="6" name="Picture 5" descr="Green question mark">
            <a:extLst>
              <a:ext uri="{FF2B5EF4-FFF2-40B4-BE49-F238E27FC236}">
                <a16:creationId xmlns:a16="http://schemas.microsoft.com/office/drawing/2014/main" id="{F2BC47DB-989D-3656-7E5C-11B4A74916C1}"/>
              </a:ext>
            </a:extLst>
          </p:cNvPr>
          <p:cNvPicPr>
            <a:picLocks noChangeAspect="1"/>
          </p:cNvPicPr>
          <p:nvPr/>
        </p:nvPicPr>
        <p:blipFill>
          <a:blip r:embed="rId3"/>
          <a:stretch>
            <a:fillRect/>
          </a:stretch>
        </p:blipFill>
        <p:spPr>
          <a:xfrm>
            <a:off x="3609291" y="2498278"/>
            <a:ext cx="5339245" cy="3114560"/>
          </a:xfrm>
          <a:prstGeom prst="rect">
            <a:avLst/>
          </a:prstGeom>
        </p:spPr>
      </p:pic>
    </p:spTree>
    <p:extLst>
      <p:ext uri="{BB962C8B-B14F-4D97-AF65-F5344CB8AC3E}">
        <p14:creationId xmlns:p14="http://schemas.microsoft.com/office/powerpoint/2010/main" val="3375876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10;&#10;AI-generated content may be incorrect.">
            <a:extLst>
              <a:ext uri="{FF2B5EF4-FFF2-40B4-BE49-F238E27FC236}">
                <a16:creationId xmlns:a16="http://schemas.microsoft.com/office/drawing/2014/main" id="{A0D61FBF-2D9C-3C30-3AFB-EF6AA5D905B0}"/>
              </a:ext>
            </a:extLst>
          </p:cNvPr>
          <p:cNvPicPr>
            <a:picLocks noChangeAspect="1"/>
          </p:cNvPicPr>
          <p:nvPr/>
        </p:nvPicPr>
        <p:blipFill>
          <a:blip r:embed="rId2"/>
          <a:stretch>
            <a:fillRect/>
          </a:stretch>
        </p:blipFill>
        <p:spPr>
          <a:xfrm>
            <a:off x="10812544" y="5612838"/>
            <a:ext cx="580403" cy="580403"/>
          </a:xfrm>
          <a:prstGeom prst="rect">
            <a:avLst/>
          </a:prstGeom>
        </p:spPr>
      </p:pic>
      <p:sp>
        <p:nvSpPr>
          <p:cNvPr id="3" name="TextBox 2">
            <a:extLst>
              <a:ext uri="{FF2B5EF4-FFF2-40B4-BE49-F238E27FC236}">
                <a16:creationId xmlns:a16="http://schemas.microsoft.com/office/drawing/2014/main" id="{C211BFA6-DD07-E8FF-ABE7-6C55125C81CE}"/>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sp>
        <p:nvSpPr>
          <p:cNvPr id="4" name="Title 3">
            <a:extLst>
              <a:ext uri="{FF2B5EF4-FFF2-40B4-BE49-F238E27FC236}">
                <a16:creationId xmlns:a16="http://schemas.microsoft.com/office/drawing/2014/main" id="{7659FE7B-0249-10CD-757F-B7AD925EEC04}"/>
              </a:ext>
            </a:extLst>
          </p:cNvPr>
          <p:cNvSpPr>
            <a:spLocks noGrp="1"/>
          </p:cNvSpPr>
          <p:nvPr>
            <p:ph type="title"/>
          </p:nvPr>
        </p:nvSpPr>
        <p:spPr/>
        <p:txBody>
          <a:bodyPr/>
          <a:lstStyle/>
          <a:p>
            <a:r>
              <a:rPr lang="en-US" dirty="0"/>
              <a:t>Thank you</a:t>
            </a:r>
          </a:p>
        </p:txBody>
      </p:sp>
      <p:sp>
        <p:nvSpPr>
          <p:cNvPr id="5" name="TextBox 4">
            <a:extLst>
              <a:ext uri="{FF2B5EF4-FFF2-40B4-BE49-F238E27FC236}">
                <a16:creationId xmlns:a16="http://schemas.microsoft.com/office/drawing/2014/main" id="{EE86A86A-91BF-EB78-5246-B5740CA50687}"/>
              </a:ext>
            </a:extLst>
          </p:cNvPr>
          <p:cNvSpPr txBox="1"/>
          <p:nvPr/>
        </p:nvSpPr>
        <p:spPr>
          <a:xfrm>
            <a:off x="3485707" y="3163282"/>
            <a:ext cx="5220585" cy="2585323"/>
          </a:xfrm>
          <a:prstGeom prst="rect">
            <a:avLst/>
          </a:prstGeom>
          <a:noFill/>
        </p:spPr>
        <p:txBody>
          <a:bodyPr wrap="square" lIns="91440" tIns="45720" rIns="91440" bIns="45720" rtlCol="0" anchor="t">
            <a:spAutoFit/>
          </a:bodyPr>
          <a:lstStyle/>
          <a:p>
            <a:pPr algn="ctr"/>
            <a:r>
              <a:rPr lang="en-US" dirty="0"/>
              <a:t>Navajo Department of Agriculture</a:t>
            </a:r>
          </a:p>
          <a:p>
            <a:pPr algn="ctr"/>
            <a:endParaRPr lang="en-US" dirty="0"/>
          </a:p>
          <a:p>
            <a:pPr algn="ctr"/>
            <a:r>
              <a:rPr lang="en-US" dirty="0"/>
              <a:t>PHONE: 928-871-6605</a:t>
            </a:r>
          </a:p>
          <a:p>
            <a:pPr algn="ctr"/>
            <a:endParaRPr lang="en-US" dirty="0"/>
          </a:p>
          <a:p>
            <a:pPr algn="ctr"/>
            <a:r>
              <a:rPr lang="en-US" dirty="0"/>
              <a:t>Ms. Jesse Jim, Department Manager III</a:t>
            </a:r>
          </a:p>
          <a:p>
            <a:pPr algn="ctr"/>
            <a:r>
              <a:rPr lang="en-US" dirty="0">
                <a:hlinkClick r:id="rId3"/>
              </a:rPr>
              <a:t>Jesse.Jim@navajo-nsn.gov</a:t>
            </a:r>
            <a:endParaRPr lang="en-US" dirty="0"/>
          </a:p>
          <a:p>
            <a:pPr algn="ctr"/>
            <a:r>
              <a:rPr lang="en-US" dirty="0"/>
              <a:t>Cordell Smith, AIF Administrative Assistant</a:t>
            </a:r>
          </a:p>
          <a:p>
            <a:pPr algn="ctr"/>
            <a:r>
              <a:rPr lang="en-US" dirty="0">
                <a:hlinkClick r:id="rId4"/>
              </a:rPr>
              <a:t>Cordell.Smith@navajo-nsn.gov</a:t>
            </a:r>
            <a:endParaRPr lang="en-US" dirty="0"/>
          </a:p>
          <a:p>
            <a:pPr algn="ctr"/>
            <a:endParaRPr lang="en-US" dirty="0"/>
          </a:p>
        </p:txBody>
      </p:sp>
    </p:spTree>
    <p:extLst>
      <p:ext uri="{BB962C8B-B14F-4D97-AF65-F5344CB8AC3E}">
        <p14:creationId xmlns:p14="http://schemas.microsoft.com/office/powerpoint/2010/main" val="1535101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E6774-3D44-01C0-9AF1-65A209269CAF}"/>
              </a:ext>
            </a:extLst>
          </p:cNvPr>
          <p:cNvSpPr>
            <a:spLocks noGrp="1"/>
          </p:cNvSpPr>
          <p:nvPr>
            <p:ph type="title"/>
          </p:nvPr>
        </p:nvSpPr>
        <p:spPr>
          <a:xfrm>
            <a:off x="838200" y="837312"/>
            <a:ext cx="10515600" cy="1325563"/>
          </a:xfrm>
        </p:spPr>
        <p:txBody>
          <a:bodyPr>
            <a:normAutofit/>
          </a:bodyPr>
          <a:lstStyle/>
          <a:p>
            <a:r>
              <a:rPr lang="en-US" dirty="0"/>
              <a:t>Pasture, Rangeland and Forage Insurance Program (PRF Insurance)</a:t>
            </a:r>
          </a:p>
        </p:txBody>
      </p:sp>
      <p:sp>
        <p:nvSpPr>
          <p:cNvPr id="3" name="Content Placeholder 2">
            <a:extLst>
              <a:ext uri="{FF2B5EF4-FFF2-40B4-BE49-F238E27FC236}">
                <a16:creationId xmlns:a16="http://schemas.microsoft.com/office/drawing/2014/main" id="{B46D3FD8-937C-8F30-C30A-C40F57B081F6}"/>
              </a:ext>
            </a:extLst>
          </p:cNvPr>
          <p:cNvSpPr>
            <a:spLocks noGrp="1"/>
          </p:cNvSpPr>
          <p:nvPr>
            <p:ph idx="1"/>
          </p:nvPr>
        </p:nvSpPr>
        <p:spPr>
          <a:xfrm>
            <a:off x="838200" y="2375855"/>
            <a:ext cx="10515600" cy="3396824"/>
          </a:xfrm>
        </p:spPr>
        <p:txBody>
          <a:bodyPr>
            <a:normAutofit/>
          </a:bodyPr>
          <a:lstStyle/>
          <a:p>
            <a:r>
              <a:rPr lang="en-US" sz="2000" b="0" i="0" u="none" strike="noStrike" dirty="0">
                <a:solidFill>
                  <a:srgbClr val="212121"/>
                </a:solidFill>
                <a:effectLst/>
                <a:latin typeface="Public Sans Web"/>
              </a:rPr>
              <a:t>Provided by the USDA Risk Management Agency.</a:t>
            </a:r>
          </a:p>
          <a:p>
            <a:pPr algn="just"/>
            <a:r>
              <a:rPr lang="en-US" sz="2000" b="0" i="0" u="none" strike="noStrike" dirty="0">
                <a:solidFill>
                  <a:srgbClr val="212121"/>
                </a:solidFill>
                <a:effectLst/>
                <a:latin typeface="Public Sans Web"/>
              </a:rPr>
              <a:t>The PRF policy is an area-based insurance plan that covers perennial pasture, rangeland, or forage used to feed livestock. It provides producers a risk management tool to cover the precipitation needed to produce forage for their operation.</a:t>
            </a:r>
          </a:p>
          <a:p>
            <a:pPr lvl="1" algn="just"/>
            <a:r>
              <a:rPr lang="en-US" sz="2000" b="0" i="0" u="none" strike="noStrike" dirty="0">
                <a:solidFill>
                  <a:srgbClr val="212121"/>
                </a:solidFill>
                <a:effectLst/>
                <a:latin typeface="Public Sans Web"/>
              </a:rPr>
              <a:t>Area-based means payments are not based on an individual producer's experience; rather, payments are based on a grid’s deviation from normal experience. For example, under the Rainfall Index, if your ranch received a surplus of rain, but the area in your grid was below average, you could receive a payment or vice versa.</a:t>
            </a:r>
            <a:endParaRPr lang="en-US" sz="2000" dirty="0"/>
          </a:p>
        </p:txBody>
      </p:sp>
      <p:pic>
        <p:nvPicPr>
          <p:cNvPr id="4" name="Picture 3" descr="Shape&#10;&#10;AI-generated content may be incorrect.">
            <a:extLst>
              <a:ext uri="{FF2B5EF4-FFF2-40B4-BE49-F238E27FC236}">
                <a16:creationId xmlns:a16="http://schemas.microsoft.com/office/drawing/2014/main" id="{6B62A04E-17BA-1C49-264A-84FDF9365DA4}"/>
              </a:ext>
            </a:extLst>
          </p:cNvPr>
          <p:cNvPicPr>
            <a:picLocks noChangeAspect="1"/>
          </p:cNvPicPr>
          <p:nvPr/>
        </p:nvPicPr>
        <p:blipFill>
          <a:blip r:embed="rId2"/>
          <a:stretch>
            <a:fillRect/>
          </a:stretch>
        </p:blipFill>
        <p:spPr>
          <a:xfrm>
            <a:off x="10812544" y="5612838"/>
            <a:ext cx="580403" cy="580403"/>
          </a:xfrm>
          <a:prstGeom prst="rect">
            <a:avLst/>
          </a:prstGeom>
        </p:spPr>
      </p:pic>
      <p:sp>
        <p:nvSpPr>
          <p:cNvPr id="6" name="TextBox 5">
            <a:extLst>
              <a:ext uri="{FF2B5EF4-FFF2-40B4-BE49-F238E27FC236}">
                <a16:creationId xmlns:a16="http://schemas.microsoft.com/office/drawing/2014/main" id="{DADC7016-789A-2581-1816-7F57F2B88071}"/>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spTree>
    <p:extLst>
      <p:ext uri="{BB962C8B-B14F-4D97-AF65-F5344CB8AC3E}">
        <p14:creationId xmlns:p14="http://schemas.microsoft.com/office/powerpoint/2010/main" val="1935694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48517-BF6A-2869-2D0B-9C70084648F7}"/>
              </a:ext>
            </a:extLst>
          </p:cNvPr>
          <p:cNvSpPr>
            <a:spLocks noGrp="1"/>
          </p:cNvSpPr>
          <p:nvPr>
            <p:ph type="title"/>
          </p:nvPr>
        </p:nvSpPr>
        <p:spPr>
          <a:xfrm>
            <a:off x="2231136" y="941110"/>
            <a:ext cx="7729728" cy="1188720"/>
          </a:xfrm>
        </p:spPr>
        <p:txBody>
          <a:bodyPr>
            <a:normAutofit/>
          </a:bodyPr>
          <a:lstStyle/>
          <a:p>
            <a:r>
              <a:rPr lang="en-US" dirty="0"/>
              <a:t>How can I apply to participate in the PRF Insurance Program?</a:t>
            </a:r>
          </a:p>
        </p:txBody>
      </p:sp>
      <p:sp>
        <p:nvSpPr>
          <p:cNvPr id="9" name="Content Placeholder 8">
            <a:extLst>
              <a:ext uri="{FF2B5EF4-FFF2-40B4-BE49-F238E27FC236}">
                <a16:creationId xmlns:a16="http://schemas.microsoft.com/office/drawing/2014/main" id="{D00CE632-559E-A532-D1DD-D404964B0191}"/>
              </a:ext>
            </a:extLst>
          </p:cNvPr>
          <p:cNvSpPr>
            <a:spLocks noGrp="1"/>
          </p:cNvSpPr>
          <p:nvPr>
            <p:ph idx="1"/>
          </p:nvPr>
        </p:nvSpPr>
        <p:spPr>
          <a:xfrm>
            <a:off x="1107831" y="2453055"/>
            <a:ext cx="9767433" cy="2734406"/>
          </a:xfrm>
        </p:spPr>
        <p:txBody>
          <a:bodyPr>
            <a:noAutofit/>
          </a:bodyPr>
          <a:lstStyle/>
          <a:p>
            <a:pPr algn="just"/>
            <a:r>
              <a:rPr lang="en-US" sz="2000" dirty="0"/>
              <a:t>The Navajo Nation has set up one policy for all Navajo Ranchers since 2016 for all ”trust land” within Arizona, New Mexico, and Utah to apply for PRF Insurance.</a:t>
            </a:r>
          </a:p>
          <a:p>
            <a:pPr lvl="1" algn="just"/>
            <a:r>
              <a:rPr lang="en-US" sz="2000" dirty="0"/>
              <a:t>Navajo Nation is registered as one farm/ranch within the USDA Farm Service Agency excluding the Navajo Farmers and Ranchers that participate directly with FSA.</a:t>
            </a:r>
          </a:p>
          <a:p>
            <a:pPr lvl="1" algn="just"/>
            <a:r>
              <a:rPr lang="en-US" sz="2000" dirty="0"/>
              <a:t>Individual “Grazing Permittees” located on Navajo Nation trust land do not pay annual grazing fees, this disqualifies individual Navajo ranchers to participate in PRF due to land ownership status.</a:t>
            </a:r>
          </a:p>
          <a:p>
            <a:pPr lvl="1" algn="just"/>
            <a:r>
              <a:rPr lang="en-US" sz="2000" dirty="0"/>
              <a:t>“Allottees” located on Indian Allotments and ”lessees” located on Fee Lands </a:t>
            </a:r>
            <a:r>
              <a:rPr lang="en-US" sz="2000" u="sng" dirty="0"/>
              <a:t>can</a:t>
            </a:r>
            <a:r>
              <a:rPr lang="en-US" sz="2000" dirty="0"/>
              <a:t> participate within their own policy. </a:t>
            </a:r>
          </a:p>
        </p:txBody>
      </p:sp>
      <p:pic>
        <p:nvPicPr>
          <p:cNvPr id="11" name="Picture 10" descr="Shape&#10;&#10;AI-generated content may be incorrect.">
            <a:extLst>
              <a:ext uri="{FF2B5EF4-FFF2-40B4-BE49-F238E27FC236}">
                <a16:creationId xmlns:a16="http://schemas.microsoft.com/office/drawing/2014/main" id="{395D7CE7-6A67-9187-296D-4D117F0F49A0}"/>
              </a:ext>
            </a:extLst>
          </p:cNvPr>
          <p:cNvPicPr>
            <a:picLocks noChangeAspect="1"/>
          </p:cNvPicPr>
          <p:nvPr/>
        </p:nvPicPr>
        <p:blipFill>
          <a:blip r:embed="rId2"/>
          <a:stretch>
            <a:fillRect/>
          </a:stretch>
        </p:blipFill>
        <p:spPr>
          <a:xfrm>
            <a:off x="10812544" y="5612838"/>
            <a:ext cx="580403" cy="580403"/>
          </a:xfrm>
          <a:prstGeom prst="rect">
            <a:avLst/>
          </a:prstGeom>
        </p:spPr>
      </p:pic>
      <p:sp>
        <p:nvSpPr>
          <p:cNvPr id="12" name="TextBox 11">
            <a:extLst>
              <a:ext uri="{FF2B5EF4-FFF2-40B4-BE49-F238E27FC236}">
                <a16:creationId xmlns:a16="http://schemas.microsoft.com/office/drawing/2014/main" id="{E43501A8-4766-F477-30A4-D068EBC53F37}"/>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spTree>
    <p:extLst>
      <p:ext uri="{BB962C8B-B14F-4D97-AF65-F5344CB8AC3E}">
        <p14:creationId xmlns:p14="http://schemas.microsoft.com/office/powerpoint/2010/main" val="4288315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AE6E3D-9654-AFBD-699E-D47FC5B8BE35}"/>
              </a:ext>
            </a:extLst>
          </p:cNvPr>
          <p:cNvSpPr>
            <a:spLocks noGrp="1"/>
          </p:cNvSpPr>
          <p:nvPr>
            <p:ph type="title"/>
          </p:nvPr>
        </p:nvSpPr>
        <p:spPr>
          <a:xfrm>
            <a:off x="838200" y="448247"/>
            <a:ext cx="10515600" cy="1325563"/>
          </a:xfrm>
        </p:spPr>
        <p:txBody>
          <a:bodyPr>
            <a:normAutofit/>
          </a:bodyPr>
          <a:lstStyle/>
          <a:p>
            <a:r>
              <a:rPr lang="en-US" dirty="0"/>
              <a:t>Navajo Nation PRF Insurance Agency and Insurance Agent</a:t>
            </a:r>
          </a:p>
        </p:txBody>
      </p:sp>
      <p:sp>
        <p:nvSpPr>
          <p:cNvPr id="4" name="Content Placeholder 3">
            <a:extLst>
              <a:ext uri="{FF2B5EF4-FFF2-40B4-BE49-F238E27FC236}">
                <a16:creationId xmlns:a16="http://schemas.microsoft.com/office/drawing/2014/main" id="{B0E0C6C6-B676-D105-5288-4C5F90B6ECCC}"/>
              </a:ext>
            </a:extLst>
          </p:cNvPr>
          <p:cNvSpPr>
            <a:spLocks noGrp="1"/>
          </p:cNvSpPr>
          <p:nvPr>
            <p:ph idx="1"/>
          </p:nvPr>
        </p:nvSpPr>
        <p:spPr>
          <a:xfrm>
            <a:off x="838200" y="1896903"/>
            <a:ext cx="10515600" cy="4351338"/>
          </a:xfrm>
        </p:spPr>
        <p:txBody>
          <a:bodyPr vert="horz" lIns="91440" tIns="45720" rIns="91440" bIns="45720" rtlCol="0" anchor="t">
            <a:normAutofit fontScale="92500" lnSpcReduction="20000"/>
          </a:bodyPr>
          <a:lstStyle/>
          <a:p>
            <a:pPr algn="just"/>
            <a:r>
              <a:rPr lang="en-US" sz="2000" kern="0" dirty="0">
                <a:effectLst/>
                <a:ea typeface="Times New Roman" panose="02020603050405020304" pitchFamily="18" charset="0"/>
              </a:rPr>
              <a:t>CO-57-16 (CAP-16-24 and CMY-54-18) allows the Division of Natural Resources and Navajo Department of Agriculture have the authority </a:t>
            </a:r>
            <a:r>
              <a:rPr lang="en-US" sz="2000" kern="0" dirty="0">
                <a:ea typeface="Times New Roman" panose="02020603050405020304" pitchFamily="18" charset="0"/>
              </a:rPr>
              <a:t>to :</a:t>
            </a:r>
          </a:p>
          <a:p>
            <a:pPr lvl="1" algn="just"/>
            <a:r>
              <a:rPr lang="en-US" sz="2000" kern="0" dirty="0">
                <a:ea typeface="Times New Roman" panose="02020603050405020304" pitchFamily="18" charset="0"/>
              </a:rPr>
              <a:t>Lawfully procure </a:t>
            </a:r>
            <a:r>
              <a:rPr lang="en-US" sz="2000" kern="0" dirty="0">
                <a:effectLst/>
                <a:ea typeface="Times New Roman" panose="02020603050405020304" pitchFamily="18" charset="0"/>
              </a:rPr>
              <a:t>an PRF </a:t>
            </a:r>
            <a:r>
              <a:rPr lang="en-US" sz="2000" kern="0" dirty="0">
                <a:ea typeface="Times New Roman" panose="02020603050405020304" pitchFamily="18" charset="0"/>
              </a:rPr>
              <a:t>Insurance Agency to represent the Navajo Nation in obtaining drought insurance by adhering to all Navajo Nation policies. </a:t>
            </a:r>
          </a:p>
          <a:p>
            <a:pPr lvl="2" algn="just"/>
            <a:r>
              <a:rPr lang="en-US" sz="1600" kern="0" dirty="0">
                <a:effectLst/>
                <a:ea typeface="Times New Roman" panose="02020603050405020304" pitchFamily="18" charset="0"/>
              </a:rPr>
              <a:t>Navajo Business Opportunity Act</a:t>
            </a:r>
          </a:p>
          <a:p>
            <a:pPr lvl="2" algn="just"/>
            <a:r>
              <a:rPr lang="en-US" sz="1600" kern="0" dirty="0">
                <a:effectLst/>
                <a:ea typeface="Times New Roman" panose="02020603050405020304" pitchFamily="18" charset="0"/>
              </a:rPr>
              <a:t>Navajo Procurement Act </a:t>
            </a:r>
            <a:endParaRPr lang="en-US" sz="1600" kern="0" dirty="0">
              <a:ea typeface="Times New Roman" panose="02020603050405020304" pitchFamily="18" charset="0"/>
            </a:endParaRPr>
          </a:p>
          <a:p>
            <a:pPr lvl="1" algn="just"/>
            <a:r>
              <a:rPr lang="en-US" sz="2000" kern="0" dirty="0">
                <a:ea typeface="Times New Roman" panose="02020603050405020304" pitchFamily="18" charset="0"/>
              </a:rPr>
              <a:t>M</a:t>
            </a:r>
            <a:r>
              <a:rPr lang="en-US" sz="2000" kern="0" dirty="0">
                <a:effectLst/>
                <a:ea typeface="Times New Roman" panose="02020603050405020304" pitchFamily="18" charset="0"/>
              </a:rPr>
              <a:t>anage, administer and implement the Agriculture Infrastructure Fund (AIF) projects on the Navajo Nation accordingly. </a:t>
            </a:r>
            <a:endParaRPr lang="en-US" sz="2000" kern="0" dirty="0">
              <a:ea typeface="Times New Roman" panose="02020603050405020304" pitchFamily="18" charset="0"/>
            </a:endParaRPr>
          </a:p>
          <a:p>
            <a:pPr algn="just"/>
            <a:r>
              <a:rPr lang="en-US" sz="2000" kern="0" dirty="0">
                <a:effectLst/>
                <a:ea typeface="Times New Roman" panose="02020603050405020304" pitchFamily="18" charset="0"/>
              </a:rPr>
              <a:t>The 23</a:t>
            </a:r>
            <a:r>
              <a:rPr lang="en-US" sz="2000" kern="0" baseline="30000" dirty="0">
                <a:effectLst/>
                <a:ea typeface="Times New Roman" panose="02020603050405020304" pitchFamily="18" charset="0"/>
              </a:rPr>
              <a:t>rd</a:t>
            </a:r>
            <a:r>
              <a:rPr lang="en-US" sz="2000" kern="0" dirty="0">
                <a:effectLst/>
                <a:ea typeface="Times New Roman" panose="02020603050405020304" pitchFamily="18" charset="0"/>
              </a:rPr>
              <a:t> Navajo Nation Council approved and adopted the AIF Fund Management Plan</a:t>
            </a:r>
            <a:r>
              <a:rPr lang="en-US" sz="2000" kern="0" dirty="0">
                <a:ea typeface="Times New Roman" panose="02020603050405020304" pitchFamily="18" charset="0"/>
              </a:rPr>
              <a:t> through </a:t>
            </a:r>
            <a:r>
              <a:rPr lang="en-US" sz="2000" kern="0" dirty="0">
                <a:effectLst/>
                <a:ea typeface="Times New Roman" panose="02020603050405020304" pitchFamily="18" charset="0"/>
              </a:rPr>
              <a:t>legislation RDCAU-74-18 to begin spending of the PRF indemnity payments for identified AIF annual projects.</a:t>
            </a:r>
          </a:p>
          <a:p>
            <a:pPr lvl="1"/>
            <a:r>
              <a:rPr lang="en-US" sz="1600" kern="0" dirty="0"/>
              <a:t>AIF Projects</a:t>
            </a:r>
            <a:r>
              <a:rPr lang="en-US" sz="1600" dirty="0">
                <a:effectLst/>
              </a:rPr>
              <a:t> approved by Navajo Nation </a:t>
            </a:r>
            <a:r>
              <a:rPr lang="en-US" sz="1600" dirty="0"/>
              <a:t>Council legislations:</a:t>
            </a:r>
          </a:p>
          <a:p>
            <a:pPr lvl="2"/>
            <a:r>
              <a:rPr lang="en-US" sz="1200" dirty="0">
                <a:effectLst/>
              </a:rPr>
              <a:t>RDCD-100-18 – Year 1 AIF Projects </a:t>
            </a:r>
          </a:p>
          <a:p>
            <a:pPr lvl="2"/>
            <a:r>
              <a:rPr lang="en-US" sz="1200" dirty="0"/>
              <a:t>RDCD-100-18 – Year 2 AIF Projects</a:t>
            </a:r>
          </a:p>
          <a:p>
            <a:pPr lvl="2"/>
            <a:r>
              <a:rPr lang="en-US" sz="1200" dirty="0"/>
              <a:t>RDCD-40-22 – Year 3 AIF Projects</a:t>
            </a:r>
          </a:p>
        </p:txBody>
      </p:sp>
      <p:pic>
        <p:nvPicPr>
          <p:cNvPr id="5" name="Picture 4" descr="Shape&#10;&#10;AI-generated content may be incorrect.">
            <a:extLst>
              <a:ext uri="{FF2B5EF4-FFF2-40B4-BE49-F238E27FC236}">
                <a16:creationId xmlns:a16="http://schemas.microsoft.com/office/drawing/2014/main" id="{541AFA94-BCC4-01DC-E8AA-6DF46FEB1BA2}"/>
              </a:ext>
            </a:extLst>
          </p:cNvPr>
          <p:cNvPicPr>
            <a:picLocks noChangeAspect="1"/>
          </p:cNvPicPr>
          <p:nvPr/>
        </p:nvPicPr>
        <p:blipFill>
          <a:blip r:embed="rId2"/>
          <a:stretch>
            <a:fillRect/>
          </a:stretch>
        </p:blipFill>
        <p:spPr>
          <a:xfrm>
            <a:off x="10812544" y="5612838"/>
            <a:ext cx="580403" cy="580403"/>
          </a:xfrm>
          <a:prstGeom prst="rect">
            <a:avLst/>
          </a:prstGeom>
        </p:spPr>
      </p:pic>
      <p:sp>
        <p:nvSpPr>
          <p:cNvPr id="6" name="TextBox 5">
            <a:extLst>
              <a:ext uri="{FF2B5EF4-FFF2-40B4-BE49-F238E27FC236}">
                <a16:creationId xmlns:a16="http://schemas.microsoft.com/office/drawing/2014/main" id="{DDE44CB8-C4BE-48F2-E67F-5F3BD596EBE8}"/>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spTree>
    <p:extLst>
      <p:ext uri="{BB962C8B-B14F-4D97-AF65-F5344CB8AC3E}">
        <p14:creationId xmlns:p14="http://schemas.microsoft.com/office/powerpoint/2010/main" val="323418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FD8405-EE2C-1DC5-1A0E-2E8A4B9C00FC}"/>
              </a:ext>
            </a:extLst>
          </p:cNvPr>
          <p:cNvSpPr>
            <a:spLocks noGrp="1"/>
          </p:cNvSpPr>
          <p:nvPr>
            <p:ph type="title"/>
          </p:nvPr>
        </p:nvSpPr>
        <p:spPr>
          <a:xfrm>
            <a:off x="2231136" y="428397"/>
            <a:ext cx="7729728" cy="1188720"/>
          </a:xfrm>
        </p:spPr>
        <p:txBody>
          <a:bodyPr/>
          <a:lstStyle/>
          <a:p>
            <a:r>
              <a:rPr lang="en-US" dirty="0"/>
              <a:t>Annual PRF Premium Payment</a:t>
            </a:r>
          </a:p>
        </p:txBody>
      </p:sp>
      <p:sp>
        <p:nvSpPr>
          <p:cNvPr id="5" name="Content Placeholder 4">
            <a:extLst>
              <a:ext uri="{FF2B5EF4-FFF2-40B4-BE49-F238E27FC236}">
                <a16:creationId xmlns:a16="http://schemas.microsoft.com/office/drawing/2014/main" id="{96503314-24A0-9D42-C0FE-F405C00E2C62}"/>
              </a:ext>
            </a:extLst>
          </p:cNvPr>
          <p:cNvSpPr>
            <a:spLocks noGrp="1"/>
          </p:cNvSpPr>
          <p:nvPr>
            <p:ph idx="1"/>
          </p:nvPr>
        </p:nvSpPr>
        <p:spPr>
          <a:xfrm>
            <a:off x="741484" y="1748218"/>
            <a:ext cx="10515600" cy="4351338"/>
          </a:xfrm>
        </p:spPr>
        <p:txBody>
          <a:bodyPr vert="horz" lIns="91440" tIns="45720" rIns="91440" bIns="45720" rtlCol="0" anchor="t">
            <a:normAutofit/>
          </a:bodyPr>
          <a:lstStyle/>
          <a:p>
            <a:pPr algn="just"/>
            <a:r>
              <a:rPr lang="en-US" sz="2200" dirty="0">
                <a:effectLst/>
                <a:latin typeface="Aptos" panose="020B0004020202020204" pitchFamily="34" charset="0"/>
                <a:ea typeface="Aptos" panose="020B0004020202020204" pitchFamily="34" charset="0"/>
                <a:cs typeface="Times New Roman" panose="02020603050405020304" pitchFamily="18" charset="0"/>
              </a:rPr>
              <a:t>To participate in the PFR Insurance Program, the Navajo Nation is required to pay an annual insurance premium utilizing </a:t>
            </a:r>
            <a:r>
              <a:rPr lang="en-US" sz="2200" b="1" i="1" u="sng" dirty="0">
                <a:effectLst/>
                <a:ea typeface="Times New Roman" panose="02020603050405020304" pitchFamily="18" charset="0"/>
              </a:rPr>
              <a:t>Síhasin Fund</a:t>
            </a:r>
            <a:r>
              <a:rPr lang="en-US" sz="2200" dirty="0">
                <a:effectLst/>
                <a:latin typeface="Aptos" panose="020B0004020202020204" pitchFamily="34" charset="0"/>
                <a:ea typeface="Aptos" panose="020B0004020202020204" pitchFamily="34" charset="0"/>
                <a:cs typeface="Times New Roman" panose="02020603050405020304" pitchFamily="18" charset="0"/>
              </a:rPr>
              <a:t>. </a:t>
            </a:r>
          </a:p>
          <a:p>
            <a:pPr algn="just"/>
            <a:r>
              <a:rPr lang="en-US" sz="2200" dirty="0">
                <a:effectLst/>
                <a:latin typeface="Aptos" panose="020B0004020202020204" pitchFamily="34" charset="0"/>
                <a:ea typeface="Aptos" panose="020B0004020202020204" pitchFamily="34" charset="0"/>
                <a:cs typeface="Times New Roman" panose="02020603050405020304" pitchFamily="18" charset="0"/>
              </a:rPr>
              <a:t>USDA covers between 51% and 59% dependent on coverage selection of the premium cost for the Navajo Nation (90% coverage). </a:t>
            </a:r>
          </a:p>
          <a:p>
            <a:pPr marL="800100" lvl="1" indent="-342900" algn="just">
              <a:buFont typeface="Symbol" pitchFamily="2" charset="2"/>
              <a:buChar char=""/>
            </a:pPr>
            <a:r>
              <a:rPr lang="en-US" sz="2200" b="1" dirty="0">
                <a:effectLst/>
                <a:highlight>
                  <a:srgbClr val="FFFF00"/>
                </a:highlight>
                <a:ea typeface="Times New Roman" panose="02020603050405020304" pitchFamily="18" charset="0"/>
              </a:rPr>
              <a:t>CMY-54-18</a:t>
            </a:r>
            <a:r>
              <a:rPr lang="en-US" sz="2200" dirty="0">
                <a:effectLst/>
                <a:highlight>
                  <a:srgbClr val="FFFF00"/>
                </a:highlight>
                <a:ea typeface="Times New Roman" panose="02020603050405020304" pitchFamily="18" charset="0"/>
              </a:rPr>
              <a:t> amended </a:t>
            </a:r>
            <a:r>
              <a:rPr lang="en-US" sz="2200" b="1" dirty="0">
                <a:effectLst/>
                <a:highlight>
                  <a:srgbClr val="FFFF00"/>
                </a:highlight>
                <a:ea typeface="Times New Roman" panose="02020603050405020304" pitchFamily="18" charset="0"/>
              </a:rPr>
              <a:t>CO-57-16</a:t>
            </a:r>
            <a:r>
              <a:rPr lang="en-US" sz="2200" dirty="0">
                <a:effectLst/>
                <a:highlight>
                  <a:srgbClr val="FFFF00"/>
                </a:highlight>
                <a:ea typeface="Times New Roman" panose="02020603050405020304" pitchFamily="18" charset="0"/>
              </a:rPr>
              <a:t> to extend the Síhasin Fund reserve and guarantee for an additional five years through the end of the 2023 crop year</a:t>
            </a:r>
            <a:r>
              <a:rPr lang="en-US" sz="2200" dirty="0">
                <a:effectLst/>
                <a:ea typeface="Times New Roman" panose="02020603050405020304" pitchFamily="18" charset="0"/>
              </a:rPr>
              <a:t>. </a:t>
            </a:r>
          </a:p>
          <a:p>
            <a:pPr marL="800100" lvl="1" indent="-342900" algn="just">
              <a:buFont typeface="Symbol" pitchFamily="2" charset="2"/>
              <a:buChar char=""/>
            </a:pPr>
            <a:r>
              <a:rPr lang="en-US" sz="2200" dirty="0">
                <a:effectLst/>
                <a:ea typeface="Times New Roman" panose="02020603050405020304" pitchFamily="18" charset="0"/>
              </a:rPr>
              <a:t>Most recently, in 2024 </a:t>
            </a:r>
            <a:r>
              <a:rPr lang="en-US" sz="2200" b="1" dirty="0">
                <a:effectLst/>
                <a:highlight>
                  <a:srgbClr val="FFFF00"/>
                </a:highlight>
                <a:ea typeface="Times New Roman" panose="02020603050405020304" pitchFamily="18" charset="0"/>
              </a:rPr>
              <a:t>CAP-16-24 </a:t>
            </a:r>
            <a:r>
              <a:rPr lang="en-US" sz="2200" dirty="0">
                <a:effectLst/>
                <a:highlight>
                  <a:srgbClr val="FFFF00"/>
                </a:highlight>
                <a:ea typeface="Times New Roman" panose="02020603050405020304" pitchFamily="18" charset="0"/>
              </a:rPr>
              <a:t>amended </a:t>
            </a:r>
            <a:r>
              <a:rPr lang="en-US" sz="2200" b="1" dirty="0">
                <a:effectLst/>
                <a:highlight>
                  <a:srgbClr val="FFFF00"/>
                </a:highlight>
                <a:ea typeface="Times New Roman" panose="02020603050405020304" pitchFamily="18" charset="0"/>
              </a:rPr>
              <a:t>CMY-54-18</a:t>
            </a:r>
            <a:r>
              <a:rPr lang="en-US" sz="2200" dirty="0">
                <a:effectLst/>
                <a:highlight>
                  <a:srgbClr val="FFFF00"/>
                </a:highlight>
                <a:ea typeface="Times New Roman" panose="02020603050405020304" pitchFamily="18" charset="0"/>
              </a:rPr>
              <a:t> to extend the Nation’s PRF participation through crop year 2028</a:t>
            </a:r>
            <a:r>
              <a:rPr lang="en-US" sz="2200" dirty="0">
                <a:effectLst/>
                <a:ea typeface="Times New Roman" panose="02020603050405020304" pitchFamily="18" charset="0"/>
              </a:rPr>
              <a:t>, and to designate </a:t>
            </a:r>
            <a:r>
              <a:rPr lang="en-US" sz="2200" dirty="0">
                <a:solidFill>
                  <a:srgbClr val="FF0000"/>
                </a:solidFill>
                <a:effectLst/>
                <a:ea typeface="Times New Roman" panose="02020603050405020304" pitchFamily="18" charset="0"/>
              </a:rPr>
              <a:t>$10,845,641 </a:t>
            </a:r>
            <a:r>
              <a:rPr lang="en-US" sz="2200" dirty="0">
                <a:effectLst/>
                <a:ea typeface="Times New Roman" panose="02020603050405020304" pitchFamily="18" charset="0"/>
              </a:rPr>
              <a:t>to come from the Síhasin Fund guarantee and </a:t>
            </a:r>
            <a:r>
              <a:rPr lang="en-US" sz="2200" dirty="0">
                <a:solidFill>
                  <a:srgbClr val="FF0000"/>
                </a:solidFill>
                <a:effectLst/>
                <a:ea typeface="Times New Roman" panose="02020603050405020304" pitchFamily="18" charset="0"/>
              </a:rPr>
              <a:t>$9,000,000 </a:t>
            </a:r>
            <a:r>
              <a:rPr lang="en-US" sz="2200" dirty="0">
                <a:effectLst/>
                <a:ea typeface="Times New Roman" panose="02020603050405020304" pitchFamily="18" charset="0"/>
              </a:rPr>
              <a:t>from AIF’s uncommitted net revenues for the Navajo Nation’s annual premium for the PRF insurance program</a:t>
            </a:r>
            <a:r>
              <a:rPr lang="en-US" sz="2200" dirty="0">
                <a:ea typeface="Times New Roman" panose="02020603050405020304" pitchFamily="18" charset="0"/>
              </a:rPr>
              <a:t>.</a:t>
            </a:r>
            <a:endParaRPr lang="en-US" sz="22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8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6" name="Picture 5" descr="Shape&#10;&#10;AI-generated content may be incorrect.">
            <a:extLst>
              <a:ext uri="{FF2B5EF4-FFF2-40B4-BE49-F238E27FC236}">
                <a16:creationId xmlns:a16="http://schemas.microsoft.com/office/drawing/2014/main" id="{44196957-0ED8-F891-CB97-551B26638A15}"/>
              </a:ext>
            </a:extLst>
          </p:cNvPr>
          <p:cNvPicPr>
            <a:picLocks noChangeAspect="1"/>
          </p:cNvPicPr>
          <p:nvPr/>
        </p:nvPicPr>
        <p:blipFill>
          <a:blip r:embed="rId2"/>
          <a:stretch>
            <a:fillRect/>
          </a:stretch>
        </p:blipFill>
        <p:spPr>
          <a:xfrm>
            <a:off x="10812544" y="5612838"/>
            <a:ext cx="580403" cy="580403"/>
          </a:xfrm>
          <a:prstGeom prst="rect">
            <a:avLst/>
          </a:prstGeom>
        </p:spPr>
      </p:pic>
      <p:sp>
        <p:nvSpPr>
          <p:cNvPr id="7" name="TextBox 6">
            <a:extLst>
              <a:ext uri="{FF2B5EF4-FFF2-40B4-BE49-F238E27FC236}">
                <a16:creationId xmlns:a16="http://schemas.microsoft.com/office/drawing/2014/main" id="{05412AB6-1E59-939E-CB21-F0BF4311E38E}"/>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spTree>
    <p:extLst>
      <p:ext uri="{BB962C8B-B14F-4D97-AF65-F5344CB8AC3E}">
        <p14:creationId xmlns:p14="http://schemas.microsoft.com/office/powerpoint/2010/main" val="1049181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AI-generated content may be incorrect.">
            <a:extLst>
              <a:ext uri="{FF2B5EF4-FFF2-40B4-BE49-F238E27FC236}">
                <a16:creationId xmlns:a16="http://schemas.microsoft.com/office/drawing/2014/main" id="{6BB1E7C5-CAC2-11D7-53F7-54D53C116FCA}"/>
              </a:ext>
            </a:extLst>
          </p:cNvPr>
          <p:cNvPicPr>
            <a:picLocks noChangeAspect="1"/>
          </p:cNvPicPr>
          <p:nvPr/>
        </p:nvPicPr>
        <p:blipFill>
          <a:blip r:embed="rId3"/>
          <a:stretch>
            <a:fillRect/>
          </a:stretch>
        </p:blipFill>
        <p:spPr>
          <a:xfrm>
            <a:off x="1728665" y="769673"/>
            <a:ext cx="8734669" cy="5105475"/>
          </a:xfrm>
          <a:prstGeom prst="rect">
            <a:avLst/>
          </a:prstGeom>
        </p:spPr>
      </p:pic>
      <p:pic>
        <p:nvPicPr>
          <p:cNvPr id="7" name="Picture 6" descr="Shape&#10;&#10;AI-generated content may be incorrect.">
            <a:extLst>
              <a:ext uri="{FF2B5EF4-FFF2-40B4-BE49-F238E27FC236}">
                <a16:creationId xmlns:a16="http://schemas.microsoft.com/office/drawing/2014/main" id="{EBC46716-1599-75A4-11AE-2D6144D6A2DE}"/>
              </a:ext>
            </a:extLst>
          </p:cNvPr>
          <p:cNvPicPr>
            <a:picLocks noChangeAspect="1"/>
          </p:cNvPicPr>
          <p:nvPr/>
        </p:nvPicPr>
        <p:blipFill>
          <a:blip r:embed="rId4"/>
          <a:stretch>
            <a:fillRect/>
          </a:stretch>
        </p:blipFill>
        <p:spPr>
          <a:xfrm>
            <a:off x="10812544" y="5612838"/>
            <a:ext cx="580403" cy="580403"/>
          </a:xfrm>
          <a:prstGeom prst="rect">
            <a:avLst/>
          </a:prstGeom>
        </p:spPr>
      </p:pic>
      <p:sp>
        <p:nvSpPr>
          <p:cNvPr id="8" name="TextBox 7">
            <a:extLst>
              <a:ext uri="{FF2B5EF4-FFF2-40B4-BE49-F238E27FC236}">
                <a16:creationId xmlns:a16="http://schemas.microsoft.com/office/drawing/2014/main" id="{AF75EB10-85BF-CA8F-0DAB-15535FC465B8}"/>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spTree>
    <p:extLst>
      <p:ext uri="{BB962C8B-B14F-4D97-AF65-F5344CB8AC3E}">
        <p14:creationId xmlns:p14="http://schemas.microsoft.com/office/powerpoint/2010/main" val="3834603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AI-generated content may be incorrect.">
            <a:extLst>
              <a:ext uri="{FF2B5EF4-FFF2-40B4-BE49-F238E27FC236}">
                <a16:creationId xmlns:a16="http://schemas.microsoft.com/office/drawing/2014/main" id="{AB7C0F9B-0143-B989-9091-5C082CCA6E0D}"/>
              </a:ext>
            </a:extLst>
          </p:cNvPr>
          <p:cNvPicPr>
            <a:picLocks noChangeAspect="1"/>
          </p:cNvPicPr>
          <p:nvPr/>
        </p:nvPicPr>
        <p:blipFill>
          <a:blip r:embed="rId2"/>
          <a:stretch>
            <a:fillRect/>
          </a:stretch>
        </p:blipFill>
        <p:spPr>
          <a:xfrm>
            <a:off x="1815611" y="836174"/>
            <a:ext cx="8560777" cy="5048663"/>
          </a:xfrm>
          <a:prstGeom prst="rect">
            <a:avLst/>
          </a:prstGeom>
        </p:spPr>
      </p:pic>
      <p:pic>
        <p:nvPicPr>
          <p:cNvPr id="7" name="Picture 6" descr="Shape&#10;&#10;AI-generated content may be incorrect.">
            <a:extLst>
              <a:ext uri="{FF2B5EF4-FFF2-40B4-BE49-F238E27FC236}">
                <a16:creationId xmlns:a16="http://schemas.microsoft.com/office/drawing/2014/main" id="{2B49C1E6-ABED-8D22-0B42-B7E7A862BA8F}"/>
              </a:ext>
            </a:extLst>
          </p:cNvPr>
          <p:cNvPicPr>
            <a:picLocks noChangeAspect="1"/>
          </p:cNvPicPr>
          <p:nvPr/>
        </p:nvPicPr>
        <p:blipFill>
          <a:blip r:embed="rId3"/>
          <a:stretch>
            <a:fillRect/>
          </a:stretch>
        </p:blipFill>
        <p:spPr>
          <a:xfrm>
            <a:off x="10812544" y="5612838"/>
            <a:ext cx="580403" cy="580403"/>
          </a:xfrm>
          <a:prstGeom prst="rect">
            <a:avLst/>
          </a:prstGeom>
        </p:spPr>
      </p:pic>
      <p:sp>
        <p:nvSpPr>
          <p:cNvPr id="8" name="TextBox 7">
            <a:extLst>
              <a:ext uri="{FF2B5EF4-FFF2-40B4-BE49-F238E27FC236}">
                <a16:creationId xmlns:a16="http://schemas.microsoft.com/office/drawing/2014/main" id="{991735F7-579D-6967-273C-4A0D824C2943}"/>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spTree>
    <p:extLst>
      <p:ext uri="{BB962C8B-B14F-4D97-AF65-F5344CB8AC3E}">
        <p14:creationId xmlns:p14="http://schemas.microsoft.com/office/powerpoint/2010/main" val="1638730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AI-generated content may be incorrect.">
            <a:extLst>
              <a:ext uri="{FF2B5EF4-FFF2-40B4-BE49-F238E27FC236}">
                <a16:creationId xmlns:a16="http://schemas.microsoft.com/office/drawing/2014/main" id="{ABB24EB3-DE69-AF69-8CFE-AAFBD8CF6077}"/>
              </a:ext>
            </a:extLst>
          </p:cNvPr>
          <p:cNvPicPr>
            <a:picLocks noChangeAspect="1"/>
          </p:cNvPicPr>
          <p:nvPr/>
        </p:nvPicPr>
        <p:blipFill>
          <a:blip r:embed="rId2"/>
          <a:stretch>
            <a:fillRect/>
          </a:stretch>
        </p:blipFill>
        <p:spPr>
          <a:xfrm>
            <a:off x="1865434" y="684634"/>
            <a:ext cx="8461131" cy="5247886"/>
          </a:xfrm>
          <a:prstGeom prst="rect">
            <a:avLst/>
          </a:prstGeom>
        </p:spPr>
      </p:pic>
      <p:pic>
        <p:nvPicPr>
          <p:cNvPr id="5" name="Picture 4" descr="Shape&#10;&#10;AI-generated content may be incorrect.">
            <a:extLst>
              <a:ext uri="{FF2B5EF4-FFF2-40B4-BE49-F238E27FC236}">
                <a16:creationId xmlns:a16="http://schemas.microsoft.com/office/drawing/2014/main" id="{C3B3AC8A-50DF-714B-F2C0-2DBA257B63A2}"/>
              </a:ext>
            </a:extLst>
          </p:cNvPr>
          <p:cNvPicPr>
            <a:picLocks noChangeAspect="1"/>
          </p:cNvPicPr>
          <p:nvPr/>
        </p:nvPicPr>
        <p:blipFill>
          <a:blip r:embed="rId3"/>
          <a:stretch>
            <a:fillRect/>
          </a:stretch>
        </p:blipFill>
        <p:spPr>
          <a:xfrm>
            <a:off x="10812544" y="5612838"/>
            <a:ext cx="580403" cy="580403"/>
          </a:xfrm>
          <a:prstGeom prst="rect">
            <a:avLst/>
          </a:prstGeom>
        </p:spPr>
      </p:pic>
      <p:sp>
        <p:nvSpPr>
          <p:cNvPr id="6" name="TextBox 5">
            <a:extLst>
              <a:ext uri="{FF2B5EF4-FFF2-40B4-BE49-F238E27FC236}">
                <a16:creationId xmlns:a16="http://schemas.microsoft.com/office/drawing/2014/main" id="{B4BA3C15-60B9-AB5D-FAD9-76D34ED93586}"/>
              </a:ext>
            </a:extLst>
          </p:cNvPr>
          <p:cNvSpPr txBox="1"/>
          <p:nvPr/>
        </p:nvSpPr>
        <p:spPr>
          <a:xfrm>
            <a:off x="6278914" y="5932520"/>
            <a:ext cx="4533630" cy="276999"/>
          </a:xfrm>
          <a:prstGeom prst="rect">
            <a:avLst/>
          </a:prstGeom>
          <a:noFill/>
        </p:spPr>
        <p:txBody>
          <a:bodyPr wrap="square" rtlCol="0">
            <a:spAutoFit/>
          </a:bodyPr>
          <a:lstStyle/>
          <a:p>
            <a:pPr algn="r"/>
            <a:r>
              <a:rPr lang="en-US" sz="1200" b="1" i="1" dirty="0">
                <a:solidFill>
                  <a:schemeClr val="accent6">
                    <a:lumMod val="75000"/>
                  </a:schemeClr>
                </a:solidFill>
              </a:rPr>
              <a:t>NNDA - Agriculture Infrastructure Fund Program</a:t>
            </a:r>
          </a:p>
        </p:txBody>
      </p:sp>
    </p:spTree>
    <p:extLst>
      <p:ext uri="{BB962C8B-B14F-4D97-AF65-F5344CB8AC3E}">
        <p14:creationId xmlns:p14="http://schemas.microsoft.com/office/powerpoint/2010/main" val="4162672687"/>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Parcel</Template>
  <TotalTime>933</TotalTime>
  <Words>1196</Words>
  <Application>Microsoft Macintosh PowerPoint</Application>
  <PresentationFormat>Widescreen</PresentationFormat>
  <Paragraphs>105</Paragraphs>
  <Slides>23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Aptos</vt:lpstr>
      <vt:lpstr>Arial</vt:lpstr>
      <vt:lpstr>Gill Sans MT</vt:lpstr>
      <vt:lpstr>Public Sans Web</vt:lpstr>
      <vt:lpstr>Symbol</vt:lpstr>
      <vt:lpstr>Times New Roman</vt:lpstr>
      <vt:lpstr>Parcel</vt:lpstr>
      <vt:lpstr>Agriculture Infrastructure Funds Program – What are your benefits?</vt:lpstr>
      <vt:lpstr>Agriculture Infrastructure Fund Program</vt:lpstr>
      <vt:lpstr>Pasture, Rangeland and Forage Insurance Program (PRF Insurance)</vt:lpstr>
      <vt:lpstr>How can I apply to participate in the PRF Insurance Program?</vt:lpstr>
      <vt:lpstr>Navajo Nation PRF Insurance Agency and Insurance Agent</vt:lpstr>
      <vt:lpstr>Annual PRF Premium Payment</vt:lpstr>
      <vt:lpstr>PowerPoint Presentation</vt:lpstr>
      <vt:lpstr>PowerPoint Presentation</vt:lpstr>
      <vt:lpstr>PowerPoint Presentation</vt:lpstr>
      <vt:lpstr>What are your AIF Benefits? </vt:lpstr>
      <vt:lpstr>What are your AIF Benefits continued…</vt:lpstr>
      <vt:lpstr>Pasture range forage expenditure plan fund categories</vt:lpstr>
      <vt:lpstr>Project proposal submissions (2018-2023)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25th Navajo Nation council budget and finance committee</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Jesse M. Jim</dc:creator>
  <cp:lastModifiedBy>Mikelle Silversmith</cp:lastModifiedBy>
  <cp:revision>25</cp:revision>
  <dcterms:created xsi:type="dcterms:W3CDTF">2025-01-08T17:48:34Z</dcterms:created>
  <dcterms:modified xsi:type="dcterms:W3CDTF">2025-02-24T19:00:21Z</dcterms:modified>
</cp:coreProperties>
</file>