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1" r:id="rId2"/>
    <p:sldId id="263" r:id="rId3"/>
    <p:sldId id="265" r:id="rId4"/>
    <p:sldId id="266" r:id="rId5"/>
    <p:sldId id="267" r:id="rId6"/>
    <p:sldId id="269" r:id="rId7"/>
    <p:sldId id="276" r:id="rId8"/>
    <p:sldId id="277" r:id="rId9"/>
    <p:sldId id="278" r:id="rId10"/>
    <p:sldId id="279" r:id="rId11"/>
    <p:sldId id="280" r:id="rId12"/>
    <p:sldId id="281" r:id="rId13"/>
    <p:sldId id="286" r:id="rId14"/>
    <p:sldId id="282" r:id="rId15"/>
    <p:sldId id="283" r:id="rId16"/>
    <p:sldId id="284" r:id="rId17"/>
    <p:sldId id="285" r:id="rId18"/>
    <p:sldId id="271" r:id="rId19"/>
    <p:sldId id="287" r:id="rId20"/>
    <p:sldId id="275" r:id="rId21"/>
    <p:sldId id="273"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F73B5-DBC7-4795-BC68-4B757328A3A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3BD6513-5522-4263-ADDD-99DD0AB7D659}">
      <dgm:prSet custT="1"/>
      <dgm:spPr/>
      <dgm:t>
        <a:bodyPr/>
        <a:lstStyle/>
        <a:p>
          <a:r>
            <a:rPr lang="en-US" sz="1300" dirty="0">
              <a:solidFill>
                <a:schemeClr val="tx1"/>
              </a:solidFill>
            </a:rPr>
            <a:t>Animal Unit Months</a:t>
          </a:r>
        </a:p>
      </dgm:t>
    </dgm:pt>
    <dgm:pt modelId="{D40431DC-30C3-4AD8-9B08-84FCB7D023BF}" type="parTrans" cxnId="{D7C53703-8153-4C11-A2A3-76053A75F674}">
      <dgm:prSet/>
      <dgm:spPr/>
      <dgm:t>
        <a:bodyPr/>
        <a:lstStyle/>
        <a:p>
          <a:endParaRPr lang="en-US"/>
        </a:p>
      </dgm:t>
    </dgm:pt>
    <dgm:pt modelId="{BC90A4FE-D3EB-4D83-A47F-3E9057E71889}" type="sibTrans" cxnId="{D7C53703-8153-4C11-A2A3-76053A75F674}">
      <dgm:prSet/>
      <dgm:spPr/>
      <dgm:t>
        <a:bodyPr/>
        <a:lstStyle/>
        <a:p>
          <a:endParaRPr lang="en-US"/>
        </a:p>
      </dgm:t>
    </dgm:pt>
    <dgm:pt modelId="{1A92DCC5-C1E3-4821-A947-B6B0C00C4FE0}">
      <dgm:prSet/>
      <dgm:spPr/>
      <dgm:t>
        <a:bodyPr/>
        <a:lstStyle/>
        <a:p>
          <a:r>
            <a:rPr lang="en-US" dirty="0">
              <a:solidFill>
                <a:schemeClr val="tx1"/>
              </a:solidFill>
            </a:rPr>
            <a:t>Encode Contract</a:t>
          </a:r>
        </a:p>
      </dgm:t>
    </dgm:pt>
    <dgm:pt modelId="{7A49D9F4-5174-4121-9EEF-900743017C9A}" type="sibTrans" cxnId="{19CCB5A7-7725-4CF0-AA58-812D23D07DE3}">
      <dgm:prSet/>
      <dgm:spPr/>
      <dgm:t>
        <a:bodyPr/>
        <a:lstStyle/>
        <a:p>
          <a:endParaRPr lang="en-US"/>
        </a:p>
      </dgm:t>
    </dgm:pt>
    <dgm:pt modelId="{813E81AD-318E-4959-86A7-969009A8434B}" type="parTrans" cxnId="{19CCB5A7-7725-4CF0-AA58-812D23D07DE3}">
      <dgm:prSet/>
      <dgm:spPr/>
      <dgm:t>
        <a:bodyPr/>
        <a:lstStyle/>
        <a:p>
          <a:endParaRPr lang="en-US"/>
        </a:p>
      </dgm:t>
    </dgm:pt>
    <dgm:pt modelId="{AEAADEBA-0C01-469D-9B17-3D7191F0DC84}">
      <dgm:prSet phldrT="[Text]"/>
      <dgm:spPr/>
      <dgm:t>
        <a:bodyPr/>
        <a:lstStyle/>
        <a:p>
          <a:r>
            <a:rPr lang="en-US" dirty="0">
              <a:solidFill>
                <a:schemeClr val="tx1"/>
              </a:solidFill>
            </a:rPr>
            <a:t>Submission of required documents (CFR &amp; NN Code)</a:t>
          </a:r>
        </a:p>
      </dgm:t>
    </dgm:pt>
    <dgm:pt modelId="{E2AF773B-6F42-4BBB-B9D0-3628188E6457}" type="sibTrans" cxnId="{23B24F81-592B-4DCE-8FC3-999B93EA6000}">
      <dgm:prSet/>
      <dgm:spPr>
        <a:solidFill>
          <a:schemeClr val="accent6">
            <a:lumMod val="60000"/>
            <a:lumOff val="40000"/>
          </a:schemeClr>
        </a:solidFill>
      </dgm:spPr>
      <dgm:t>
        <a:bodyPr/>
        <a:lstStyle/>
        <a:p>
          <a:endParaRPr lang="en-US">
            <a:solidFill>
              <a:schemeClr val="tx1"/>
            </a:solidFill>
          </a:endParaRPr>
        </a:p>
      </dgm:t>
    </dgm:pt>
    <dgm:pt modelId="{668DAE7D-852A-426E-8CF1-89A45F8D7C76}" type="parTrans" cxnId="{23B24F81-592B-4DCE-8FC3-999B93EA6000}">
      <dgm:prSet/>
      <dgm:spPr/>
      <dgm:t>
        <a:bodyPr/>
        <a:lstStyle/>
        <a:p>
          <a:endParaRPr lang="en-US"/>
        </a:p>
      </dgm:t>
    </dgm:pt>
    <dgm:pt modelId="{7FF49561-D6A1-4316-A4D7-6F7CEAB4775A}">
      <dgm:prSet phldrT="[Text]"/>
      <dgm:spPr/>
      <dgm:t>
        <a:bodyPr/>
        <a:lstStyle/>
        <a:p>
          <a:r>
            <a:rPr lang="en-US" dirty="0">
              <a:solidFill>
                <a:schemeClr val="tx1"/>
              </a:solidFill>
            </a:rPr>
            <a:t>Submission of new grazing permit application</a:t>
          </a:r>
        </a:p>
      </dgm:t>
    </dgm:pt>
    <dgm:pt modelId="{23430288-E847-44D7-9B2D-C69B2E132BFF}" type="parTrans" cxnId="{7C46EC58-CC2A-407D-A26A-9CAFEFC7459F}">
      <dgm:prSet/>
      <dgm:spPr/>
      <dgm:t>
        <a:bodyPr/>
        <a:lstStyle/>
        <a:p>
          <a:endParaRPr lang="en-US"/>
        </a:p>
      </dgm:t>
    </dgm:pt>
    <dgm:pt modelId="{08BF943C-DB32-4180-8258-29D639AD373B}" type="sibTrans" cxnId="{7C46EC58-CC2A-407D-A26A-9CAFEFC7459F}">
      <dgm:prSet/>
      <dgm:spPr>
        <a:solidFill>
          <a:schemeClr val="accent6">
            <a:lumMod val="60000"/>
            <a:lumOff val="40000"/>
          </a:schemeClr>
        </a:solidFill>
      </dgm:spPr>
      <dgm:t>
        <a:bodyPr/>
        <a:lstStyle/>
        <a:p>
          <a:endParaRPr lang="en-US">
            <a:solidFill>
              <a:schemeClr val="tx1"/>
            </a:solidFill>
          </a:endParaRPr>
        </a:p>
      </dgm:t>
    </dgm:pt>
    <dgm:pt modelId="{E44108B1-B7CB-4350-8809-F279DC676BAC}">
      <dgm:prSet custT="1"/>
      <dgm:spPr/>
      <dgm:t>
        <a:bodyPr/>
        <a:lstStyle/>
        <a:p>
          <a:r>
            <a:rPr lang="en-US" sz="1200" dirty="0">
              <a:solidFill>
                <a:schemeClr val="tx1"/>
              </a:solidFill>
            </a:rPr>
            <a:t>RFLBA form (NNDA)</a:t>
          </a:r>
        </a:p>
      </dgm:t>
    </dgm:pt>
    <dgm:pt modelId="{9075FBAF-A4AD-4385-AFD0-8F8C011501F1}" type="parTrans" cxnId="{27C97483-567B-4EB9-AAEC-677080AD0DF7}">
      <dgm:prSet/>
      <dgm:spPr/>
      <dgm:t>
        <a:bodyPr/>
        <a:lstStyle/>
        <a:p>
          <a:endParaRPr lang="en-US"/>
        </a:p>
      </dgm:t>
    </dgm:pt>
    <dgm:pt modelId="{AF650E42-EC30-4F0B-B4A6-7B4F69002617}" type="sibTrans" cxnId="{27C97483-567B-4EB9-AAEC-677080AD0DF7}">
      <dgm:prSet/>
      <dgm:spPr/>
      <dgm:t>
        <a:bodyPr/>
        <a:lstStyle/>
        <a:p>
          <a:endParaRPr lang="en-US"/>
        </a:p>
      </dgm:t>
    </dgm:pt>
    <dgm:pt modelId="{6D26F3BA-229F-4456-A160-28283F6CB437}">
      <dgm:prSet custT="1"/>
      <dgm:spPr/>
      <dgm:t>
        <a:bodyPr/>
        <a:lstStyle/>
        <a:p>
          <a:r>
            <a:rPr lang="en-US" sz="1300" dirty="0">
              <a:solidFill>
                <a:schemeClr val="tx1"/>
              </a:solidFill>
            </a:rPr>
            <a:t>Livestock Inventory Receipts (tally sheet)</a:t>
          </a:r>
        </a:p>
      </dgm:t>
    </dgm:pt>
    <dgm:pt modelId="{65A95B8E-41AF-4509-AB2A-B3662C473730}" type="parTrans" cxnId="{59DD84B7-2646-475E-B3D7-2D238E1271A8}">
      <dgm:prSet/>
      <dgm:spPr/>
      <dgm:t>
        <a:bodyPr/>
        <a:lstStyle/>
        <a:p>
          <a:endParaRPr lang="en-US"/>
        </a:p>
      </dgm:t>
    </dgm:pt>
    <dgm:pt modelId="{9417915B-AA1A-4DB2-9BAB-03E1F45C9803}" type="sibTrans" cxnId="{59DD84B7-2646-475E-B3D7-2D238E1271A8}">
      <dgm:prSet/>
      <dgm:spPr/>
      <dgm:t>
        <a:bodyPr/>
        <a:lstStyle/>
        <a:p>
          <a:endParaRPr lang="en-US"/>
        </a:p>
      </dgm:t>
    </dgm:pt>
    <dgm:pt modelId="{CD5D6EC5-5B73-4344-AFEC-C24DFED6860C}">
      <dgm:prSet custT="1"/>
      <dgm:spPr/>
      <dgm:t>
        <a:bodyPr/>
        <a:lstStyle/>
        <a:p>
          <a:r>
            <a:rPr lang="en-US" sz="1300" dirty="0">
              <a:solidFill>
                <a:schemeClr val="tx1"/>
              </a:solidFill>
            </a:rPr>
            <a:t>Conservation plan</a:t>
          </a:r>
        </a:p>
      </dgm:t>
    </dgm:pt>
    <dgm:pt modelId="{8196715F-BEC0-4D0C-94C3-83E2B9EAF149}" type="parTrans" cxnId="{A29D9A98-266F-405E-A4C0-B318DF06029C}">
      <dgm:prSet/>
      <dgm:spPr/>
      <dgm:t>
        <a:bodyPr/>
        <a:lstStyle/>
        <a:p>
          <a:endParaRPr lang="en-US"/>
        </a:p>
      </dgm:t>
    </dgm:pt>
    <dgm:pt modelId="{64901963-FBEE-40F3-90C7-884B81EAEC58}" type="sibTrans" cxnId="{A29D9A98-266F-405E-A4C0-B318DF06029C}">
      <dgm:prSet/>
      <dgm:spPr/>
      <dgm:t>
        <a:bodyPr/>
        <a:lstStyle/>
        <a:p>
          <a:endParaRPr lang="en-US"/>
        </a:p>
      </dgm:t>
    </dgm:pt>
    <dgm:pt modelId="{96E6DA42-9B2E-4C06-ADD1-0B6D7B761063}">
      <dgm:prSet custT="1"/>
      <dgm:spPr/>
      <dgm:t>
        <a:bodyPr/>
        <a:lstStyle/>
        <a:p>
          <a:r>
            <a:rPr lang="en-US" sz="1300" dirty="0">
              <a:solidFill>
                <a:schemeClr val="tx1"/>
              </a:solidFill>
            </a:rPr>
            <a:t>Brand card(s)</a:t>
          </a:r>
        </a:p>
      </dgm:t>
    </dgm:pt>
    <dgm:pt modelId="{D77F2EF0-8B2C-4372-9559-0746B4577B1C}" type="parTrans" cxnId="{F7FD4CA7-E3BA-404A-9DB4-031E705419C1}">
      <dgm:prSet/>
      <dgm:spPr/>
      <dgm:t>
        <a:bodyPr/>
        <a:lstStyle/>
        <a:p>
          <a:endParaRPr lang="en-US"/>
        </a:p>
      </dgm:t>
    </dgm:pt>
    <dgm:pt modelId="{D5AC49F2-6AB3-4ABB-8468-45E21D336471}" type="sibTrans" cxnId="{F7FD4CA7-E3BA-404A-9DB4-031E705419C1}">
      <dgm:prSet/>
      <dgm:spPr/>
      <dgm:t>
        <a:bodyPr/>
        <a:lstStyle/>
        <a:p>
          <a:endParaRPr lang="en-US"/>
        </a:p>
      </dgm:t>
    </dgm:pt>
    <dgm:pt modelId="{7E60A8C7-DD99-4ECE-87E6-0636C71ACF32}">
      <dgm:prSet custT="1"/>
      <dgm:spPr/>
      <dgm:t>
        <a:bodyPr/>
        <a:lstStyle/>
        <a:p>
          <a:r>
            <a:rPr lang="en-US" sz="1300" dirty="0">
              <a:solidFill>
                <a:schemeClr val="tx1"/>
              </a:solidFill>
            </a:rPr>
            <a:t>Certificate of Indian Blood (CIB)</a:t>
          </a:r>
        </a:p>
      </dgm:t>
    </dgm:pt>
    <dgm:pt modelId="{30BF975E-B006-4990-B0ED-9480966C2B65}" type="parTrans" cxnId="{93B37884-6550-447F-8147-59C1A44AFC71}">
      <dgm:prSet/>
      <dgm:spPr/>
      <dgm:t>
        <a:bodyPr/>
        <a:lstStyle/>
        <a:p>
          <a:endParaRPr lang="en-US"/>
        </a:p>
      </dgm:t>
    </dgm:pt>
    <dgm:pt modelId="{C1C3DDE4-5E25-48F2-A171-D3595F59712B}" type="sibTrans" cxnId="{93B37884-6550-447F-8147-59C1A44AFC71}">
      <dgm:prSet/>
      <dgm:spPr/>
      <dgm:t>
        <a:bodyPr/>
        <a:lstStyle/>
        <a:p>
          <a:endParaRPr lang="en-US"/>
        </a:p>
      </dgm:t>
    </dgm:pt>
    <dgm:pt modelId="{B09AE13A-AC87-4147-BF91-E509467DC1C2}">
      <dgm:prSet custT="1"/>
      <dgm:spPr/>
      <dgm:t>
        <a:bodyPr/>
        <a:lstStyle/>
        <a:p>
          <a:r>
            <a:rPr lang="en-US" sz="1200" dirty="0">
              <a:solidFill>
                <a:schemeClr val="tx1"/>
              </a:solidFill>
            </a:rPr>
            <a:t>Client referral phase</a:t>
          </a:r>
        </a:p>
      </dgm:t>
    </dgm:pt>
    <dgm:pt modelId="{9954953E-DCA4-430D-A2BC-7A616D25C18D}" type="parTrans" cxnId="{89D85226-D669-412F-AA17-A9D3784EE8A3}">
      <dgm:prSet/>
      <dgm:spPr/>
      <dgm:t>
        <a:bodyPr/>
        <a:lstStyle/>
        <a:p>
          <a:endParaRPr lang="en-US"/>
        </a:p>
      </dgm:t>
    </dgm:pt>
    <dgm:pt modelId="{263800ED-2EE7-4384-A22E-613911B9C1F3}" type="sibTrans" cxnId="{89D85226-D669-412F-AA17-A9D3784EE8A3}">
      <dgm:prSet/>
      <dgm:spPr/>
      <dgm:t>
        <a:bodyPr/>
        <a:lstStyle/>
        <a:p>
          <a:endParaRPr lang="en-US"/>
        </a:p>
      </dgm:t>
    </dgm:pt>
    <dgm:pt modelId="{AC1BAAF9-9658-4D59-B786-A1B309AA1A5F}">
      <dgm:prSet custT="1"/>
      <dgm:spPr/>
      <dgm:t>
        <a:bodyPr/>
        <a:lstStyle/>
        <a:p>
          <a:r>
            <a:rPr lang="en-US" sz="1300" dirty="0">
              <a:solidFill>
                <a:schemeClr val="tx1"/>
              </a:solidFill>
            </a:rPr>
            <a:t>Generate Rental Rate</a:t>
          </a:r>
        </a:p>
      </dgm:t>
    </dgm:pt>
    <dgm:pt modelId="{FB0D47A8-83BD-4271-A039-F5DC665E1588}" type="parTrans" cxnId="{0B402C39-F525-45F6-B932-6FF2AC215584}">
      <dgm:prSet/>
      <dgm:spPr/>
      <dgm:t>
        <a:bodyPr/>
        <a:lstStyle/>
        <a:p>
          <a:endParaRPr lang="en-US"/>
        </a:p>
      </dgm:t>
    </dgm:pt>
    <dgm:pt modelId="{17A5FDDC-6357-48E7-8AF2-4157C1FBA866}" type="sibTrans" cxnId="{0B402C39-F525-45F6-B932-6FF2AC215584}">
      <dgm:prSet/>
      <dgm:spPr/>
      <dgm:t>
        <a:bodyPr/>
        <a:lstStyle/>
        <a:p>
          <a:endParaRPr lang="en-US"/>
        </a:p>
      </dgm:t>
    </dgm:pt>
    <dgm:pt modelId="{89833256-4844-429A-9681-A97756CEEAB6}">
      <dgm:prSet custT="1"/>
      <dgm:spPr/>
      <dgm:t>
        <a:bodyPr/>
        <a:lstStyle/>
        <a:p>
          <a:r>
            <a:rPr lang="en-US" sz="1200" dirty="0">
              <a:solidFill>
                <a:schemeClr val="tx1"/>
              </a:solidFill>
            </a:rPr>
            <a:t>Carrying Capacity Analysis (</a:t>
          </a:r>
          <a:r>
            <a:rPr lang="en-US" sz="1200" b="0" dirty="0">
              <a:solidFill>
                <a:schemeClr val="tx1"/>
              </a:solidFill>
            </a:rPr>
            <a:t>BIA-BNR</a:t>
          </a:r>
          <a:r>
            <a:rPr lang="en-US" sz="1200" dirty="0">
              <a:solidFill>
                <a:schemeClr val="tx1"/>
              </a:solidFill>
            </a:rPr>
            <a:t>)</a:t>
          </a:r>
        </a:p>
      </dgm:t>
    </dgm:pt>
    <dgm:pt modelId="{54FC0D2C-0C9B-4555-9A72-81F0C34043F5}" type="parTrans" cxnId="{C64A13F5-3B3A-4FAB-B1CF-37221F00FC6A}">
      <dgm:prSet/>
      <dgm:spPr/>
      <dgm:t>
        <a:bodyPr/>
        <a:lstStyle/>
        <a:p>
          <a:endParaRPr lang="en-US"/>
        </a:p>
      </dgm:t>
    </dgm:pt>
    <dgm:pt modelId="{408FD072-6410-4C0D-97AC-341631646F50}" type="sibTrans" cxnId="{C64A13F5-3B3A-4FAB-B1CF-37221F00FC6A}">
      <dgm:prSet/>
      <dgm:spPr/>
      <dgm:t>
        <a:bodyPr/>
        <a:lstStyle/>
        <a:p>
          <a:endParaRPr lang="en-US"/>
        </a:p>
      </dgm:t>
    </dgm:pt>
    <dgm:pt modelId="{5B4338AA-88F1-404A-B266-5D02EC95D99C}">
      <dgm:prSet/>
      <dgm:spPr/>
      <dgm:t>
        <a:bodyPr/>
        <a:lstStyle/>
        <a:p>
          <a:r>
            <a:rPr lang="en-US" dirty="0">
              <a:solidFill>
                <a:schemeClr val="tx1"/>
              </a:solidFill>
            </a:rPr>
            <a:t>Consultation with the District Land Board (DLB)</a:t>
          </a:r>
        </a:p>
      </dgm:t>
    </dgm:pt>
    <dgm:pt modelId="{4EE974BD-40A7-4D7B-9A2A-5FA4B11A0F9E}" type="parTrans" cxnId="{ACDE1124-1237-400C-A21D-5E361A4396E5}">
      <dgm:prSet/>
      <dgm:spPr/>
      <dgm:t>
        <a:bodyPr/>
        <a:lstStyle/>
        <a:p>
          <a:endParaRPr lang="en-US"/>
        </a:p>
      </dgm:t>
    </dgm:pt>
    <dgm:pt modelId="{741A949C-87D4-4F6D-B407-731B054B63B9}" type="sibTrans" cxnId="{ACDE1124-1237-400C-A21D-5E361A4396E5}">
      <dgm:prSet/>
      <dgm:spPr>
        <a:solidFill>
          <a:schemeClr val="accent6">
            <a:lumMod val="60000"/>
            <a:lumOff val="40000"/>
          </a:schemeClr>
        </a:solidFill>
      </dgm:spPr>
      <dgm:t>
        <a:bodyPr/>
        <a:lstStyle/>
        <a:p>
          <a:endParaRPr lang="en-US">
            <a:solidFill>
              <a:schemeClr val="tx1"/>
            </a:solidFill>
          </a:endParaRPr>
        </a:p>
      </dgm:t>
    </dgm:pt>
    <dgm:pt modelId="{1911555F-3688-48E7-9C85-46EDC6E23DBE}">
      <dgm:prSet custT="1"/>
      <dgm:spPr/>
      <dgm:t>
        <a:bodyPr/>
        <a:lstStyle/>
        <a:p>
          <a:r>
            <a:rPr lang="en-US" sz="1300" dirty="0">
              <a:solidFill>
                <a:schemeClr val="tx1"/>
              </a:solidFill>
            </a:rPr>
            <a:t>BIA-BNR Recommendation</a:t>
          </a:r>
        </a:p>
      </dgm:t>
    </dgm:pt>
    <dgm:pt modelId="{C58FBD13-EE0F-4265-9F4C-972A3F157759}" type="parTrans" cxnId="{935A54E4-4AA5-4035-9500-3BE76FAD7EB8}">
      <dgm:prSet/>
      <dgm:spPr/>
      <dgm:t>
        <a:bodyPr/>
        <a:lstStyle/>
        <a:p>
          <a:endParaRPr lang="en-US"/>
        </a:p>
      </dgm:t>
    </dgm:pt>
    <dgm:pt modelId="{1D7F909A-DABD-4277-AB8F-A7E896C749CC}" type="sibTrans" cxnId="{935A54E4-4AA5-4035-9500-3BE76FAD7EB8}">
      <dgm:prSet/>
      <dgm:spPr/>
      <dgm:t>
        <a:bodyPr/>
        <a:lstStyle/>
        <a:p>
          <a:endParaRPr lang="en-US"/>
        </a:p>
      </dgm:t>
    </dgm:pt>
    <dgm:pt modelId="{AC598977-A063-4A44-B6F3-78F6B4C6D085}">
      <dgm:prSet custT="1"/>
      <dgm:spPr/>
      <dgm:t>
        <a:bodyPr/>
        <a:lstStyle/>
        <a:p>
          <a:r>
            <a:rPr lang="en-US" sz="1300" u="sng" dirty="0">
              <a:solidFill>
                <a:schemeClr val="tx1"/>
              </a:solidFill>
            </a:rPr>
            <a:t>DLB Decision by Resolution</a:t>
          </a:r>
        </a:p>
      </dgm:t>
    </dgm:pt>
    <dgm:pt modelId="{10CB8EA8-119E-431F-86B7-B798C33FB8F8}" type="parTrans" cxnId="{F398944E-61EC-4539-B078-102AA90CBE9A}">
      <dgm:prSet/>
      <dgm:spPr/>
      <dgm:t>
        <a:bodyPr/>
        <a:lstStyle/>
        <a:p>
          <a:endParaRPr lang="en-US"/>
        </a:p>
      </dgm:t>
    </dgm:pt>
    <dgm:pt modelId="{8C91782E-9E82-411F-9703-93718990B972}" type="sibTrans" cxnId="{F398944E-61EC-4539-B078-102AA90CBE9A}">
      <dgm:prSet/>
      <dgm:spPr/>
      <dgm:t>
        <a:bodyPr/>
        <a:lstStyle/>
        <a:p>
          <a:endParaRPr lang="en-US"/>
        </a:p>
      </dgm:t>
    </dgm:pt>
    <dgm:pt modelId="{9BA7216B-A167-48BC-ABEE-95E00BD03430}">
      <dgm:prSet custT="1"/>
      <dgm:spPr/>
      <dgm:t>
        <a:bodyPr/>
        <a:lstStyle/>
        <a:p>
          <a:r>
            <a:rPr lang="en-US" sz="1300" dirty="0">
              <a:solidFill>
                <a:schemeClr val="tx1"/>
              </a:solidFill>
            </a:rPr>
            <a:t>DLB Meeting Minutes</a:t>
          </a:r>
        </a:p>
      </dgm:t>
    </dgm:pt>
    <dgm:pt modelId="{F381CD27-1EB2-49E5-8908-052D7B3BFEBA}" type="parTrans" cxnId="{8FB66BFD-8A90-4C8C-A6E9-7691BF90AE03}">
      <dgm:prSet/>
      <dgm:spPr/>
      <dgm:t>
        <a:bodyPr/>
        <a:lstStyle/>
        <a:p>
          <a:endParaRPr lang="en-US"/>
        </a:p>
      </dgm:t>
    </dgm:pt>
    <dgm:pt modelId="{02BCDA60-ADDE-4D76-B2C9-F2D1EFD2EECA}" type="sibTrans" cxnId="{8FB66BFD-8A90-4C8C-A6E9-7691BF90AE03}">
      <dgm:prSet/>
      <dgm:spPr/>
      <dgm:t>
        <a:bodyPr/>
        <a:lstStyle/>
        <a:p>
          <a:endParaRPr lang="en-US"/>
        </a:p>
      </dgm:t>
    </dgm:pt>
    <dgm:pt modelId="{02940318-A690-4110-8F0D-569DDE7E5E57}">
      <dgm:prSet custT="1"/>
      <dgm:spPr/>
      <dgm:t>
        <a:bodyPr/>
        <a:lstStyle/>
        <a:p>
          <a:r>
            <a:rPr lang="en-US" sz="1300" dirty="0">
              <a:solidFill>
                <a:schemeClr val="tx1"/>
              </a:solidFill>
            </a:rPr>
            <a:t>Approve Contract</a:t>
          </a:r>
        </a:p>
      </dgm:t>
    </dgm:pt>
    <dgm:pt modelId="{ADB37F6F-E743-4F73-A4AA-401D35870104}" type="parTrans" cxnId="{35DFA544-C087-4C89-808D-137C1A09942A}">
      <dgm:prSet/>
      <dgm:spPr/>
      <dgm:t>
        <a:bodyPr/>
        <a:lstStyle/>
        <a:p>
          <a:endParaRPr lang="en-US"/>
        </a:p>
      </dgm:t>
    </dgm:pt>
    <dgm:pt modelId="{61592C84-70D3-48F4-8776-C0ABEBB8C76A}" type="sibTrans" cxnId="{35DFA544-C087-4C89-808D-137C1A09942A}">
      <dgm:prSet/>
      <dgm:spPr/>
      <dgm:t>
        <a:bodyPr/>
        <a:lstStyle/>
        <a:p>
          <a:endParaRPr lang="en-US"/>
        </a:p>
      </dgm:t>
    </dgm:pt>
    <dgm:pt modelId="{C84A06C7-3933-481E-91BA-3DC877CB8E3C}">
      <dgm:prSet custT="1"/>
      <dgm:spPr/>
      <dgm:t>
        <a:bodyPr/>
        <a:lstStyle/>
        <a:p>
          <a:r>
            <a:rPr lang="en-US" sz="1300" dirty="0">
              <a:solidFill>
                <a:schemeClr val="tx1"/>
              </a:solidFill>
            </a:rPr>
            <a:t>Generate Invoice</a:t>
          </a:r>
        </a:p>
      </dgm:t>
    </dgm:pt>
    <dgm:pt modelId="{EEACE5CB-5C61-4D2D-A9B1-BD4A78F20018}" type="parTrans" cxnId="{DD7DB7E8-3467-49DC-B990-0C29EFAD8729}">
      <dgm:prSet/>
      <dgm:spPr/>
      <dgm:t>
        <a:bodyPr/>
        <a:lstStyle/>
        <a:p>
          <a:endParaRPr lang="en-US"/>
        </a:p>
      </dgm:t>
    </dgm:pt>
    <dgm:pt modelId="{B713BA2D-5B7C-4792-9F44-822C3AEE3EAB}" type="sibTrans" cxnId="{DD7DB7E8-3467-49DC-B990-0C29EFAD8729}">
      <dgm:prSet/>
      <dgm:spPr/>
      <dgm:t>
        <a:bodyPr/>
        <a:lstStyle/>
        <a:p>
          <a:endParaRPr lang="en-US"/>
        </a:p>
      </dgm:t>
    </dgm:pt>
    <dgm:pt modelId="{2E494A26-3618-4723-B4AF-C2ABDEB6F11D}">
      <dgm:prSet custT="1"/>
      <dgm:spPr/>
      <dgm:t>
        <a:bodyPr/>
        <a:lstStyle/>
        <a:p>
          <a:r>
            <a:rPr lang="en-US" sz="1300" dirty="0">
              <a:solidFill>
                <a:schemeClr val="tx1"/>
              </a:solidFill>
            </a:rPr>
            <a:t>Payment Received</a:t>
          </a:r>
        </a:p>
      </dgm:t>
    </dgm:pt>
    <dgm:pt modelId="{69A8B2BB-BD9A-4E32-9212-C93F18EB094E}" type="parTrans" cxnId="{400E4905-291F-41A0-B221-A79BA720D8D8}">
      <dgm:prSet/>
      <dgm:spPr/>
      <dgm:t>
        <a:bodyPr/>
        <a:lstStyle/>
        <a:p>
          <a:endParaRPr lang="en-US"/>
        </a:p>
      </dgm:t>
    </dgm:pt>
    <dgm:pt modelId="{B52C5C29-3612-415A-BFB1-3005DD5BDA50}" type="sibTrans" cxnId="{400E4905-291F-41A0-B221-A79BA720D8D8}">
      <dgm:prSet/>
      <dgm:spPr/>
      <dgm:t>
        <a:bodyPr/>
        <a:lstStyle/>
        <a:p>
          <a:endParaRPr lang="en-US"/>
        </a:p>
      </dgm:t>
    </dgm:pt>
    <dgm:pt modelId="{DCA28AC7-E032-404B-A8E5-90E7456BD289}">
      <dgm:prSet custT="1"/>
      <dgm:spPr/>
      <dgm:t>
        <a:bodyPr/>
        <a:lstStyle/>
        <a:p>
          <a:r>
            <a:rPr lang="en-US" sz="1300" b="1" dirty="0">
              <a:solidFill>
                <a:srgbClr val="00B050"/>
              </a:solidFill>
            </a:rPr>
            <a:t>Bond</a:t>
          </a:r>
        </a:p>
      </dgm:t>
    </dgm:pt>
    <dgm:pt modelId="{5409EF9B-C945-4E04-958F-A190DF44929D}" type="parTrans" cxnId="{ECEDCDA9-F887-4141-9F49-4D1102F814AF}">
      <dgm:prSet/>
      <dgm:spPr/>
      <dgm:t>
        <a:bodyPr/>
        <a:lstStyle/>
        <a:p>
          <a:endParaRPr lang="en-US"/>
        </a:p>
      </dgm:t>
    </dgm:pt>
    <dgm:pt modelId="{65CCEF9F-EC3C-4D92-9AE4-7E71ABCB7146}" type="sibTrans" cxnId="{ECEDCDA9-F887-4141-9F49-4D1102F814AF}">
      <dgm:prSet/>
      <dgm:spPr/>
      <dgm:t>
        <a:bodyPr/>
        <a:lstStyle/>
        <a:p>
          <a:endParaRPr lang="en-US"/>
        </a:p>
      </dgm:t>
    </dgm:pt>
    <dgm:pt modelId="{23921FB5-C7CB-413C-9741-E85710BBE706}" type="pres">
      <dgm:prSet presAssocID="{108F73B5-DBC7-4795-BC68-4B757328A3A9}" presName="Name0" presStyleCnt="0">
        <dgm:presLayoutVars>
          <dgm:dir/>
          <dgm:animLvl val="lvl"/>
          <dgm:resizeHandles val="exact"/>
        </dgm:presLayoutVars>
      </dgm:prSet>
      <dgm:spPr/>
    </dgm:pt>
    <dgm:pt modelId="{0C727BD6-E12E-47F0-AC88-BC5CADA65D63}" type="pres">
      <dgm:prSet presAssocID="{108F73B5-DBC7-4795-BC68-4B757328A3A9}" presName="tSp" presStyleCnt="0"/>
      <dgm:spPr/>
    </dgm:pt>
    <dgm:pt modelId="{C437FEE1-FA3F-4AF1-8ED2-2A99DD266A99}" type="pres">
      <dgm:prSet presAssocID="{108F73B5-DBC7-4795-BC68-4B757328A3A9}" presName="bSp" presStyleCnt="0"/>
      <dgm:spPr/>
    </dgm:pt>
    <dgm:pt modelId="{8C486BF1-17E4-4D48-96DF-F1009EA03BCB}" type="pres">
      <dgm:prSet presAssocID="{108F73B5-DBC7-4795-BC68-4B757328A3A9}" presName="process" presStyleCnt="0"/>
      <dgm:spPr/>
    </dgm:pt>
    <dgm:pt modelId="{9EE57375-1665-4003-9B2B-12BB79A2CDAB}" type="pres">
      <dgm:prSet presAssocID="{7FF49561-D6A1-4316-A4D7-6F7CEAB4775A}" presName="composite1" presStyleCnt="0"/>
      <dgm:spPr/>
    </dgm:pt>
    <dgm:pt modelId="{17070AF3-B64D-4A54-80E5-73CC825A5592}" type="pres">
      <dgm:prSet presAssocID="{7FF49561-D6A1-4316-A4D7-6F7CEAB4775A}" presName="dummyNode1" presStyleLbl="node1" presStyleIdx="0" presStyleCnt="4"/>
      <dgm:spPr/>
    </dgm:pt>
    <dgm:pt modelId="{8B2D25AD-FA0B-49E5-B332-9007846FEF7E}" type="pres">
      <dgm:prSet presAssocID="{7FF49561-D6A1-4316-A4D7-6F7CEAB4775A}" presName="childNode1" presStyleLbl="bgAcc1" presStyleIdx="0" presStyleCnt="4" custScaleY="123929" custLinFactNeighborX="-36" custLinFactNeighborY="-20349">
        <dgm:presLayoutVars>
          <dgm:bulletEnabled val="1"/>
        </dgm:presLayoutVars>
      </dgm:prSet>
      <dgm:spPr/>
    </dgm:pt>
    <dgm:pt modelId="{EBD4D2F0-68BD-49F8-8451-9BFA08FEAB45}" type="pres">
      <dgm:prSet presAssocID="{7FF49561-D6A1-4316-A4D7-6F7CEAB4775A}" presName="childNode1tx" presStyleLbl="bgAcc1" presStyleIdx="0" presStyleCnt="4">
        <dgm:presLayoutVars>
          <dgm:bulletEnabled val="1"/>
        </dgm:presLayoutVars>
      </dgm:prSet>
      <dgm:spPr/>
    </dgm:pt>
    <dgm:pt modelId="{56D64172-F321-4336-A67F-50823E3E1B23}" type="pres">
      <dgm:prSet presAssocID="{7FF49561-D6A1-4316-A4D7-6F7CEAB4775A}" presName="parentNode1" presStyleLbl="node1" presStyleIdx="0" presStyleCnt="4" custLinFactNeighborX="-2262" custLinFactNeighborY="-36595">
        <dgm:presLayoutVars>
          <dgm:chMax val="1"/>
          <dgm:bulletEnabled val="1"/>
        </dgm:presLayoutVars>
      </dgm:prSet>
      <dgm:spPr/>
    </dgm:pt>
    <dgm:pt modelId="{B308E6AD-414D-46E3-8A0E-C18F2EA3A2B0}" type="pres">
      <dgm:prSet presAssocID="{7FF49561-D6A1-4316-A4D7-6F7CEAB4775A}" presName="connSite1" presStyleCnt="0"/>
      <dgm:spPr/>
    </dgm:pt>
    <dgm:pt modelId="{5818B73D-0C1E-42DC-9667-EF5BAC007CF4}" type="pres">
      <dgm:prSet presAssocID="{08BF943C-DB32-4180-8258-29D639AD373B}" presName="Name9" presStyleLbl="sibTrans2D1" presStyleIdx="0" presStyleCnt="3" custScaleY="28893" custLinFactNeighborX="-4748" custLinFactNeighborY="33901"/>
      <dgm:spPr>
        <a:prstGeom prst="curvedUpArrow">
          <a:avLst/>
        </a:prstGeom>
      </dgm:spPr>
    </dgm:pt>
    <dgm:pt modelId="{F796E275-DE06-4C54-96ED-C75EDEE285D7}" type="pres">
      <dgm:prSet presAssocID="{5B4338AA-88F1-404A-B266-5D02EC95D99C}" presName="composite2" presStyleCnt="0"/>
      <dgm:spPr/>
    </dgm:pt>
    <dgm:pt modelId="{005EA4EF-0CBC-4161-90B1-403097A22A28}" type="pres">
      <dgm:prSet presAssocID="{5B4338AA-88F1-404A-B266-5D02EC95D99C}" presName="dummyNode2" presStyleLbl="node1" presStyleIdx="0" presStyleCnt="4"/>
      <dgm:spPr/>
    </dgm:pt>
    <dgm:pt modelId="{FA6149DB-52AA-47A1-A327-2E26EBC7A9DB}" type="pres">
      <dgm:prSet presAssocID="{5B4338AA-88F1-404A-B266-5D02EC95D99C}" presName="childNode2" presStyleLbl="bgAcc1" presStyleIdx="1" presStyleCnt="4" custScaleY="125443">
        <dgm:presLayoutVars>
          <dgm:bulletEnabled val="1"/>
        </dgm:presLayoutVars>
      </dgm:prSet>
      <dgm:spPr/>
    </dgm:pt>
    <dgm:pt modelId="{1F138C42-4C9C-4329-854D-C0FC4725025E}" type="pres">
      <dgm:prSet presAssocID="{5B4338AA-88F1-404A-B266-5D02EC95D99C}" presName="childNode2tx" presStyleLbl="bgAcc1" presStyleIdx="1" presStyleCnt="4">
        <dgm:presLayoutVars>
          <dgm:bulletEnabled val="1"/>
        </dgm:presLayoutVars>
      </dgm:prSet>
      <dgm:spPr/>
    </dgm:pt>
    <dgm:pt modelId="{D217D4B4-AC73-486E-A2F7-76CAD905EC79}" type="pres">
      <dgm:prSet presAssocID="{5B4338AA-88F1-404A-B266-5D02EC95D99C}" presName="parentNode2" presStyleLbl="node1" presStyleIdx="1" presStyleCnt="4">
        <dgm:presLayoutVars>
          <dgm:chMax val="0"/>
          <dgm:bulletEnabled val="1"/>
        </dgm:presLayoutVars>
      </dgm:prSet>
      <dgm:spPr/>
    </dgm:pt>
    <dgm:pt modelId="{98432A47-976C-4870-8D91-C7B2DB4FF97A}" type="pres">
      <dgm:prSet presAssocID="{5B4338AA-88F1-404A-B266-5D02EC95D99C}" presName="connSite2" presStyleCnt="0"/>
      <dgm:spPr/>
    </dgm:pt>
    <dgm:pt modelId="{4FAC7B4E-071C-4CD7-A7B2-D01821B0181E}" type="pres">
      <dgm:prSet presAssocID="{741A949C-87D4-4F6D-B407-731B054B63B9}" presName="Name18" presStyleLbl="sibTrans2D1" presStyleIdx="1" presStyleCnt="3" custAng="21380438" custScaleX="82452" custScaleY="25853" custLinFactNeighborX="925" custLinFactNeighborY="-27818"/>
      <dgm:spPr>
        <a:prstGeom prst="curvedDownArrow">
          <a:avLst/>
        </a:prstGeom>
      </dgm:spPr>
    </dgm:pt>
    <dgm:pt modelId="{0D8F0040-CB3F-44F1-98A8-D2910528FB6D}" type="pres">
      <dgm:prSet presAssocID="{AEAADEBA-0C01-469D-9B17-3D7191F0DC84}" presName="composite1" presStyleCnt="0"/>
      <dgm:spPr/>
    </dgm:pt>
    <dgm:pt modelId="{585BD5D3-EA23-4204-B034-42698AFD1821}" type="pres">
      <dgm:prSet presAssocID="{AEAADEBA-0C01-469D-9B17-3D7191F0DC84}" presName="dummyNode1" presStyleLbl="node1" presStyleIdx="1" presStyleCnt="4"/>
      <dgm:spPr/>
    </dgm:pt>
    <dgm:pt modelId="{E0B77C1C-B03F-486D-AB07-321C62829118}" type="pres">
      <dgm:prSet presAssocID="{AEAADEBA-0C01-469D-9B17-3D7191F0DC84}" presName="childNode1" presStyleLbl="bgAcc1" presStyleIdx="2" presStyleCnt="4" custScaleX="125940" custScaleY="114005" custLinFactNeighborY="-10214">
        <dgm:presLayoutVars>
          <dgm:bulletEnabled val="1"/>
        </dgm:presLayoutVars>
      </dgm:prSet>
      <dgm:spPr/>
    </dgm:pt>
    <dgm:pt modelId="{BC44B51E-4BC6-42D5-B90D-924B27DC8EDC}" type="pres">
      <dgm:prSet presAssocID="{AEAADEBA-0C01-469D-9B17-3D7191F0DC84}" presName="childNode1tx" presStyleLbl="bgAcc1" presStyleIdx="2" presStyleCnt="4">
        <dgm:presLayoutVars>
          <dgm:bulletEnabled val="1"/>
        </dgm:presLayoutVars>
      </dgm:prSet>
      <dgm:spPr/>
    </dgm:pt>
    <dgm:pt modelId="{29CD44AA-657D-4D9F-8F23-21E63C36BE87}" type="pres">
      <dgm:prSet presAssocID="{AEAADEBA-0C01-469D-9B17-3D7191F0DC84}" presName="parentNode1" presStyleLbl="node1" presStyleIdx="2" presStyleCnt="4" custLinFactNeighborY="40585">
        <dgm:presLayoutVars>
          <dgm:chMax val="1"/>
          <dgm:bulletEnabled val="1"/>
        </dgm:presLayoutVars>
      </dgm:prSet>
      <dgm:spPr/>
    </dgm:pt>
    <dgm:pt modelId="{6566C2AC-7F28-444D-8D1D-00A1DD742A0E}" type="pres">
      <dgm:prSet presAssocID="{AEAADEBA-0C01-469D-9B17-3D7191F0DC84}" presName="connSite1" presStyleCnt="0"/>
      <dgm:spPr/>
    </dgm:pt>
    <dgm:pt modelId="{74754EB2-6870-4A3B-B02D-796FB4480D45}" type="pres">
      <dgm:prSet presAssocID="{E2AF773B-6F42-4BBB-B9D0-3628188E6457}" presName="Name9" presStyleLbl="sibTrans2D1" presStyleIdx="2" presStyleCnt="3" custScaleY="30079" custLinFactNeighborX="15670" custLinFactNeighborY="30361"/>
      <dgm:spPr>
        <a:prstGeom prst="curvedUpArrow">
          <a:avLst/>
        </a:prstGeom>
      </dgm:spPr>
    </dgm:pt>
    <dgm:pt modelId="{DBB77658-762D-4CD7-BC95-BDA433D10D1F}" type="pres">
      <dgm:prSet presAssocID="{1A92DCC5-C1E3-4821-A947-B6B0C00C4FE0}" presName="composite2" presStyleCnt="0"/>
      <dgm:spPr/>
    </dgm:pt>
    <dgm:pt modelId="{B3959D82-3CAD-48B5-AB24-3ED28AD236E8}" type="pres">
      <dgm:prSet presAssocID="{1A92DCC5-C1E3-4821-A947-B6B0C00C4FE0}" presName="dummyNode2" presStyleLbl="node1" presStyleIdx="2" presStyleCnt="4"/>
      <dgm:spPr/>
    </dgm:pt>
    <dgm:pt modelId="{0D5B4DE7-64E2-4AA5-993D-E8D45CA034D3}" type="pres">
      <dgm:prSet presAssocID="{1A92DCC5-C1E3-4821-A947-B6B0C00C4FE0}" presName="childNode2" presStyleLbl="bgAcc1" presStyleIdx="3" presStyleCnt="4" custScaleX="112664" custScaleY="136555" custLinFactNeighborX="-4341" custLinFactNeighborY="93">
        <dgm:presLayoutVars>
          <dgm:bulletEnabled val="1"/>
        </dgm:presLayoutVars>
      </dgm:prSet>
      <dgm:spPr/>
    </dgm:pt>
    <dgm:pt modelId="{FA15032C-4F46-4BB2-AC2D-48EB6CFEE568}" type="pres">
      <dgm:prSet presAssocID="{1A92DCC5-C1E3-4821-A947-B6B0C00C4FE0}" presName="childNode2tx" presStyleLbl="bgAcc1" presStyleIdx="3" presStyleCnt="4">
        <dgm:presLayoutVars>
          <dgm:bulletEnabled val="1"/>
        </dgm:presLayoutVars>
      </dgm:prSet>
      <dgm:spPr/>
    </dgm:pt>
    <dgm:pt modelId="{B6C2026B-D746-4376-B775-AC5A17051FF5}" type="pres">
      <dgm:prSet presAssocID="{1A92DCC5-C1E3-4821-A947-B6B0C00C4FE0}" presName="parentNode2" presStyleLbl="node1" presStyleIdx="3" presStyleCnt="4" custLinFactNeighborX="-10251" custLinFactNeighborY="-17663">
        <dgm:presLayoutVars>
          <dgm:chMax val="0"/>
          <dgm:bulletEnabled val="1"/>
        </dgm:presLayoutVars>
      </dgm:prSet>
      <dgm:spPr/>
    </dgm:pt>
    <dgm:pt modelId="{980DC378-5FAA-4F42-848D-536CD8BF3A75}" type="pres">
      <dgm:prSet presAssocID="{1A92DCC5-C1E3-4821-A947-B6B0C00C4FE0}" presName="connSite2" presStyleCnt="0"/>
      <dgm:spPr/>
    </dgm:pt>
  </dgm:ptLst>
  <dgm:cxnLst>
    <dgm:cxn modelId="{BD284900-2607-45B2-AF51-37739E640D1E}" type="presOf" srcId="{1911555F-3688-48E7-9C85-46EDC6E23DBE}" destId="{FA6149DB-52AA-47A1-A327-2E26EBC7A9DB}" srcOrd="0" destOrd="0" presId="urn:microsoft.com/office/officeart/2005/8/layout/hProcess4"/>
    <dgm:cxn modelId="{D7C53703-8153-4C11-A2A3-76053A75F674}" srcId="{1A92DCC5-C1E3-4821-A947-B6B0C00C4FE0}" destId="{F3BD6513-5522-4263-ADDD-99DD0AB7D659}" srcOrd="0" destOrd="0" parTransId="{D40431DC-30C3-4AD8-9B08-84FCB7D023BF}" sibTransId="{BC90A4FE-D3EB-4D83-A47F-3E9057E71889}"/>
    <dgm:cxn modelId="{B7C2F203-557D-4053-84EB-97A070865C82}" type="presOf" srcId="{2E494A26-3618-4723-B4AF-C2ABDEB6F11D}" destId="{0D5B4DE7-64E2-4AA5-993D-E8D45CA034D3}" srcOrd="0" destOrd="4" presId="urn:microsoft.com/office/officeart/2005/8/layout/hProcess4"/>
    <dgm:cxn modelId="{400E4905-291F-41A0-B221-A79BA720D8D8}" srcId="{1A92DCC5-C1E3-4821-A947-B6B0C00C4FE0}" destId="{2E494A26-3618-4723-B4AF-C2ABDEB6F11D}" srcOrd="4" destOrd="0" parTransId="{69A8B2BB-BD9A-4E32-9212-C93F18EB094E}" sibTransId="{B52C5C29-3612-415A-BFB1-3005DD5BDA50}"/>
    <dgm:cxn modelId="{EB16E108-D371-4EAC-9168-5BBC47C37C81}" type="presOf" srcId="{E44108B1-B7CB-4350-8809-F279DC676BAC}" destId="{8B2D25AD-FA0B-49E5-B332-9007846FEF7E}" srcOrd="0" destOrd="0" presId="urn:microsoft.com/office/officeart/2005/8/layout/hProcess4"/>
    <dgm:cxn modelId="{CC298F1E-0FCA-4277-852A-58C62608BDD8}" type="presOf" srcId="{DCA28AC7-E032-404B-A8E5-90E7456BD289}" destId="{E0B77C1C-B03F-486D-AB07-321C62829118}" srcOrd="0" destOrd="4" presId="urn:microsoft.com/office/officeart/2005/8/layout/hProcess4"/>
    <dgm:cxn modelId="{ACDE1124-1237-400C-A21D-5E361A4396E5}" srcId="{108F73B5-DBC7-4795-BC68-4B757328A3A9}" destId="{5B4338AA-88F1-404A-B266-5D02EC95D99C}" srcOrd="1" destOrd="0" parTransId="{4EE974BD-40A7-4D7B-9A2A-5FA4B11A0F9E}" sibTransId="{741A949C-87D4-4F6D-B407-731B054B63B9}"/>
    <dgm:cxn modelId="{BE3BDB25-BEE2-4AAA-8859-9D775259C8F0}" type="presOf" srcId="{AEAADEBA-0C01-469D-9B17-3D7191F0DC84}" destId="{29CD44AA-657D-4D9F-8F23-21E63C36BE87}" srcOrd="0" destOrd="0" presId="urn:microsoft.com/office/officeart/2005/8/layout/hProcess4"/>
    <dgm:cxn modelId="{89D85226-D669-412F-AA17-A9D3784EE8A3}" srcId="{7FF49561-D6A1-4316-A4D7-6F7CEAB4775A}" destId="{B09AE13A-AC87-4147-BF91-E509467DC1C2}" srcOrd="2" destOrd="0" parTransId="{9954953E-DCA4-430D-A2BC-7A616D25C18D}" sibTransId="{263800ED-2EE7-4384-A22E-613911B9C1F3}"/>
    <dgm:cxn modelId="{56FB6927-D71B-4EBE-B39C-8B90D908EF43}" type="presOf" srcId="{6D26F3BA-229F-4456-A160-28283F6CB437}" destId="{E0B77C1C-B03F-486D-AB07-321C62829118}" srcOrd="0" destOrd="0" presId="urn:microsoft.com/office/officeart/2005/8/layout/hProcess4"/>
    <dgm:cxn modelId="{49153335-61B2-405A-95A7-242E94E7BA7F}" type="presOf" srcId="{1A92DCC5-C1E3-4821-A947-B6B0C00C4FE0}" destId="{B6C2026B-D746-4376-B775-AC5A17051FF5}" srcOrd="0" destOrd="0" presId="urn:microsoft.com/office/officeart/2005/8/layout/hProcess4"/>
    <dgm:cxn modelId="{BCFCA336-4211-42CA-9E20-A25626677C97}" type="presOf" srcId="{CD5D6EC5-5B73-4344-AFEC-C24DFED6860C}" destId="{BC44B51E-4BC6-42D5-B90D-924B27DC8EDC}" srcOrd="1" destOrd="1" presId="urn:microsoft.com/office/officeart/2005/8/layout/hProcess4"/>
    <dgm:cxn modelId="{915C7138-3F2B-4999-822B-6FDFB1561EB9}" type="presOf" srcId="{E44108B1-B7CB-4350-8809-F279DC676BAC}" destId="{EBD4D2F0-68BD-49F8-8451-9BFA08FEAB45}" srcOrd="1" destOrd="0" presId="urn:microsoft.com/office/officeart/2005/8/layout/hProcess4"/>
    <dgm:cxn modelId="{0B402C39-F525-45F6-B932-6FF2AC215584}" srcId="{1A92DCC5-C1E3-4821-A947-B6B0C00C4FE0}" destId="{AC1BAAF9-9658-4D59-B786-A1B309AA1A5F}" srcOrd="1" destOrd="0" parTransId="{FB0D47A8-83BD-4271-A039-F5DC665E1588}" sibTransId="{17A5FDDC-6357-48E7-8AF2-4157C1FBA866}"/>
    <dgm:cxn modelId="{2A191C3D-B808-4982-82AC-9CEBCCC84E19}" type="presOf" srcId="{AC1BAAF9-9658-4D59-B786-A1B309AA1A5F}" destId="{0D5B4DE7-64E2-4AA5-993D-E8D45CA034D3}" srcOrd="0" destOrd="1" presId="urn:microsoft.com/office/officeart/2005/8/layout/hProcess4"/>
    <dgm:cxn modelId="{02331D41-EC04-4AEA-9B7A-9013A5D6098D}" type="presOf" srcId="{7FF49561-D6A1-4316-A4D7-6F7CEAB4775A}" destId="{56D64172-F321-4336-A67F-50823E3E1B23}" srcOrd="0" destOrd="0" presId="urn:microsoft.com/office/officeart/2005/8/layout/hProcess4"/>
    <dgm:cxn modelId="{13AE5661-DA49-47F3-B6AE-35D6255CBFB1}" type="presOf" srcId="{741A949C-87D4-4F6D-B407-731B054B63B9}" destId="{4FAC7B4E-071C-4CD7-A7B2-D01821B0181E}" srcOrd="0" destOrd="0" presId="urn:microsoft.com/office/officeart/2005/8/layout/hProcess4"/>
    <dgm:cxn modelId="{D2627242-4DC2-48FC-8D4A-3B73E8D3970D}" type="presOf" srcId="{1911555F-3688-48E7-9C85-46EDC6E23DBE}" destId="{1F138C42-4C9C-4329-854D-C0FC4725025E}" srcOrd="1" destOrd="0" presId="urn:microsoft.com/office/officeart/2005/8/layout/hProcess4"/>
    <dgm:cxn modelId="{35DFA544-C087-4C89-808D-137C1A09942A}" srcId="{1A92DCC5-C1E3-4821-A947-B6B0C00C4FE0}" destId="{02940318-A690-4110-8F0D-569DDE7E5E57}" srcOrd="2" destOrd="0" parTransId="{ADB37F6F-E743-4F73-A4AA-401D35870104}" sibTransId="{61592C84-70D3-48F4-8776-C0ABEBB8C76A}"/>
    <dgm:cxn modelId="{C6DF7D48-96A9-48A1-9E31-5386FBC6BAB2}" type="presOf" srcId="{B09AE13A-AC87-4147-BF91-E509467DC1C2}" destId="{8B2D25AD-FA0B-49E5-B332-9007846FEF7E}" srcOrd="0" destOrd="2" presId="urn:microsoft.com/office/officeart/2005/8/layout/hProcess4"/>
    <dgm:cxn modelId="{C88A6469-C846-4772-A470-8AF95A36BCEA}" type="presOf" srcId="{5B4338AA-88F1-404A-B266-5D02EC95D99C}" destId="{D217D4B4-AC73-486E-A2F7-76CAD905EC79}" srcOrd="0" destOrd="0" presId="urn:microsoft.com/office/officeart/2005/8/layout/hProcess4"/>
    <dgm:cxn modelId="{EB7A1D4C-CD3F-4A69-BCD2-7D3480F4988D}" type="presOf" srcId="{CD5D6EC5-5B73-4344-AFEC-C24DFED6860C}" destId="{E0B77C1C-B03F-486D-AB07-321C62829118}" srcOrd="0" destOrd="1" presId="urn:microsoft.com/office/officeart/2005/8/layout/hProcess4"/>
    <dgm:cxn modelId="{A01D6D4D-4B23-4C7C-8185-6095985A3D4D}" type="presOf" srcId="{89833256-4844-429A-9681-A97756CEEAB6}" destId="{8B2D25AD-FA0B-49E5-B332-9007846FEF7E}" srcOrd="0" destOrd="1" presId="urn:microsoft.com/office/officeart/2005/8/layout/hProcess4"/>
    <dgm:cxn modelId="{F398944E-61EC-4539-B078-102AA90CBE9A}" srcId="{5B4338AA-88F1-404A-B266-5D02EC95D99C}" destId="{AC598977-A063-4A44-B6F3-78F6B4C6D085}" srcOrd="1" destOrd="0" parTransId="{10CB8EA8-119E-431F-86B7-B798C33FB8F8}" sibTransId="{8C91782E-9E82-411F-9703-93718990B972}"/>
    <dgm:cxn modelId="{C5AE8751-8443-4122-A5C4-FDBEDC68F5FC}" type="presOf" srcId="{C84A06C7-3933-481E-91BA-3DC877CB8E3C}" destId="{0D5B4DE7-64E2-4AA5-993D-E8D45CA034D3}" srcOrd="0" destOrd="3" presId="urn:microsoft.com/office/officeart/2005/8/layout/hProcess4"/>
    <dgm:cxn modelId="{89F6EC72-C50D-4ACB-B48E-F46E0DF33363}" type="presOf" srcId="{6D26F3BA-229F-4456-A160-28283F6CB437}" destId="{BC44B51E-4BC6-42D5-B90D-924B27DC8EDC}" srcOrd="1" destOrd="0" presId="urn:microsoft.com/office/officeart/2005/8/layout/hProcess4"/>
    <dgm:cxn modelId="{FBFF4775-8CA6-43A8-8495-8647B710A624}" type="presOf" srcId="{2E494A26-3618-4723-B4AF-C2ABDEB6F11D}" destId="{FA15032C-4F46-4BB2-AC2D-48EB6CFEE568}" srcOrd="1" destOrd="4" presId="urn:microsoft.com/office/officeart/2005/8/layout/hProcess4"/>
    <dgm:cxn modelId="{7C46EC58-CC2A-407D-A26A-9CAFEFC7459F}" srcId="{108F73B5-DBC7-4795-BC68-4B757328A3A9}" destId="{7FF49561-D6A1-4316-A4D7-6F7CEAB4775A}" srcOrd="0" destOrd="0" parTransId="{23430288-E847-44D7-9B2D-C69B2E132BFF}" sibTransId="{08BF943C-DB32-4180-8258-29D639AD373B}"/>
    <dgm:cxn modelId="{0E817C7A-6AF5-49BE-ACC5-6B7794F686EA}" type="presOf" srcId="{AC1BAAF9-9658-4D59-B786-A1B309AA1A5F}" destId="{FA15032C-4F46-4BB2-AC2D-48EB6CFEE568}" srcOrd="1" destOrd="1" presId="urn:microsoft.com/office/officeart/2005/8/layout/hProcess4"/>
    <dgm:cxn modelId="{23B24F81-592B-4DCE-8FC3-999B93EA6000}" srcId="{108F73B5-DBC7-4795-BC68-4B757328A3A9}" destId="{AEAADEBA-0C01-469D-9B17-3D7191F0DC84}" srcOrd="2" destOrd="0" parTransId="{668DAE7D-852A-426E-8CF1-89A45F8D7C76}" sibTransId="{E2AF773B-6F42-4BBB-B9D0-3628188E6457}"/>
    <dgm:cxn modelId="{27C97483-567B-4EB9-AAEC-677080AD0DF7}" srcId="{7FF49561-D6A1-4316-A4D7-6F7CEAB4775A}" destId="{E44108B1-B7CB-4350-8809-F279DC676BAC}" srcOrd="0" destOrd="0" parTransId="{9075FBAF-A4AD-4385-AFD0-8F8C011501F1}" sibTransId="{AF650E42-EC30-4F0B-B4A6-7B4F69002617}"/>
    <dgm:cxn modelId="{F09D2A84-4772-4B43-922E-54DEB548C299}" type="presOf" srcId="{DCA28AC7-E032-404B-A8E5-90E7456BD289}" destId="{BC44B51E-4BC6-42D5-B90D-924B27DC8EDC}" srcOrd="1" destOrd="4" presId="urn:microsoft.com/office/officeart/2005/8/layout/hProcess4"/>
    <dgm:cxn modelId="{93B37884-6550-447F-8147-59C1A44AFC71}" srcId="{AEAADEBA-0C01-469D-9B17-3D7191F0DC84}" destId="{7E60A8C7-DD99-4ECE-87E6-0636C71ACF32}" srcOrd="3" destOrd="0" parTransId="{30BF975E-B006-4990-B0ED-9480966C2B65}" sibTransId="{C1C3DDE4-5E25-48F2-A171-D3595F59712B}"/>
    <dgm:cxn modelId="{643F318D-6DE4-4850-A947-CAF4286EBBAA}" type="presOf" srcId="{AC598977-A063-4A44-B6F3-78F6B4C6D085}" destId="{1F138C42-4C9C-4329-854D-C0FC4725025E}" srcOrd="1" destOrd="1" presId="urn:microsoft.com/office/officeart/2005/8/layout/hProcess4"/>
    <dgm:cxn modelId="{17041494-87F4-48AF-B0AA-F6C256330EB3}" type="presOf" srcId="{02940318-A690-4110-8F0D-569DDE7E5E57}" destId="{FA15032C-4F46-4BB2-AC2D-48EB6CFEE568}" srcOrd="1" destOrd="2" presId="urn:microsoft.com/office/officeart/2005/8/layout/hProcess4"/>
    <dgm:cxn modelId="{C6B00997-49FE-409E-8424-8FD2DE8AF7D3}" type="presOf" srcId="{B09AE13A-AC87-4147-BF91-E509467DC1C2}" destId="{EBD4D2F0-68BD-49F8-8451-9BFA08FEAB45}" srcOrd="1" destOrd="2" presId="urn:microsoft.com/office/officeart/2005/8/layout/hProcess4"/>
    <dgm:cxn modelId="{F45D2197-B02B-45B6-BE79-AB2C3EBDD486}" type="presOf" srcId="{F3BD6513-5522-4263-ADDD-99DD0AB7D659}" destId="{FA15032C-4F46-4BB2-AC2D-48EB6CFEE568}" srcOrd="1" destOrd="0" presId="urn:microsoft.com/office/officeart/2005/8/layout/hProcess4"/>
    <dgm:cxn modelId="{A29D9A98-266F-405E-A4C0-B318DF06029C}" srcId="{AEAADEBA-0C01-469D-9B17-3D7191F0DC84}" destId="{CD5D6EC5-5B73-4344-AFEC-C24DFED6860C}" srcOrd="1" destOrd="0" parTransId="{8196715F-BEC0-4D0C-94C3-83E2B9EAF149}" sibTransId="{64901963-FBEE-40F3-90C7-884B81EAEC58}"/>
    <dgm:cxn modelId="{67031F9D-F873-40CA-B953-BE02D6862F02}" type="presOf" srcId="{7E60A8C7-DD99-4ECE-87E6-0636C71ACF32}" destId="{BC44B51E-4BC6-42D5-B90D-924B27DC8EDC}" srcOrd="1" destOrd="3" presId="urn:microsoft.com/office/officeart/2005/8/layout/hProcess4"/>
    <dgm:cxn modelId="{1F7BFB9D-E5D6-4C39-87D8-B7EF25A12B02}" type="presOf" srcId="{08BF943C-DB32-4180-8258-29D639AD373B}" destId="{5818B73D-0C1E-42DC-9667-EF5BAC007CF4}" srcOrd="0" destOrd="0" presId="urn:microsoft.com/office/officeart/2005/8/layout/hProcess4"/>
    <dgm:cxn modelId="{6C9DE19F-6601-4446-A92B-1719A3C4842F}" type="presOf" srcId="{96E6DA42-9B2E-4C06-ADD1-0B6D7B761063}" destId="{BC44B51E-4BC6-42D5-B90D-924B27DC8EDC}" srcOrd="1" destOrd="2" presId="urn:microsoft.com/office/officeart/2005/8/layout/hProcess4"/>
    <dgm:cxn modelId="{7E9186A1-0099-4C84-B1E8-D36075F0ECF5}" type="presOf" srcId="{C84A06C7-3933-481E-91BA-3DC877CB8E3C}" destId="{FA15032C-4F46-4BB2-AC2D-48EB6CFEE568}" srcOrd="1" destOrd="3" presId="urn:microsoft.com/office/officeart/2005/8/layout/hProcess4"/>
    <dgm:cxn modelId="{E2E946A6-93D5-4A56-805E-FC0FC5F8FE76}" type="presOf" srcId="{9BA7216B-A167-48BC-ABEE-95E00BD03430}" destId="{1F138C42-4C9C-4329-854D-C0FC4725025E}" srcOrd="1" destOrd="2" presId="urn:microsoft.com/office/officeart/2005/8/layout/hProcess4"/>
    <dgm:cxn modelId="{F7FD4CA7-E3BA-404A-9DB4-031E705419C1}" srcId="{AEAADEBA-0C01-469D-9B17-3D7191F0DC84}" destId="{96E6DA42-9B2E-4C06-ADD1-0B6D7B761063}" srcOrd="2" destOrd="0" parTransId="{D77F2EF0-8B2C-4372-9559-0746B4577B1C}" sibTransId="{D5AC49F2-6AB3-4ABB-8468-45E21D336471}"/>
    <dgm:cxn modelId="{19CCB5A7-7725-4CF0-AA58-812D23D07DE3}" srcId="{108F73B5-DBC7-4795-BC68-4B757328A3A9}" destId="{1A92DCC5-C1E3-4821-A947-B6B0C00C4FE0}" srcOrd="3" destOrd="0" parTransId="{813E81AD-318E-4959-86A7-969009A8434B}" sibTransId="{7A49D9F4-5174-4121-9EEF-900743017C9A}"/>
    <dgm:cxn modelId="{ECEDCDA9-F887-4141-9F49-4D1102F814AF}" srcId="{AEAADEBA-0C01-469D-9B17-3D7191F0DC84}" destId="{DCA28AC7-E032-404B-A8E5-90E7456BD289}" srcOrd="4" destOrd="0" parTransId="{5409EF9B-C945-4E04-958F-A190DF44929D}" sibTransId="{65CCEF9F-EC3C-4D92-9AE4-7E71ABCB7146}"/>
    <dgm:cxn modelId="{59DD84B7-2646-475E-B3D7-2D238E1271A8}" srcId="{AEAADEBA-0C01-469D-9B17-3D7191F0DC84}" destId="{6D26F3BA-229F-4456-A160-28283F6CB437}" srcOrd="0" destOrd="0" parTransId="{65A95B8E-41AF-4509-AB2A-B3662C473730}" sibTransId="{9417915B-AA1A-4DB2-9BAB-03E1F45C9803}"/>
    <dgm:cxn modelId="{C084F8C1-49B5-4341-8185-27361AE26AB9}" type="presOf" srcId="{9BA7216B-A167-48BC-ABEE-95E00BD03430}" destId="{FA6149DB-52AA-47A1-A327-2E26EBC7A9DB}" srcOrd="0" destOrd="2" presId="urn:microsoft.com/office/officeart/2005/8/layout/hProcess4"/>
    <dgm:cxn modelId="{A2FA1BC3-9FE7-4111-8109-0898CB5FBA26}" type="presOf" srcId="{AC598977-A063-4A44-B6F3-78F6B4C6D085}" destId="{FA6149DB-52AA-47A1-A327-2E26EBC7A9DB}" srcOrd="0" destOrd="1" presId="urn:microsoft.com/office/officeart/2005/8/layout/hProcess4"/>
    <dgm:cxn modelId="{9E2D47CA-32F3-4EA9-A179-0C8F99432D24}" type="presOf" srcId="{89833256-4844-429A-9681-A97756CEEAB6}" destId="{EBD4D2F0-68BD-49F8-8451-9BFA08FEAB45}" srcOrd="1" destOrd="1" presId="urn:microsoft.com/office/officeart/2005/8/layout/hProcess4"/>
    <dgm:cxn modelId="{A4757CCB-26DB-4EB3-8DF3-1BC4972E03F2}" type="presOf" srcId="{96E6DA42-9B2E-4C06-ADD1-0B6D7B761063}" destId="{E0B77C1C-B03F-486D-AB07-321C62829118}" srcOrd="0" destOrd="2" presId="urn:microsoft.com/office/officeart/2005/8/layout/hProcess4"/>
    <dgm:cxn modelId="{30717FD1-1FCA-4DF1-B54F-3F6429CAD513}" type="presOf" srcId="{E2AF773B-6F42-4BBB-B9D0-3628188E6457}" destId="{74754EB2-6870-4A3B-B02D-796FB4480D45}" srcOrd="0" destOrd="0" presId="urn:microsoft.com/office/officeart/2005/8/layout/hProcess4"/>
    <dgm:cxn modelId="{837B26E2-F0D5-4DF9-8272-830BC98DE491}" type="presOf" srcId="{7E60A8C7-DD99-4ECE-87E6-0636C71ACF32}" destId="{E0B77C1C-B03F-486D-AB07-321C62829118}" srcOrd="0" destOrd="3" presId="urn:microsoft.com/office/officeart/2005/8/layout/hProcess4"/>
    <dgm:cxn modelId="{935A54E4-4AA5-4035-9500-3BE76FAD7EB8}" srcId="{5B4338AA-88F1-404A-B266-5D02EC95D99C}" destId="{1911555F-3688-48E7-9C85-46EDC6E23DBE}" srcOrd="0" destOrd="0" parTransId="{C58FBD13-EE0F-4265-9F4C-972A3F157759}" sibTransId="{1D7F909A-DABD-4277-AB8F-A7E896C749CC}"/>
    <dgm:cxn modelId="{2615C4E4-F07F-43E9-98E4-F3E743040248}" type="presOf" srcId="{F3BD6513-5522-4263-ADDD-99DD0AB7D659}" destId="{0D5B4DE7-64E2-4AA5-993D-E8D45CA034D3}" srcOrd="0" destOrd="0" presId="urn:microsoft.com/office/officeart/2005/8/layout/hProcess4"/>
    <dgm:cxn modelId="{DD7DB7E8-3467-49DC-B990-0C29EFAD8729}" srcId="{1A92DCC5-C1E3-4821-A947-B6B0C00C4FE0}" destId="{C84A06C7-3933-481E-91BA-3DC877CB8E3C}" srcOrd="3" destOrd="0" parTransId="{EEACE5CB-5C61-4D2D-A9B1-BD4A78F20018}" sibTransId="{B713BA2D-5B7C-4792-9F44-822C3AEE3EAB}"/>
    <dgm:cxn modelId="{39903EF1-FF5C-4A79-BA86-322FA25F6F73}" type="presOf" srcId="{108F73B5-DBC7-4795-BC68-4B757328A3A9}" destId="{23921FB5-C7CB-413C-9741-E85710BBE706}" srcOrd="0" destOrd="0" presId="urn:microsoft.com/office/officeart/2005/8/layout/hProcess4"/>
    <dgm:cxn modelId="{278EDEF4-D546-43B2-A1BF-C859EAC4F893}" type="presOf" srcId="{02940318-A690-4110-8F0D-569DDE7E5E57}" destId="{0D5B4DE7-64E2-4AA5-993D-E8D45CA034D3}" srcOrd="0" destOrd="2" presId="urn:microsoft.com/office/officeart/2005/8/layout/hProcess4"/>
    <dgm:cxn modelId="{C64A13F5-3B3A-4FAB-B1CF-37221F00FC6A}" srcId="{7FF49561-D6A1-4316-A4D7-6F7CEAB4775A}" destId="{89833256-4844-429A-9681-A97756CEEAB6}" srcOrd="1" destOrd="0" parTransId="{54FC0D2C-0C9B-4555-9A72-81F0C34043F5}" sibTransId="{408FD072-6410-4C0D-97AC-341631646F50}"/>
    <dgm:cxn modelId="{8FB66BFD-8A90-4C8C-A6E9-7691BF90AE03}" srcId="{5B4338AA-88F1-404A-B266-5D02EC95D99C}" destId="{9BA7216B-A167-48BC-ABEE-95E00BD03430}" srcOrd="2" destOrd="0" parTransId="{F381CD27-1EB2-49E5-8908-052D7B3BFEBA}" sibTransId="{02BCDA60-ADDE-4D76-B2C9-F2D1EFD2EECA}"/>
    <dgm:cxn modelId="{C01D30A5-EC16-4782-B40A-9ECC1755C490}" type="presParOf" srcId="{23921FB5-C7CB-413C-9741-E85710BBE706}" destId="{0C727BD6-E12E-47F0-AC88-BC5CADA65D63}" srcOrd="0" destOrd="0" presId="urn:microsoft.com/office/officeart/2005/8/layout/hProcess4"/>
    <dgm:cxn modelId="{4624002E-83E6-4518-9D94-6D4412AFBDEE}" type="presParOf" srcId="{23921FB5-C7CB-413C-9741-E85710BBE706}" destId="{C437FEE1-FA3F-4AF1-8ED2-2A99DD266A99}" srcOrd="1" destOrd="0" presId="urn:microsoft.com/office/officeart/2005/8/layout/hProcess4"/>
    <dgm:cxn modelId="{C6FAD5A9-8F52-4B4C-A69C-BDE595439398}" type="presParOf" srcId="{23921FB5-C7CB-413C-9741-E85710BBE706}" destId="{8C486BF1-17E4-4D48-96DF-F1009EA03BCB}" srcOrd="2" destOrd="0" presId="urn:microsoft.com/office/officeart/2005/8/layout/hProcess4"/>
    <dgm:cxn modelId="{9650FE8C-B289-468F-B288-495AF06B4229}" type="presParOf" srcId="{8C486BF1-17E4-4D48-96DF-F1009EA03BCB}" destId="{9EE57375-1665-4003-9B2B-12BB79A2CDAB}" srcOrd="0" destOrd="0" presId="urn:microsoft.com/office/officeart/2005/8/layout/hProcess4"/>
    <dgm:cxn modelId="{4D351CD4-D3F7-4CE2-B4A4-99B59E165208}" type="presParOf" srcId="{9EE57375-1665-4003-9B2B-12BB79A2CDAB}" destId="{17070AF3-B64D-4A54-80E5-73CC825A5592}" srcOrd="0" destOrd="0" presId="urn:microsoft.com/office/officeart/2005/8/layout/hProcess4"/>
    <dgm:cxn modelId="{588C759F-0EAD-4EAD-89C5-5F264ED85F29}" type="presParOf" srcId="{9EE57375-1665-4003-9B2B-12BB79A2CDAB}" destId="{8B2D25AD-FA0B-49E5-B332-9007846FEF7E}" srcOrd="1" destOrd="0" presId="urn:microsoft.com/office/officeart/2005/8/layout/hProcess4"/>
    <dgm:cxn modelId="{F9DD299D-6961-4846-8493-6B908438FF0A}" type="presParOf" srcId="{9EE57375-1665-4003-9B2B-12BB79A2CDAB}" destId="{EBD4D2F0-68BD-49F8-8451-9BFA08FEAB45}" srcOrd="2" destOrd="0" presId="urn:microsoft.com/office/officeart/2005/8/layout/hProcess4"/>
    <dgm:cxn modelId="{2D6E8EDF-4328-473E-886B-E93884316A48}" type="presParOf" srcId="{9EE57375-1665-4003-9B2B-12BB79A2CDAB}" destId="{56D64172-F321-4336-A67F-50823E3E1B23}" srcOrd="3" destOrd="0" presId="urn:microsoft.com/office/officeart/2005/8/layout/hProcess4"/>
    <dgm:cxn modelId="{5102EC0D-5B71-4EED-8AD2-900E304557AD}" type="presParOf" srcId="{9EE57375-1665-4003-9B2B-12BB79A2CDAB}" destId="{B308E6AD-414D-46E3-8A0E-C18F2EA3A2B0}" srcOrd="4" destOrd="0" presId="urn:microsoft.com/office/officeart/2005/8/layout/hProcess4"/>
    <dgm:cxn modelId="{DA0F8948-AD5B-4052-BD14-C510EDFAB7BA}" type="presParOf" srcId="{8C486BF1-17E4-4D48-96DF-F1009EA03BCB}" destId="{5818B73D-0C1E-42DC-9667-EF5BAC007CF4}" srcOrd="1" destOrd="0" presId="urn:microsoft.com/office/officeart/2005/8/layout/hProcess4"/>
    <dgm:cxn modelId="{B28D1471-00A4-41B9-8249-D04426FE9B65}" type="presParOf" srcId="{8C486BF1-17E4-4D48-96DF-F1009EA03BCB}" destId="{F796E275-DE06-4C54-96ED-C75EDEE285D7}" srcOrd="2" destOrd="0" presId="urn:microsoft.com/office/officeart/2005/8/layout/hProcess4"/>
    <dgm:cxn modelId="{5F04906C-1651-4FE6-8661-B7B7A3805310}" type="presParOf" srcId="{F796E275-DE06-4C54-96ED-C75EDEE285D7}" destId="{005EA4EF-0CBC-4161-90B1-403097A22A28}" srcOrd="0" destOrd="0" presId="urn:microsoft.com/office/officeart/2005/8/layout/hProcess4"/>
    <dgm:cxn modelId="{6342F511-B1D5-48DE-90BE-D1CCBE175A29}" type="presParOf" srcId="{F796E275-DE06-4C54-96ED-C75EDEE285D7}" destId="{FA6149DB-52AA-47A1-A327-2E26EBC7A9DB}" srcOrd="1" destOrd="0" presId="urn:microsoft.com/office/officeart/2005/8/layout/hProcess4"/>
    <dgm:cxn modelId="{A1E08066-AD8C-456A-BD78-76C499EE7CE3}" type="presParOf" srcId="{F796E275-DE06-4C54-96ED-C75EDEE285D7}" destId="{1F138C42-4C9C-4329-854D-C0FC4725025E}" srcOrd="2" destOrd="0" presId="urn:microsoft.com/office/officeart/2005/8/layout/hProcess4"/>
    <dgm:cxn modelId="{F2503AC5-2686-4D18-8350-2AF9D0B40FB0}" type="presParOf" srcId="{F796E275-DE06-4C54-96ED-C75EDEE285D7}" destId="{D217D4B4-AC73-486E-A2F7-76CAD905EC79}" srcOrd="3" destOrd="0" presId="urn:microsoft.com/office/officeart/2005/8/layout/hProcess4"/>
    <dgm:cxn modelId="{ED19B8BA-B64D-499C-A9A6-8D41BE793014}" type="presParOf" srcId="{F796E275-DE06-4C54-96ED-C75EDEE285D7}" destId="{98432A47-976C-4870-8D91-C7B2DB4FF97A}" srcOrd="4" destOrd="0" presId="urn:microsoft.com/office/officeart/2005/8/layout/hProcess4"/>
    <dgm:cxn modelId="{32C7124C-22BB-45D1-93F0-70ED74D8182E}" type="presParOf" srcId="{8C486BF1-17E4-4D48-96DF-F1009EA03BCB}" destId="{4FAC7B4E-071C-4CD7-A7B2-D01821B0181E}" srcOrd="3" destOrd="0" presId="urn:microsoft.com/office/officeart/2005/8/layout/hProcess4"/>
    <dgm:cxn modelId="{BECA331D-3D5F-48C2-BA99-A9CD624871F1}" type="presParOf" srcId="{8C486BF1-17E4-4D48-96DF-F1009EA03BCB}" destId="{0D8F0040-CB3F-44F1-98A8-D2910528FB6D}" srcOrd="4" destOrd="0" presId="urn:microsoft.com/office/officeart/2005/8/layout/hProcess4"/>
    <dgm:cxn modelId="{2E5541BD-2626-4E97-9C86-61E8F2BF20B2}" type="presParOf" srcId="{0D8F0040-CB3F-44F1-98A8-D2910528FB6D}" destId="{585BD5D3-EA23-4204-B034-42698AFD1821}" srcOrd="0" destOrd="0" presId="urn:microsoft.com/office/officeart/2005/8/layout/hProcess4"/>
    <dgm:cxn modelId="{981E12B8-71AF-46CD-BAAB-80EC4AC89333}" type="presParOf" srcId="{0D8F0040-CB3F-44F1-98A8-D2910528FB6D}" destId="{E0B77C1C-B03F-486D-AB07-321C62829118}" srcOrd="1" destOrd="0" presId="urn:microsoft.com/office/officeart/2005/8/layout/hProcess4"/>
    <dgm:cxn modelId="{D2D61562-287C-4A58-8780-D86E92BAEE62}" type="presParOf" srcId="{0D8F0040-CB3F-44F1-98A8-D2910528FB6D}" destId="{BC44B51E-4BC6-42D5-B90D-924B27DC8EDC}" srcOrd="2" destOrd="0" presId="urn:microsoft.com/office/officeart/2005/8/layout/hProcess4"/>
    <dgm:cxn modelId="{E12FA67D-0F1F-4CB7-94FE-9A7494BA77F9}" type="presParOf" srcId="{0D8F0040-CB3F-44F1-98A8-D2910528FB6D}" destId="{29CD44AA-657D-4D9F-8F23-21E63C36BE87}" srcOrd="3" destOrd="0" presId="urn:microsoft.com/office/officeart/2005/8/layout/hProcess4"/>
    <dgm:cxn modelId="{C4333A2D-7DA7-4EE9-9185-943E456811D9}" type="presParOf" srcId="{0D8F0040-CB3F-44F1-98A8-D2910528FB6D}" destId="{6566C2AC-7F28-444D-8D1D-00A1DD742A0E}" srcOrd="4" destOrd="0" presId="urn:microsoft.com/office/officeart/2005/8/layout/hProcess4"/>
    <dgm:cxn modelId="{20C4FF5C-7127-4EC8-B2CB-7859593C32F6}" type="presParOf" srcId="{8C486BF1-17E4-4D48-96DF-F1009EA03BCB}" destId="{74754EB2-6870-4A3B-B02D-796FB4480D45}" srcOrd="5" destOrd="0" presId="urn:microsoft.com/office/officeart/2005/8/layout/hProcess4"/>
    <dgm:cxn modelId="{BD417E37-016B-4392-88AF-A20E7651A7DA}" type="presParOf" srcId="{8C486BF1-17E4-4D48-96DF-F1009EA03BCB}" destId="{DBB77658-762D-4CD7-BC95-BDA433D10D1F}" srcOrd="6" destOrd="0" presId="urn:microsoft.com/office/officeart/2005/8/layout/hProcess4"/>
    <dgm:cxn modelId="{FAFC54C1-C9FA-4807-A6E0-93ED022D0E8B}" type="presParOf" srcId="{DBB77658-762D-4CD7-BC95-BDA433D10D1F}" destId="{B3959D82-3CAD-48B5-AB24-3ED28AD236E8}" srcOrd="0" destOrd="0" presId="urn:microsoft.com/office/officeart/2005/8/layout/hProcess4"/>
    <dgm:cxn modelId="{98A7E9ED-7F66-41D5-ACC3-2193F5EFC177}" type="presParOf" srcId="{DBB77658-762D-4CD7-BC95-BDA433D10D1F}" destId="{0D5B4DE7-64E2-4AA5-993D-E8D45CA034D3}" srcOrd="1" destOrd="0" presId="urn:microsoft.com/office/officeart/2005/8/layout/hProcess4"/>
    <dgm:cxn modelId="{E079D5A9-D2EB-4C7D-90AE-FB6430291F04}" type="presParOf" srcId="{DBB77658-762D-4CD7-BC95-BDA433D10D1F}" destId="{FA15032C-4F46-4BB2-AC2D-48EB6CFEE568}" srcOrd="2" destOrd="0" presId="urn:microsoft.com/office/officeart/2005/8/layout/hProcess4"/>
    <dgm:cxn modelId="{803DE87B-C8CE-4F15-8ACB-27BE3FC0E492}" type="presParOf" srcId="{DBB77658-762D-4CD7-BC95-BDA433D10D1F}" destId="{B6C2026B-D746-4376-B775-AC5A17051FF5}" srcOrd="3" destOrd="0" presId="urn:microsoft.com/office/officeart/2005/8/layout/hProcess4"/>
    <dgm:cxn modelId="{1752B547-3353-4240-907A-44BF7B5F9BE6}" type="presParOf" srcId="{DBB77658-762D-4CD7-BC95-BDA433D10D1F}" destId="{980DC378-5FAA-4F42-848D-536CD8BF3A7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F73B5-DBC7-4795-BC68-4B757328A3A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EAADEBA-0C01-469D-9B17-3D7191F0DC84}">
      <dgm:prSet phldrT="[Text]" custT="1"/>
      <dgm:spPr/>
      <dgm:t>
        <a:bodyPr/>
        <a:lstStyle/>
        <a:p>
          <a:r>
            <a:rPr lang="en-US" sz="1200" dirty="0">
              <a:solidFill>
                <a:schemeClr val="tx1"/>
              </a:solidFill>
            </a:rPr>
            <a:t>Decision Document  approval, CEER Checklist </a:t>
          </a:r>
        </a:p>
      </dgm:t>
    </dgm:pt>
    <dgm:pt modelId="{668DAE7D-852A-426E-8CF1-89A45F8D7C76}" type="parTrans" cxnId="{23B24F81-592B-4DCE-8FC3-999B93EA6000}">
      <dgm:prSet/>
      <dgm:spPr/>
      <dgm:t>
        <a:bodyPr/>
        <a:lstStyle/>
        <a:p>
          <a:endParaRPr lang="en-US"/>
        </a:p>
      </dgm:t>
    </dgm:pt>
    <dgm:pt modelId="{E2AF773B-6F42-4BBB-B9D0-3628188E6457}" type="sibTrans" cxnId="{23B24F81-592B-4DCE-8FC3-999B93EA6000}">
      <dgm:prSet/>
      <dgm:spPr/>
      <dgm:t>
        <a:bodyPr/>
        <a:lstStyle/>
        <a:p>
          <a:endParaRPr lang="en-US"/>
        </a:p>
      </dgm:t>
    </dgm:pt>
    <dgm:pt modelId="{F3BD6513-5522-4263-ADDD-99DD0AB7D659}">
      <dgm:prSet custT="1"/>
      <dgm:spPr/>
      <dgm:t>
        <a:bodyPr/>
        <a:lstStyle/>
        <a:p>
          <a:r>
            <a:rPr lang="en-US" sz="1200" dirty="0">
              <a:solidFill>
                <a:schemeClr val="tx1"/>
              </a:solidFill>
            </a:rPr>
            <a:t>Agency Superintendent authorizes permit</a:t>
          </a:r>
        </a:p>
      </dgm:t>
    </dgm:pt>
    <dgm:pt modelId="{D40431DC-30C3-4AD8-9B08-84FCB7D023BF}" type="parTrans" cxnId="{D7C53703-8153-4C11-A2A3-76053A75F674}">
      <dgm:prSet/>
      <dgm:spPr/>
      <dgm:t>
        <a:bodyPr/>
        <a:lstStyle/>
        <a:p>
          <a:endParaRPr lang="en-US"/>
        </a:p>
      </dgm:t>
    </dgm:pt>
    <dgm:pt modelId="{BC90A4FE-D3EB-4D83-A47F-3E9057E71889}" type="sibTrans" cxnId="{D7C53703-8153-4C11-A2A3-76053A75F674}">
      <dgm:prSet/>
      <dgm:spPr/>
      <dgm:t>
        <a:bodyPr/>
        <a:lstStyle/>
        <a:p>
          <a:endParaRPr lang="en-US"/>
        </a:p>
      </dgm:t>
    </dgm:pt>
    <dgm:pt modelId="{1A92DCC5-C1E3-4821-A947-B6B0C00C4FE0}">
      <dgm:prSet custT="1"/>
      <dgm:spPr/>
      <dgm:t>
        <a:bodyPr/>
        <a:lstStyle/>
        <a:p>
          <a:r>
            <a:rPr lang="en-US" sz="1200" dirty="0">
              <a:solidFill>
                <a:schemeClr val="tx1"/>
              </a:solidFill>
            </a:rPr>
            <a:t>Issue Grazing Permit</a:t>
          </a:r>
        </a:p>
      </dgm:t>
    </dgm:pt>
    <dgm:pt modelId="{7A49D9F4-5174-4121-9EEF-900743017C9A}" type="sibTrans" cxnId="{19CCB5A7-7725-4CF0-AA58-812D23D07DE3}">
      <dgm:prSet/>
      <dgm:spPr>
        <a:solidFill>
          <a:schemeClr val="accent1">
            <a:lumMod val="60000"/>
            <a:lumOff val="40000"/>
          </a:schemeClr>
        </a:solidFill>
      </dgm:spPr>
      <dgm:t>
        <a:bodyPr/>
        <a:lstStyle/>
        <a:p>
          <a:endParaRPr lang="en-US"/>
        </a:p>
      </dgm:t>
    </dgm:pt>
    <dgm:pt modelId="{813E81AD-318E-4959-86A7-969009A8434B}" type="parTrans" cxnId="{19CCB5A7-7725-4CF0-AA58-812D23D07DE3}">
      <dgm:prSet/>
      <dgm:spPr/>
      <dgm:t>
        <a:bodyPr/>
        <a:lstStyle/>
        <a:p>
          <a:endParaRPr lang="en-US"/>
        </a:p>
      </dgm:t>
    </dgm:pt>
    <dgm:pt modelId="{BD2CB14C-AE61-4D21-A5BA-39864FD9E687}">
      <dgm:prSet phldrT="[Text]" custT="1"/>
      <dgm:spPr/>
      <dgm:t>
        <a:bodyPr/>
        <a:lstStyle/>
        <a:p>
          <a:r>
            <a:rPr lang="en-US" sz="1200" dirty="0">
              <a:solidFill>
                <a:schemeClr val="tx1"/>
              </a:solidFill>
            </a:rPr>
            <a:t>NEPA Process (BIA-BNR)</a:t>
          </a:r>
        </a:p>
      </dgm:t>
    </dgm:pt>
    <dgm:pt modelId="{52D1D407-42A1-4243-9F37-FDFB84737C78}" type="sibTrans" cxnId="{47BA3660-A168-4AAA-9A02-B7B8B9FD3A5E}">
      <dgm:prSet/>
      <dgm:spPr>
        <a:solidFill>
          <a:schemeClr val="accent6">
            <a:lumMod val="60000"/>
            <a:lumOff val="40000"/>
          </a:schemeClr>
        </a:solidFill>
      </dgm:spPr>
      <dgm:t>
        <a:bodyPr/>
        <a:lstStyle/>
        <a:p>
          <a:endParaRPr lang="en-US" sz="1200">
            <a:solidFill>
              <a:schemeClr val="tx1"/>
            </a:solidFill>
          </a:endParaRPr>
        </a:p>
      </dgm:t>
    </dgm:pt>
    <dgm:pt modelId="{9B89C7AC-3864-4541-B7AB-FAC27DCF6E50}" type="parTrans" cxnId="{47BA3660-A168-4AAA-9A02-B7B8B9FD3A5E}">
      <dgm:prSet/>
      <dgm:spPr/>
      <dgm:t>
        <a:bodyPr/>
        <a:lstStyle/>
        <a:p>
          <a:endParaRPr lang="en-US"/>
        </a:p>
      </dgm:t>
    </dgm:pt>
    <dgm:pt modelId="{A2EDDF27-02E6-4D15-958A-D894906E6754}">
      <dgm:prSet phldrT="[Text]" custT="1"/>
      <dgm:spPr/>
      <dgm:t>
        <a:bodyPr/>
        <a:lstStyle/>
        <a:p>
          <a:r>
            <a:rPr lang="en-US" sz="1200" dirty="0">
              <a:solidFill>
                <a:schemeClr val="tx1"/>
              </a:solidFill>
            </a:rPr>
            <a:t>Applicant Orientation</a:t>
          </a:r>
        </a:p>
      </dgm:t>
    </dgm:pt>
    <dgm:pt modelId="{6C4FDD15-D046-45EE-AA00-0E9CD9B11D22}" type="parTrans" cxnId="{66E14901-619B-4E48-9AB5-78920CB96117}">
      <dgm:prSet/>
      <dgm:spPr/>
      <dgm:t>
        <a:bodyPr/>
        <a:lstStyle/>
        <a:p>
          <a:endParaRPr lang="en-US"/>
        </a:p>
      </dgm:t>
    </dgm:pt>
    <dgm:pt modelId="{CB06D2D5-D0B3-4B0E-9199-7BC32F945B84}" type="sibTrans" cxnId="{66E14901-619B-4E48-9AB5-78920CB96117}">
      <dgm:prSet/>
      <dgm:spPr>
        <a:solidFill>
          <a:schemeClr val="accent6">
            <a:lumMod val="60000"/>
            <a:lumOff val="40000"/>
          </a:schemeClr>
        </a:solidFill>
      </dgm:spPr>
      <dgm:t>
        <a:bodyPr/>
        <a:lstStyle/>
        <a:p>
          <a:endParaRPr lang="en-US" sz="1200">
            <a:solidFill>
              <a:schemeClr val="tx1"/>
            </a:solidFill>
          </a:endParaRPr>
        </a:p>
      </dgm:t>
    </dgm:pt>
    <dgm:pt modelId="{9F3C40FF-E6F2-419C-B896-D3D39B8075CA}">
      <dgm:prSet custT="1"/>
      <dgm:spPr/>
      <dgm:t>
        <a:bodyPr/>
        <a:lstStyle/>
        <a:p>
          <a:r>
            <a:rPr lang="en-US" sz="1200" dirty="0">
              <a:solidFill>
                <a:schemeClr val="tx1"/>
              </a:solidFill>
            </a:rPr>
            <a:t>Tribal process information (NNDA)</a:t>
          </a:r>
        </a:p>
      </dgm:t>
    </dgm:pt>
    <dgm:pt modelId="{90417E71-1167-4FC4-8DF4-EBFA3593608D}" type="parTrans" cxnId="{0087DCFF-1925-4407-BE7A-5923072FCC03}">
      <dgm:prSet/>
      <dgm:spPr/>
      <dgm:t>
        <a:bodyPr/>
        <a:lstStyle/>
        <a:p>
          <a:endParaRPr lang="en-US"/>
        </a:p>
      </dgm:t>
    </dgm:pt>
    <dgm:pt modelId="{C0162B10-D85F-4838-AAAC-10281DAEACDA}" type="sibTrans" cxnId="{0087DCFF-1925-4407-BE7A-5923072FCC03}">
      <dgm:prSet/>
      <dgm:spPr/>
      <dgm:t>
        <a:bodyPr/>
        <a:lstStyle/>
        <a:p>
          <a:endParaRPr lang="en-US"/>
        </a:p>
      </dgm:t>
    </dgm:pt>
    <dgm:pt modelId="{525BC001-4286-4DDC-AE54-62284FE7A0CD}">
      <dgm:prSet custT="1"/>
      <dgm:spPr/>
      <dgm:t>
        <a:bodyPr/>
        <a:lstStyle/>
        <a:p>
          <a:r>
            <a:rPr lang="en-US" sz="1200" dirty="0">
              <a:solidFill>
                <a:schemeClr val="tx1"/>
              </a:solidFill>
            </a:rPr>
            <a:t>25 CFR 166 or 167</a:t>
          </a:r>
        </a:p>
      </dgm:t>
    </dgm:pt>
    <dgm:pt modelId="{7396E3C7-2D04-4F09-ACE9-FB92EDF410F9}" type="parTrans" cxnId="{95025D75-9C8C-4C8D-9869-43CC88EA666E}">
      <dgm:prSet/>
      <dgm:spPr/>
      <dgm:t>
        <a:bodyPr/>
        <a:lstStyle/>
        <a:p>
          <a:endParaRPr lang="en-US"/>
        </a:p>
      </dgm:t>
    </dgm:pt>
    <dgm:pt modelId="{CA5BC929-4310-491E-ABDB-9C17179804DB}" type="sibTrans" cxnId="{95025D75-9C8C-4C8D-9869-43CC88EA666E}">
      <dgm:prSet/>
      <dgm:spPr/>
      <dgm:t>
        <a:bodyPr/>
        <a:lstStyle/>
        <a:p>
          <a:endParaRPr lang="en-US"/>
        </a:p>
      </dgm:t>
    </dgm:pt>
    <dgm:pt modelId="{FD453CD2-C676-4B79-8C50-BB24B23A681E}">
      <dgm:prSet custT="1"/>
      <dgm:spPr/>
      <dgm:t>
        <a:bodyPr/>
        <a:lstStyle/>
        <a:p>
          <a:r>
            <a:rPr lang="en-US" sz="1200" dirty="0">
              <a:solidFill>
                <a:schemeClr val="tx1"/>
              </a:solidFill>
            </a:rPr>
            <a:t>Review by NRO, Approval by Superintendent</a:t>
          </a:r>
        </a:p>
      </dgm:t>
    </dgm:pt>
    <dgm:pt modelId="{76C918FE-7F2A-428B-8E84-03517FCC8376}" type="parTrans" cxnId="{B77D0EB7-EFC4-4EAA-9023-B349E3E2C224}">
      <dgm:prSet/>
      <dgm:spPr/>
      <dgm:t>
        <a:bodyPr/>
        <a:lstStyle/>
        <a:p>
          <a:endParaRPr lang="en-US"/>
        </a:p>
      </dgm:t>
    </dgm:pt>
    <dgm:pt modelId="{6F0033F0-BA5F-4FAC-8CA7-12F35FCDAF7A}" type="sibTrans" cxnId="{B77D0EB7-EFC4-4EAA-9023-B349E3E2C224}">
      <dgm:prSet/>
      <dgm:spPr>
        <a:solidFill>
          <a:schemeClr val="accent6">
            <a:lumMod val="60000"/>
            <a:lumOff val="40000"/>
          </a:schemeClr>
        </a:solidFill>
      </dgm:spPr>
      <dgm:t>
        <a:bodyPr/>
        <a:lstStyle/>
        <a:p>
          <a:endParaRPr lang="en-US" sz="1200">
            <a:solidFill>
              <a:schemeClr val="tx1"/>
            </a:solidFill>
          </a:endParaRPr>
        </a:p>
      </dgm:t>
    </dgm:pt>
    <dgm:pt modelId="{B35A5C8F-9C5B-443F-B457-A7C2ECCEB347}">
      <dgm:prSet custT="1"/>
      <dgm:spPr/>
      <dgm:t>
        <a:bodyPr/>
        <a:lstStyle/>
        <a:p>
          <a:r>
            <a:rPr lang="en-US" sz="1200" dirty="0">
              <a:solidFill>
                <a:schemeClr val="tx1"/>
              </a:solidFill>
            </a:rPr>
            <a:t>Regional Archeologist</a:t>
          </a:r>
        </a:p>
      </dgm:t>
    </dgm:pt>
    <dgm:pt modelId="{E413B128-EF55-4880-B3CA-04820FC5975A}" type="parTrans" cxnId="{ED26DE17-F66D-4FA6-9C33-ED5CF6495123}">
      <dgm:prSet/>
      <dgm:spPr/>
      <dgm:t>
        <a:bodyPr/>
        <a:lstStyle/>
        <a:p>
          <a:endParaRPr lang="en-US"/>
        </a:p>
      </dgm:t>
    </dgm:pt>
    <dgm:pt modelId="{3C5BF7B0-C764-4B59-A1E4-0BEC6601D55B}" type="sibTrans" cxnId="{ED26DE17-F66D-4FA6-9C33-ED5CF6495123}">
      <dgm:prSet/>
      <dgm:spPr/>
      <dgm:t>
        <a:bodyPr/>
        <a:lstStyle/>
        <a:p>
          <a:endParaRPr lang="en-US"/>
        </a:p>
      </dgm:t>
    </dgm:pt>
    <dgm:pt modelId="{49ADF621-2FCD-4650-90E9-9FF55E9F0F70}">
      <dgm:prSet custT="1"/>
      <dgm:spPr/>
      <dgm:t>
        <a:bodyPr/>
        <a:lstStyle/>
        <a:p>
          <a:r>
            <a:rPr lang="en-US" sz="1200" dirty="0">
              <a:solidFill>
                <a:schemeClr val="tx1"/>
              </a:solidFill>
            </a:rPr>
            <a:t>Environmental Professional</a:t>
          </a:r>
        </a:p>
      </dgm:t>
    </dgm:pt>
    <dgm:pt modelId="{7A00E026-37F2-4DA0-BFE7-81C7E3AC8090}" type="parTrans" cxnId="{6B898F61-5A33-45F0-8D5A-0B162B566C27}">
      <dgm:prSet/>
      <dgm:spPr/>
      <dgm:t>
        <a:bodyPr/>
        <a:lstStyle/>
        <a:p>
          <a:endParaRPr lang="en-US"/>
        </a:p>
      </dgm:t>
    </dgm:pt>
    <dgm:pt modelId="{99CFC7F7-38CC-477A-86E4-9952F5D17FA0}" type="sibTrans" cxnId="{6B898F61-5A33-45F0-8D5A-0B162B566C27}">
      <dgm:prSet/>
      <dgm:spPr/>
      <dgm:t>
        <a:bodyPr/>
        <a:lstStyle/>
        <a:p>
          <a:endParaRPr lang="en-US"/>
        </a:p>
      </dgm:t>
    </dgm:pt>
    <dgm:pt modelId="{2BD31D71-23EB-47E1-B30A-52F807AE3892}">
      <dgm:prSet custT="1"/>
      <dgm:spPr/>
      <dgm:t>
        <a:bodyPr/>
        <a:lstStyle/>
        <a:p>
          <a:r>
            <a:rPr lang="en-US" sz="1200" dirty="0">
              <a:solidFill>
                <a:schemeClr val="tx1"/>
              </a:solidFill>
            </a:rPr>
            <a:t>Regional OEC  Reviewer</a:t>
          </a:r>
        </a:p>
      </dgm:t>
    </dgm:pt>
    <dgm:pt modelId="{BED1F0C7-1912-4D45-BE4A-4EA1E995FD8A}" type="parTrans" cxnId="{D1CB7CD5-B2F7-451A-8390-3069E0D0D5E6}">
      <dgm:prSet/>
      <dgm:spPr/>
      <dgm:t>
        <a:bodyPr/>
        <a:lstStyle/>
        <a:p>
          <a:endParaRPr lang="en-US"/>
        </a:p>
      </dgm:t>
    </dgm:pt>
    <dgm:pt modelId="{F16E0549-D546-4375-9022-9AC1D633BAB5}" type="sibTrans" cxnId="{D1CB7CD5-B2F7-451A-8390-3069E0D0D5E6}">
      <dgm:prSet/>
      <dgm:spPr/>
      <dgm:t>
        <a:bodyPr/>
        <a:lstStyle/>
        <a:p>
          <a:endParaRPr lang="en-US"/>
        </a:p>
      </dgm:t>
    </dgm:pt>
    <dgm:pt modelId="{9D786334-634E-49C2-9FB5-9924D8DE27B4}">
      <dgm:prSet custT="1"/>
      <dgm:spPr/>
      <dgm:t>
        <a:bodyPr/>
        <a:lstStyle/>
        <a:p>
          <a:r>
            <a:rPr lang="en-US" sz="1200" dirty="0">
              <a:solidFill>
                <a:schemeClr val="tx1"/>
              </a:solidFill>
            </a:rPr>
            <a:t>Agency Superintendent</a:t>
          </a:r>
        </a:p>
      </dgm:t>
    </dgm:pt>
    <dgm:pt modelId="{88EECD3D-A4C1-42CE-9796-E2A3BC7C87BE}" type="parTrans" cxnId="{A5B685A3-0235-4E95-B83B-85DC3118B88C}">
      <dgm:prSet/>
      <dgm:spPr/>
      <dgm:t>
        <a:bodyPr/>
        <a:lstStyle/>
        <a:p>
          <a:endParaRPr lang="en-US"/>
        </a:p>
      </dgm:t>
    </dgm:pt>
    <dgm:pt modelId="{F505CBB2-7DE1-476B-9493-0866E12CD86B}" type="sibTrans" cxnId="{A5B685A3-0235-4E95-B83B-85DC3118B88C}">
      <dgm:prSet/>
      <dgm:spPr/>
      <dgm:t>
        <a:bodyPr/>
        <a:lstStyle/>
        <a:p>
          <a:endParaRPr lang="en-US"/>
        </a:p>
      </dgm:t>
    </dgm:pt>
    <dgm:pt modelId="{30B0B719-78A1-4B54-B221-589ADC954309}" type="pres">
      <dgm:prSet presAssocID="{108F73B5-DBC7-4795-BC68-4B757328A3A9}" presName="Name0" presStyleCnt="0">
        <dgm:presLayoutVars>
          <dgm:dir/>
          <dgm:animLvl val="lvl"/>
          <dgm:resizeHandles val="exact"/>
        </dgm:presLayoutVars>
      </dgm:prSet>
      <dgm:spPr/>
    </dgm:pt>
    <dgm:pt modelId="{0A420F58-0269-4A28-9DA6-50C1E63F26C1}" type="pres">
      <dgm:prSet presAssocID="{108F73B5-DBC7-4795-BC68-4B757328A3A9}" presName="tSp" presStyleCnt="0"/>
      <dgm:spPr/>
    </dgm:pt>
    <dgm:pt modelId="{0F2A3DAF-4321-448F-9C26-3906D0E8E8F0}" type="pres">
      <dgm:prSet presAssocID="{108F73B5-DBC7-4795-BC68-4B757328A3A9}" presName="bSp" presStyleCnt="0"/>
      <dgm:spPr/>
    </dgm:pt>
    <dgm:pt modelId="{27DAE123-8BBC-4C68-9F0A-6AF422E1B1C1}" type="pres">
      <dgm:prSet presAssocID="{108F73B5-DBC7-4795-BC68-4B757328A3A9}" presName="process" presStyleCnt="0"/>
      <dgm:spPr/>
    </dgm:pt>
    <dgm:pt modelId="{16DCEF67-CF67-44A8-9DC4-F9E46EA25EA6}" type="pres">
      <dgm:prSet presAssocID="{A2EDDF27-02E6-4D15-958A-D894906E6754}" presName="composite1" presStyleCnt="0"/>
      <dgm:spPr/>
    </dgm:pt>
    <dgm:pt modelId="{B6B95EE2-CA50-4B2E-85E6-B5053A624D58}" type="pres">
      <dgm:prSet presAssocID="{A2EDDF27-02E6-4D15-958A-D894906E6754}" presName="dummyNode1" presStyleLbl="node1" presStyleIdx="0" presStyleCnt="4"/>
      <dgm:spPr/>
    </dgm:pt>
    <dgm:pt modelId="{A7A31CAF-E822-451A-9748-904E57773F6D}" type="pres">
      <dgm:prSet presAssocID="{A2EDDF27-02E6-4D15-958A-D894906E6754}" presName="childNode1" presStyleLbl="bgAcc1" presStyleIdx="0" presStyleCnt="4" custLinFactNeighborX="-256" custLinFactNeighborY="-41132">
        <dgm:presLayoutVars>
          <dgm:bulletEnabled val="1"/>
        </dgm:presLayoutVars>
      </dgm:prSet>
      <dgm:spPr/>
    </dgm:pt>
    <dgm:pt modelId="{E30D06B4-DA70-462A-A776-E4EA1D3C7C83}" type="pres">
      <dgm:prSet presAssocID="{A2EDDF27-02E6-4D15-958A-D894906E6754}" presName="childNode1tx" presStyleLbl="bgAcc1" presStyleIdx="0" presStyleCnt="4">
        <dgm:presLayoutVars>
          <dgm:bulletEnabled val="1"/>
        </dgm:presLayoutVars>
      </dgm:prSet>
      <dgm:spPr/>
    </dgm:pt>
    <dgm:pt modelId="{16F3FAE1-571F-4219-AA50-D568DF2FEFC6}" type="pres">
      <dgm:prSet presAssocID="{A2EDDF27-02E6-4D15-958A-D894906E6754}" presName="parentNode1" presStyleLbl="node1" presStyleIdx="0" presStyleCnt="4" custLinFactNeighborY="-81724">
        <dgm:presLayoutVars>
          <dgm:chMax val="1"/>
          <dgm:bulletEnabled val="1"/>
        </dgm:presLayoutVars>
      </dgm:prSet>
      <dgm:spPr/>
    </dgm:pt>
    <dgm:pt modelId="{F3E6A006-9A4F-4E2D-B3AC-1641A685A42B}" type="pres">
      <dgm:prSet presAssocID="{A2EDDF27-02E6-4D15-958A-D894906E6754}" presName="connSite1" presStyleCnt="0"/>
      <dgm:spPr/>
    </dgm:pt>
    <dgm:pt modelId="{BE70DB3C-5E14-44A3-9049-A01582742884}" type="pres">
      <dgm:prSet presAssocID="{CB06D2D5-D0B3-4B0E-9199-7BC32F945B84}" presName="Name9" presStyleLbl="sibTrans2D1" presStyleIdx="0" presStyleCnt="3" custAng="1260971" custScaleY="30113" custLinFactNeighborX="-13529" custLinFactNeighborY="32059"/>
      <dgm:spPr>
        <a:prstGeom prst="curvedUpArrow">
          <a:avLst/>
        </a:prstGeom>
      </dgm:spPr>
    </dgm:pt>
    <dgm:pt modelId="{0A8E8960-CA10-41D1-9991-5974C93EB34F}" type="pres">
      <dgm:prSet presAssocID="{FD453CD2-C676-4B79-8C50-BB24B23A681E}" presName="composite2" presStyleCnt="0"/>
      <dgm:spPr/>
    </dgm:pt>
    <dgm:pt modelId="{317E3CFC-E2AB-413C-B945-E65C5D43C3D7}" type="pres">
      <dgm:prSet presAssocID="{FD453CD2-C676-4B79-8C50-BB24B23A681E}" presName="dummyNode2" presStyleLbl="node1" presStyleIdx="0" presStyleCnt="4"/>
      <dgm:spPr/>
    </dgm:pt>
    <dgm:pt modelId="{9C1B4D66-3DB4-401A-9DCB-D0ACF601C6C9}" type="pres">
      <dgm:prSet presAssocID="{FD453CD2-C676-4B79-8C50-BB24B23A681E}" presName="childNode2" presStyleLbl="bgAcc1" presStyleIdx="1" presStyleCnt="4" custScaleY="153392" custLinFactNeighborX="6182" custLinFactNeighborY="-13560">
        <dgm:presLayoutVars>
          <dgm:bulletEnabled val="1"/>
        </dgm:presLayoutVars>
      </dgm:prSet>
      <dgm:spPr/>
    </dgm:pt>
    <dgm:pt modelId="{9432C563-AB98-47C3-901D-39FC6CFA82E7}" type="pres">
      <dgm:prSet presAssocID="{FD453CD2-C676-4B79-8C50-BB24B23A681E}" presName="childNode2tx" presStyleLbl="bgAcc1" presStyleIdx="1" presStyleCnt="4">
        <dgm:presLayoutVars>
          <dgm:bulletEnabled val="1"/>
        </dgm:presLayoutVars>
      </dgm:prSet>
      <dgm:spPr/>
    </dgm:pt>
    <dgm:pt modelId="{01AC8F6A-AF2E-41BA-B967-3A79F539331D}" type="pres">
      <dgm:prSet presAssocID="{FD453CD2-C676-4B79-8C50-BB24B23A681E}" presName="parentNode2" presStyleLbl="node1" presStyleIdx="1" presStyleCnt="4" custLinFactNeighborX="-5315" custLinFactNeighborY="-59080">
        <dgm:presLayoutVars>
          <dgm:chMax val="0"/>
          <dgm:bulletEnabled val="1"/>
        </dgm:presLayoutVars>
      </dgm:prSet>
      <dgm:spPr/>
    </dgm:pt>
    <dgm:pt modelId="{F0291DF5-BC18-4666-AC49-A239AD7D483D}" type="pres">
      <dgm:prSet presAssocID="{FD453CD2-C676-4B79-8C50-BB24B23A681E}" presName="connSite2" presStyleCnt="0"/>
      <dgm:spPr/>
    </dgm:pt>
    <dgm:pt modelId="{AA5D8783-A8CC-457B-B89D-52B7E77347CF}" type="pres">
      <dgm:prSet presAssocID="{6F0033F0-BA5F-4FAC-8CA7-12F35FCDAF7A}" presName="Name18" presStyleLbl="sibTrans2D1" presStyleIdx="1" presStyleCnt="3" custAng="587191" custScaleY="23395" custLinFactNeighborX="4518" custLinFactNeighborY="-18723"/>
      <dgm:spPr>
        <a:prstGeom prst="curvedDownArrow">
          <a:avLst/>
        </a:prstGeom>
      </dgm:spPr>
    </dgm:pt>
    <dgm:pt modelId="{427818C0-1C4D-4D43-9F7F-56D12374BFCD}" type="pres">
      <dgm:prSet presAssocID="{BD2CB14C-AE61-4D21-A5BA-39864FD9E687}" presName="composite1" presStyleCnt="0"/>
      <dgm:spPr/>
    </dgm:pt>
    <dgm:pt modelId="{6DAD3412-5BDA-4095-AF12-35B961EE6C8F}" type="pres">
      <dgm:prSet presAssocID="{BD2CB14C-AE61-4D21-A5BA-39864FD9E687}" presName="dummyNode1" presStyleLbl="node1" presStyleIdx="1" presStyleCnt="4"/>
      <dgm:spPr/>
    </dgm:pt>
    <dgm:pt modelId="{6DF9B9A4-BB3B-49A5-888A-38324C0965C7}" type="pres">
      <dgm:prSet presAssocID="{BD2CB14C-AE61-4D21-A5BA-39864FD9E687}" presName="childNode1" presStyleLbl="bgAcc1" presStyleIdx="2" presStyleCnt="4" custScaleY="56305" custLinFactNeighborX="1346" custLinFactNeighborY="-28152">
        <dgm:presLayoutVars>
          <dgm:bulletEnabled val="1"/>
        </dgm:presLayoutVars>
      </dgm:prSet>
      <dgm:spPr/>
    </dgm:pt>
    <dgm:pt modelId="{98A44B8F-EF98-4FB2-8C0D-5420A4056D2C}" type="pres">
      <dgm:prSet presAssocID="{BD2CB14C-AE61-4D21-A5BA-39864FD9E687}" presName="childNode1tx" presStyleLbl="bgAcc1" presStyleIdx="2" presStyleCnt="4">
        <dgm:presLayoutVars>
          <dgm:bulletEnabled val="1"/>
        </dgm:presLayoutVars>
      </dgm:prSet>
      <dgm:spPr/>
    </dgm:pt>
    <dgm:pt modelId="{FBA7AD25-0C4D-4660-A04D-12B6A72A4DA5}" type="pres">
      <dgm:prSet presAssocID="{BD2CB14C-AE61-4D21-A5BA-39864FD9E687}" presName="parentNode1" presStyleLbl="node1" presStyleIdx="2" presStyleCnt="4" custLinFactNeighborX="-3038" custLinFactNeighborY="-80699">
        <dgm:presLayoutVars>
          <dgm:chMax val="1"/>
          <dgm:bulletEnabled val="1"/>
        </dgm:presLayoutVars>
      </dgm:prSet>
      <dgm:spPr/>
    </dgm:pt>
    <dgm:pt modelId="{599463CC-3387-4740-BFE3-C2555397112B}" type="pres">
      <dgm:prSet presAssocID="{BD2CB14C-AE61-4D21-A5BA-39864FD9E687}" presName="connSite1" presStyleCnt="0"/>
      <dgm:spPr/>
    </dgm:pt>
    <dgm:pt modelId="{877E265F-3920-4044-97E4-AD841C1CF385}" type="pres">
      <dgm:prSet presAssocID="{52D1D407-42A1-4243-9F37-FDFB84737C78}" presName="Name9" presStyleLbl="sibTrans2D1" presStyleIdx="2" presStyleCnt="3" custAng="309415" custScaleY="30203" custLinFactNeighborX="8563" custLinFactNeighborY="22033"/>
      <dgm:spPr>
        <a:prstGeom prst="curvedUpArrow">
          <a:avLst/>
        </a:prstGeom>
      </dgm:spPr>
    </dgm:pt>
    <dgm:pt modelId="{6B5C1EA5-E209-4807-9D04-86D036474DD9}" type="pres">
      <dgm:prSet presAssocID="{1A92DCC5-C1E3-4821-A947-B6B0C00C4FE0}" presName="composite2" presStyleCnt="0"/>
      <dgm:spPr/>
    </dgm:pt>
    <dgm:pt modelId="{A3207E17-9543-422B-8F6F-A1A09B3EA794}" type="pres">
      <dgm:prSet presAssocID="{1A92DCC5-C1E3-4821-A947-B6B0C00C4FE0}" presName="dummyNode2" presStyleLbl="node1" presStyleIdx="2" presStyleCnt="4"/>
      <dgm:spPr/>
    </dgm:pt>
    <dgm:pt modelId="{3BFD0D98-48A7-41FE-B93D-11728A54427A}" type="pres">
      <dgm:prSet presAssocID="{1A92DCC5-C1E3-4821-A947-B6B0C00C4FE0}" presName="childNode2" presStyleLbl="bgAcc1" presStyleIdx="3" presStyleCnt="4" custScaleY="67830">
        <dgm:presLayoutVars>
          <dgm:bulletEnabled val="1"/>
        </dgm:presLayoutVars>
      </dgm:prSet>
      <dgm:spPr/>
    </dgm:pt>
    <dgm:pt modelId="{5D712E6F-601E-46F4-ACDE-FF1856826B25}" type="pres">
      <dgm:prSet presAssocID="{1A92DCC5-C1E3-4821-A947-B6B0C00C4FE0}" presName="childNode2tx" presStyleLbl="bgAcc1" presStyleIdx="3" presStyleCnt="4">
        <dgm:presLayoutVars>
          <dgm:bulletEnabled val="1"/>
        </dgm:presLayoutVars>
      </dgm:prSet>
      <dgm:spPr/>
    </dgm:pt>
    <dgm:pt modelId="{BD69F426-036B-4D68-B309-D9E0985536C6}" type="pres">
      <dgm:prSet presAssocID="{1A92DCC5-C1E3-4821-A947-B6B0C00C4FE0}" presName="parentNode2" presStyleLbl="node1" presStyleIdx="3" presStyleCnt="4" custLinFactNeighborX="-759" custLinFactNeighborY="6196">
        <dgm:presLayoutVars>
          <dgm:chMax val="0"/>
          <dgm:bulletEnabled val="1"/>
        </dgm:presLayoutVars>
      </dgm:prSet>
      <dgm:spPr/>
    </dgm:pt>
    <dgm:pt modelId="{1F806DDC-6BA3-4EE6-90D7-1542562A3680}" type="pres">
      <dgm:prSet presAssocID="{1A92DCC5-C1E3-4821-A947-B6B0C00C4FE0}" presName="connSite2" presStyleCnt="0"/>
      <dgm:spPr/>
    </dgm:pt>
  </dgm:ptLst>
  <dgm:cxnLst>
    <dgm:cxn modelId="{66E14901-619B-4E48-9AB5-78920CB96117}" srcId="{108F73B5-DBC7-4795-BC68-4B757328A3A9}" destId="{A2EDDF27-02E6-4D15-958A-D894906E6754}" srcOrd="0" destOrd="0" parTransId="{6C4FDD15-D046-45EE-AA00-0E9CD9B11D22}" sibTransId="{CB06D2D5-D0B3-4B0E-9199-7BC32F945B84}"/>
    <dgm:cxn modelId="{D7C53703-8153-4C11-A2A3-76053A75F674}" srcId="{1A92DCC5-C1E3-4821-A947-B6B0C00C4FE0}" destId="{F3BD6513-5522-4263-ADDD-99DD0AB7D659}" srcOrd="0" destOrd="0" parTransId="{D40431DC-30C3-4AD8-9B08-84FCB7D023BF}" sibTransId="{BC90A4FE-D3EB-4D83-A47F-3E9057E71889}"/>
    <dgm:cxn modelId="{573E8C04-545F-484B-A353-7FD769AE0C02}" type="presOf" srcId="{B35A5C8F-9C5B-443F-B457-A7C2ECCEB347}" destId="{9432C563-AB98-47C3-901D-39FC6CFA82E7}" srcOrd="1" destOrd="0" presId="urn:microsoft.com/office/officeart/2005/8/layout/hProcess4"/>
    <dgm:cxn modelId="{62F8BE0E-A816-477B-A324-AA939A180446}" type="presOf" srcId="{9F3C40FF-E6F2-419C-B896-D3D39B8075CA}" destId="{E30D06B4-DA70-462A-A776-E4EA1D3C7C83}" srcOrd="1" destOrd="0" presId="urn:microsoft.com/office/officeart/2005/8/layout/hProcess4"/>
    <dgm:cxn modelId="{ED26DE17-F66D-4FA6-9C33-ED5CF6495123}" srcId="{FD453CD2-C676-4B79-8C50-BB24B23A681E}" destId="{B35A5C8F-9C5B-443F-B457-A7C2ECCEB347}" srcOrd="0" destOrd="0" parTransId="{E413B128-EF55-4880-B3CA-04820FC5975A}" sibTransId="{3C5BF7B0-C764-4B59-A1E4-0BEC6601D55B}"/>
    <dgm:cxn modelId="{378AF325-D61F-429A-8891-CCDB963199D5}" type="presOf" srcId="{52D1D407-42A1-4243-9F37-FDFB84737C78}" destId="{877E265F-3920-4044-97E4-AD841C1CF385}" srcOrd="0" destOrd="0" presId="urn:microsoft.com/office/officeart/2005/8/layout/hProcess4"/>
    <dgm:cxn modelId="{34982928-2F8F-439A-96B0-5478246E58B6}" type="presOf" srcId="{2BD31D71-23EB-47E1-B30A-52F807AE3892}" destId="{9432C563-AB98-47C3-901D-39FC6CFA82E7}" srcOrd="1" destOrd="2" presId="urn:microsoft.com/office/officeart/2005/8/layout/hProcess4"/>
    <dgm:cxn modelId="{B20DC92D-1E1A-4FB7-B15E-2C61DC0FB069}" type="presOf" srcId="{F3BD6513-5522-4263-ADDD-99DD0AB7D659}" destId="{3BFD0D98-48A7-41FE-B93D-11728A54427A}" srcOrd="0" destOrd="0" presId="urn:microsoft.com/office/officeart/2005/8/layout/hProcess4"/>
    <dgm:cxn modelId="{7D8C5E5D-E340-4E99-B986-1A05AC206DE5}" type="presOf" srcId="{9F3C40FF-E6F2-419C-B896-D3D39B8075CA}" destId="{A7A31CAF-E822-451A-9748-904E57773F6D}" srcOrd="0" destOrd="0" presId="urn:microsoft.com/office/officeart/2005/8/layout/hProcess4"/>
    <dgm:cxn modelId="{47BA3660-A168-4AAA-9A02-B7B8B9FD3A5E}" srcId="{108F73B5-DBC7-4795-BC68-4B757328A3A9}" destId="{BD2CB14C-AE61-4D21-A5BA-39864FD9E687}" srcOrd="2" destOrd="0" parTransId="{9B89C7AC-3864-4541-B7AB-FAC27DCF6E50}" sibTransId="{52D1D407-42A1-4243-9F37-FDFB84737C78}"/>
    <dgm:cxn modelId="{6B898F61-5A33-45F0-8D5A-0B162B566C27}" srcId="{FD453CD2-C676-4B79-8C50-BB24B23A681E}" destId="{49ADF621-2FCD-4650-90E9-9FF55E9F0F70}" srcOrd="1" destOrd="0" parTransId="{7A00E026-37F2-4DA0-BFE7-81C7E3AC8090}" sibTransId="{99CFC7F7-38CC-477A-86E4-9952F5D17FA0}"/>
    <dgm:cxn modelId="{1487E545-C35A-4A34-884B-6212705B306B}" type="presOf" srcId="{F3BD6513-5522-4263-ADDD-99DD0AB7D659}" destId="{5D712E6F-601E-46F4-ACDE-FF1856826B25}" srcOrd="1" destOrd="0" presId="urn:microsoft.com/office/officeart/2005/8/layout/hProcess4"/>
    <dgm:cxn modelId="{32219C53-864C-4CFA-A8FC-DA0142AB5EE6}" type="presOf" srcId="{6F0033F0-BA5F-4FAC-8CA7-12F35FCDAF7A}" destId="{AA5D8783-A8CC-457B-B89D-52B7E77347CF}" srcOrd="0" destOrd="0" presId="urn:microsoft.com/office/officeart/2005/8/layout/hProcess4"/>
    <dgm:cxn modelId="{95025D75-9C8C-4C8D-9869-43CC88EA666E}" srcId="{A2EDDF27-02E6-4D15-958A-D894906E6754}" destId="{525BC001-4286-4DDC-AE54-62284FE7A0CD}" srcOrd="1" destOrd="0" parTransId="{7396E3C7-2D04-4F09-ACE9-FB92EDF410F9}" sibTransId="{CA5BC929-4310-491E-ABDB-9C17179804DB}"/>
    <dgm:cxn modelId="{9AE0D47B-1A12-47BF-BDFE-7A8EADCF1E46}" type="presOf" srcId="{108F73B5-DBC7-4795-BC68-4B757328A3A9}" destId="{30B0B719-78A1-4B54-B221-589ADC954309}" srcOrd="0" destOrd="0" presId="urn:microsoft.com/office/officeart/2005/8/layout/hProcess4"/>
    <dgm:cxn modelId="{23B24F81-592B-4DCE-8FC3-999B93EA6000}" srcId="{BD2CB14C-AE61-4D21-A5BA-39864FD9E687}" destId="{AEAADEBA-0C01-469D-9B17-3D7191F0DC84}" srcOrd="0" destOrd="0" parTransId="{668DAE7D-852A-426E-8CF1-89A45F8D7C76}" sibTransId="{E2AF773B-6F42-4BBB-B9D0-3628188E6457}"/>
    <dgm:cxn modelId="{3F721D84-D136-4B7B-A63A-C2EC4F784D61}" type="presOf" srcId="{9D786334-634E-49C2-9FB5-9924D8DE27B4}" destId="{9432C563-AB98-47C3-901D-39FC6CFA82E7}" srcOrd="1" destOrd="3" presId="urn:microsoft.com/office/officeart/2005/8/layout/hProcess4"/>
    <dgm:cxn modelId="{69A5B88D-7571-4B8F-8CB8-285727545324}" type="presOf" srcId="{A2EDDF27-02E6-4D15-958A-D894906E6754}" destId="{16F3FAE1-571F-4219-AA50-D568DF2FEFC6}" srcOrd="0" destOrd="0" presId="urn:microsoft.com/office/officeart/2005/8/layout/hProcess4"/>
    <dgm:cxn modelId="{A5B685A3-0235-4E95-B83B-85DC3118B88C}" srcId="{FD453CD2-C676-4B79-8C50-BB24B23A681E}" destId="{9D786334-634E-49C2-9FB5-9924D8DE27B4}" srcOrd="3" destOrd="0" parTransId="{88EECD3D-A4C1-42CE-9796-E2A3BC7C87BE}" sibTransId="{F505CBB2-7DE1-476B-9493-0866E12CD86B}"/>
    <dgm:cxn modelId="{19CCB5A7-7725-4CF0-AA58-812D23D07DE3}" srcId="{108F73B5-DBC7-4795-BC68-4B757328A3A9}" destId="{1A92DCC5-C1E3-4821-A947-B6B0C00C4FE0}" srcOrd="3" destOrd="0" parTransId="{813E81AD-318E-4959-86A7-969009A8434B}" sibTransId="{7A49D9F4-5174-4121-9EEF-900743017C9A}"/>
    <dgm:cxn modelId="{405DC6A8-DA36-4A8B-9BCE-43490854D030}" type="presOf" srcId="{BD2CB14C-AE61-4D21-A5BA-39864FD9E687}" destId="{FBA7AD25-0C4D-4660-A04D-12B6A72A4DA5}" srcOrd="0" destOrd="0" presId="urn:microsoft.com/office/officeart/2005/8/layout/hProcess4"/>
    <dgm:cxn modelId="{42C685B4-7D73-4935-AE91-A5736AEFD7DC}" type="presOf" srcId="{49ADF621-2FCD-4650-90E9-9FF55E9F0F70}" destId="{9C1B4D66-3DB4-401A-9DCB-D0ACF601C6C9}" srcOrd="0" destOrd="1" presId="urn:microsoft.com/office/officeart/2005/8/layout/hProcess4"/>
    <dgm:cxn modelId="{B77D0EB7-EFC4-4EAA-9023-B349E3E2C224}" srcId="{108F73B5-DBC7-4795-BC68-4B757328A3A9}" destId="{FD453CD2-C676-4B79-8C50-BB24B23A681E}" srcOrd="1" destOrd="0" parTransId="{76C918FE-7F2A-428B-8E84-03517FCC8376}" sibTransId="{6F0033F0-BA5F-4FAC-8CA7-12F35FCDAF7A}"/>
    <dgm:cxn modelId="{D1DDD0B8-60C1-4D3B-AC96-0F2211860F0D}" type="presOf" srcId="{B35A5C8F-9C5B-443F-B457-A7C2ECCEB347}" destId="{9C1B4D66-3DB4-401A-9DCB-D0ACF601C6C9}" srcOrd="0" destOrd="0" presId="urn:microsoft.com/office/officeart/2005/8/layout/hProcess4"/>
    <dgm:cxn modelId="{82373DC5-232E-4D92-8797-7B5F5BAD0D6F}" type="presOf" srcId="{CB06D2D5-D0B3-4B0E-9199-7BC32F945B84}" destId="{BE70DB3C-5E14-44A3-9049-A01582742884}" srcOrd="0" destOrd="0" presId="urn:microsoft.com/office/officeart/2005/8/layout/hProcess4"/>
    <dgm:cxn modelId="{B1E930CB-048E-44D7-9086-73BD2B7752E7}" type="presOf" srcId="{AEAADEBA-0C01-469D-9B17-3D7191F0DC84}" destId="{98A44B8F-EF98-4FB2-8C0D-5420A4056D2C}" srcOrd="1" destOrd="0" presId="urn:microsoft.com/office/officeart/2005/8/layout/hProcess4"/>
    <dgm:cxn modelId="{DFF8E4D2-987E-474B-908C-6544604DF6EE}" type="presOf" srcId="{49ADF621-2FCD-4650-90E9-9FF55E9F0F70}" destId="{9432C563-AB98-47C3-901D-39FC6CFA82E7}" srcOrd="1" destOrd="1" presId="urn:microsoft.com/office/officeart/2005/8/layout/hProcess4"/>
    <dgm:cxn modelId="{D1CB7CD5-B2F7-451A-8390-3069E0D0D5E6}" srcId="{FD453CD2-C676-4B79-8C50-BB24B23A681E}" destId="{2BD31D71-23EB-47E1-B30A-52F807AE3892}" srcOrd="2" destOrd="0" parTransId="{BED1F0C7-1912-4D45-BE4A-4EA1E995FD8A}" sibTransId="{F16E0549-D546-4375-9022-9AC1D633BAB5}"/>
    <dgm:cxn modelId="{7037F7DB-1A35-4C7D-AE8E-F467466DB2A5}" type="presOf" srcId="{9D786334-634E-49C2-9FB5-9924D8DE27B4}" destId="{9C1B4D66-3DB4-401A-9DCB-D0ACF601C6C9}" srcOrd="0" destOrd="3" presId="urn:microsoft.com/office/officeart/2005/8/layout/hProcess4"/>
    <dgm:cxn modelId="{26927EE0-404B-43AC-809C-9BE5B3107490}" type="presOf" srcId="{AEAADEBA-0C01-469D-9B17-3D7191F0DC84}" destId="{6DF9B9A4-BB3B-49A5-888A-38324C0965C7}" srcOrd="0" destOrd="0" presId="urn:microsoft.com/office/officeart/2005/8/layout/hProcess4"/>
    <dgm:cxn modelId="{1FD0BBEC-9F5C-4AEF-A012-071A8B320BC1}" type="presOf" srcId="{1A92DCC5-C1E3-4821-A947-B6B0C00C4FE0}" destId="{BD69F426-036B-4D68-B309-D9E0985536C6}" srcOrd="0" destOrd="0" presId="urn:microsoft.com/office/officeart/2005/8/layout/hProcess4"/>
    <dgm:cxn modelId="{B1CCF2EE-4CA0-411B-A79B-02DF6233B958}" type="presOf" srcId="{2BD31D71-23EB-47E1-B30A-52F807AE3892}" destId="{9C1B4D66-3DB4-401A-9DCB-D0ACF601C6C9}" srcOrd="0" destOrd="2" presId="urn:microsoft.com/office/officeart/2005/8/layout/hProcess4"/>
    <dgm:cxn modelId="{CD8217EF-2A40-4A89-B226-CF0384ECC58E}" type="presOf" srcId="{FD453CD2-C676-4B79-8C50-BB24B23A681E}" destId="{01AC8F6A-AF2E-41BA-B967-3A79F539331D}" srcOrd="0" destOrd="0" presId="urn:microsoft.com/office/officeart/2005/8/layout/hProcess4"/>
    <dgm:cxn modelId="{86D256F7-817C-495B-BC8E-9D4B30127464}" type="presOf" srcId="{525BC001-4286-4DDC-AE54-62284FE7A0CD}" destId="{E30D06B4-DA70-462A-A776-E4EA1D3C7C83}" srcOrd="1" destOrd="1" presId="urn:microsoft.com/office/officeart/2005/8/layout/hProcess4"/>
    <dgm:cxn modelId="{F65836F8-C343-4105-90C0-D94B56098151}" type="presOf" srcId="{525BC001-4286-4DDC-AE54-62284FE7A0CD}" destId="{A7A31CAF-E822-451A-9748-904E57773F6D}" srcOrd="0" destOrd="1" presId="urn:microsoft.com/office/officeart/2005/8/layout/hProcess4"/>
    <dgm:cxn modelId="{0087DCFF-1925-4407-BE7A-5923072FCC03}" srcId="{A2EDDF27-02E6-4D15-958A-D894906E6754}" destId="{9F3C40FF-E6F2-419C-B896-D3D39B8075CA}" srcOrd="0" destOrd="0" parTransId="{90417E71-1167-4FC4-8DF4-EBFA3593608D}" sibTransId="{C0162B10-D85F-4838-AAAC-10281DAEACDA}"/>
    <dgm:cxn modelId="{33BB2F7E-D9D8-4E2E-A680-0A915E085830}" type="presParOf" srcId="{30B0B719-78A1-4B54-B221-589ADC954309}" destId="{0A420F58-0269-4A28-9DA6-50C1E63F26C1}" srcOrd="0" destOrd="0" presId="urn:microsoft.com/office/officeart/2005/8/layout/hProcess4"/>
    <dgm:cxn modelId="{B449D415-11FF-4134-A979-DB76E30F2A87}" type="presParOf" srcId="{30B0B719-78A1-4B54-B221-589ADC954309}" destId="{0F2A3DAF-4321-448F-9C26-3906D0E8E8F0}" srcOrd="1" destOrd="0" presId="urn:microsoft.com/office/officeart/2005/8/layout/hProcess4"/>
    <dgm:cxn modelId="{B3F62E14-5921-462A-8530-7AB29D58EB13}" type="presParOf" srcId="{30B0B719-78A1-4B54-B221-589ADC954309}" destId="{27DAE123-8BBC-4C68-9F0A-6AF422E1B1C1}" srcOrd="2" destOrd="0" presId="urn:microsoft.com/office/officeart/2005/8/layout/hProcess4"/>
    <dgm:cxn modelId="{4BE7CA25-ED3F-4F95-B21D-986ACC0AE60C}" type="presParOf" srcId="{27DAE123-8BBC-4C68-9F0A-6AF422E1B1C1}" destId="{16DCEF67-CF67-44A8-9DC4-F9E46EA25EA6}" srcOrd="0" destOrd="0" presId="urn:microsoft.com/office/officeart/2005/8/layout/hProcess4"/>
    <dgm:cxn modelId="{A2E429F3-59DA-4C02-AC40-EEA4DB655B5F}" type="presParOf" srcId="{16DCEF67-CF67-44A8-9DC4-F9E46EA25EA6}" destId="{B6B95EE2-CA50-4B2E-85E6-B5053A624D58}" srcOrd="0" destOrd="0" presId="urn:microsoft.com/office/officeart/2005/8/layout/hProcess4"/>
    <dgm:cxn modelId="{E82D023B-7B35-4E3D-A24C-1C59173C9FED}" type="presParOf" srcId="{16DCEF67-CF67-44A8-9DC4-F9E46EA25EA6}" destId="{A7A31CAF-E822-451A-9748-904E57773F6D}" srcOrd="1" destOrd="0" presId="urn:microsoft.com/office/officeart/2005/8/layout/hProcess4"/>
    <dgm:cxn modelId="{78DBAC7E-DEFE-49BB-9D6F-61C76679FCE4}" type="presParOf" srcId="{16DCEF67-CF67-44A8-9DC4-F9E46EA25EA6}" destId="{E30D06B4-DA70-462A-A776-E4EA1D3C7C83}" srcOrd="2" destOrd="0" presId="urn:microsoft.com/office/officeart/2005/8/layout/hProcess4"/>
    <dgm:cxn modelId="{9676A6CA-67E6-49BA-9F63-2175C3DD4195}" type="presParOf" srcId="{16DCEF67-CF67-44A8-9DC4-F9E46EA25EA6}" destId="{16F3FAE1-571F-4219-AA50-D568DF2FEFC6}" srcOrd="3" destOrd="0" presId="urn:microsoft.com/office/officeart/2005/8/layout/hProcess4"/>
    <dgm:cxn modelId="{60082D79-E2B9-49D4-8997-883797AD1837}" type="presParOf" srcId="{16DCEF67-CF67-44A8-9DC4-F9E46EA25EA6}" destId="{F3E6A006-9A4F-4E2D-B3AC-1641A685A42B}" srcOrd="4" destOrd="0" presId="urn:microsoft.com/office/officeart/2005/8/layout/hProcess4"/>
    <dgm:cxn modelId="{818376A0-ADE2-4A5D-9F61-DA139B3792FE}" type="presParOf" srcId="{27DAE123-8BBC-4C68-9F0A-6AF422E1B1C1}" destId="{BE70DB3C-5E14-44A3-9049-A01582742884}" srcOrd="1" destOrd="0" presId="urn:microsoft.com/office/officeart/2005/8/layout/hProcess4"/>
    <dgm:cxn modelId="{92C7C600-BAC9-4537-AC8A-4FD4BEE5DC5E}" type="presParOf" srcId="{27DAE123-8BBC-4C68-9F0A-6AF422E1B1C1}" destId="{0A8E8960-CA10-41D1-9991-5974C93EB34F}" srcOrd="2" destOrd="0" presId="urn:microsoft.com/office/officeart/2005/8/layout/hProcess4"/>
    <dgm:cxn modelId="{90DB4EB8-D2E0-4B7C-A6F0-2B38C316B220}" type="presParOf" srcId="{0A8E8960-CA10-41D1-9991-5974C93EB34F}" destId="{317E3CFC-E2AB-413C-B945-E65C5D43C3D7}" srcOrd="0" destOrd="0" presId="urn:microsoft.com/office/officeart/2005/8/layout/hProcess4"/>
    <dgm:cxn modelId="{4E5D3DD8-E8E3-466E-B6E4-F2DA0E6BFFEE}" type="presParOf" srcId="{0A8E8960-CA10-41D1-9991-5974C93EB34F}" destId="{9C1B4D66-3DB4-401A-9DCB-D0ACF601C6C9}" srcOrd="1" destOrd="0" presId="urn:microsoft.com/office/officeart/2005/8/layout/hProcess4"/>
    <dgm:cxn modelId="{650A92D7-FBED-4810-90FD-1FC17E273ED8}" type="presParOf" srcId="{0A8E8960-CA10-41D1-9991-5974C93EB34F}" destId="{9432C563-AB98-47C3-901D-39FC6CFA82E7}" srcOrd="2" destOrd="0" presId="urn:microsoft.com/office/officeart/2005/8/layout/hProcess4"/>
    <dgm:cxn modelId="{28330BD2-464E-4EC4-A569-F5719DE5E1E9}" type="presParOf" srcId="{0A8E8960-CA10-41D1-9991-5974C93EB34F}" destId="{01AC8F6A-AF2E-41BA-B967-3A79F539331D}" srcOrd="3" destOrd="0" presId="urn:microsoft.com/office/officeart/2005/8/layout/hProcess4"/>
    <dgm:cxn modelId="{EFEA3DCF-05F7-431F-9E39-FB3E354F6F0C}" type="presParOf" srcId="{0A8E8960-CA10-41D1-9991-5974C93EB34F}" destId="{F0291DF5-BC18-4666-AC49-A239AD7D483D}" srcOrd="4" destOrd="0" presId="urn:microsoft.com/office/officeart/2005/8/layout/hProcess4"/>
    <dgm:cxn modelId="{B86C9433-F15E-4D57-B92B-6321CC43206C}" type="presParOf" srcId="{27DAE123-8BBC-4C68-9F0A-6AF422E1B1C1}" destId="{AA5D8783-A8CC-457B-B89D-52B7E77347CF}" srcOrd="3" destOrd="0" presId="urn:microsoft.com/office/officeart/2005/8/layout/hProcess4"/>
    <dgm:cxn modelId="{A5251D55-3130-4946-8AEA-48C2070C1E9C}" type="presParOf" srcId="{27DAE123-8BBC-4C68-9F0A-6AF422E1B1C1}" destId="{427818C0-1C4D-4D43-9F7F-56D12374BFCD}" srcOrd="4" destOrd="0" presId="urn:microsoft.com/office/officeart/2005/8/layout/hProcess4"/>
    <dgm:cxn modelId="{5502BC7D-50D5-4257-8C93-A5603F5DFB70}" type="presParOf" srcId="{427818C0-1C4D-4D43-9F7F-56D12374BFCD}" destId="{6DAD3412-5BDA-4095-AF12-35B961EE6C8F}" srcOrd="0" destOrd="0" presId="urn:microsoft.com/office/officeart/2005/8/layout/hProcess4"/>
    <dgm:cxn modelId="{912B945A-2C4F-42CF-8CE5-5688D837DD34}" type="presParOf" srcId="{427818C0-1C4D-4D43-9F7F-56D12374BFCD}" destId="{6DF9B9A4-BB3B-49A5-888A-38324C0965C7}" srcOrd="1" destOrd="0" presId="urn:microsoft.com/office/officeart/2005/8/layout/hProcess4"/>
    <dgm:cxn modelId="{3DB9FD07-0C7D-40CD-9C6E-3A3CCBE9BFEE}" type="presParOf" srcId="{427818C0-1C4D-4D43-9F7F-56D12374BFCD}" destId="{98A44B8F-EF98-4FB2-8C0D-5420A4056D2C}" srcOrd="2" destOrd="0" presId="urn:microsoft.com/office/officeart/2005/8/layout/hProcess4"/>
    <dgm:cxn modelId="{83760D18-302D-44AF-9B86-FDF6BA10C821}" type="presParOf" srcId="{427818C0-1C4D-4D43-9F7F-56D12374BFCD}" destId="{FBA7AD25-0C4D-4660-A04D-12B6A72A4DA5}" srcOrd="3" destOrd="0" presId="urn:microsoft.com/office/officeart/2005/8/layout/hProcess4"/>
    <dgm:cxn modelId="{A3B3E0AD-1642-49FF-A49B-5E5AE8AB8DC1}" type="presParOf" srcId="{427818C0-1C4D-4D43-9F7F-56D12374BFCD}" destId="{599463CC-3387-4740-BFE3-C2555397112B}" srcOrd="4" destOrd="0" presId="urn:microsoft.com/office/officeart/2005/8/layout/hProcess4"/>
    <dgm:cxn modelId="{3EF1F1BA-E695-489F-8660-05D1F5D37D10}" type="presParOf" srcId="{27DAE123-8BBC-4C68-9F0A-6AF422E1B1C1}" destId="{877E265F-3920-4044-97E4-AD841C1CF385}" srcOrd="5" destOrd="0" presId="urn:microsoft.com/office/officeart/2005/8/layout/hProcess4"/>
    <dgm:cxn modelId="{02272894-B3C6-41A4-ACFE-6FD0973044FC}" type="presParOf" srcId="{27DAE123-8BBC-4C68-9F0A-6AF422E1B1C1}" destId="{6B5C1EA5-E209-4807-9D04-86D036474DD9}" srcOrd="6" destOrd="0" presId="urn:microsoft.com/office/officeart/2005/8/layout/hProcess4"/>
    <dgm:cxn modelId="{A1AD2424-DC18-4021-B206-3151897DA6C5}" type="presParOf" srcId="{6B5C1EA5-E209-4807-9D04-86D036474DD9}" destId="{A3207E17-9543-422B-8F6F-A1A09B3EA794}" srcOrd="0" destOrd="0" presId="urn:microsoft.com/office/officeart/2005/8/layout/hProcess4"/>
    <dgm:cxn modelId="{AC382F3C-72CE-414E-BA17-973A4244F6F3}" type="presParOf" srcId="{6B5C1EA5-E209-4807-9D04-86D036474DD9}" destId="{3BFD0D98-48A7-41FE-B93D-11728A54427A}" srcOrd="1" destOrd="0" presId="urn:microsoft.com/office/officeart/2005/8/layout/hProcess4"/>
    <dgm:cxn modelId="{727648AE-73D3-417D-BA5B-90774BC1B44B}" type="presParOf" srcId="{6B5C1EA5-E209-4807-9D04-86D036474DD9}" destId="{5D712E6F-601E-46F4-ACDE-FF1856826B25}" srcOrd="2" destOrd="0" presId="urn:microsoft.com/office/officeart/2005/8/layout/hProcess4"/>
    <dgm:cxn modelId="{F4D437D0-E25C-43DE-879E-466C5011EF86}" type="presParOf" srcId="{6B5C1EA5-E209-4807-9D04-86D036474DD9}" destId="{BD69F426-036B-4D68-B309-D9E0985536C6}" srcOrd="3" destOrd="0" presId="urn:microsoft.com/office/officeart/2005/8/layout/hProcess4"/>
    <dgm:cxn modelId="{DB28F21E-4786-4124-B3B8-2A521D38E5E0}" type="presParOf" srcId="{6B5C1EA5-E209-4807-9D04-86D036474DD9}" destId="{1F806DDC-6BA3-4EE6-90D7-1542562A3680}" srcOrd="4" destOrd="0" presId="urn:microsoft.com/office/officeart/2005/8/layout/hProcess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D25AD-FA0B-49E5-B332-9007846FEF7E}">
      <dsp:nvSpPr>
        <dsp:cNvPr id="0" name=""/>
        <dsp:cNvSpPr/>
      </dsp:nvSpPr>
      <dsp:spPr>
        <a:xfrm>
          <a:off x="506" y="284974"/>
          <a:ext cx="1643511" cy="16799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RFLBA form (NNDA)</a:t>
          </a:r>
        </a:p>
        <a:p>
          <a:pPr marL="114300" lvl="1" indent="-114300" algn="l" defTabSz="533400">
            <a:lnSpc>
              <a:spcPct val="90000"/>
            </a:lnSpc>
            <a:spcBef>
              <a:spcPct val="0"/>
            </a:spcBef>
            <a:spcAft>
              <a:spcPct val="15000"/>
            </a:spcAft>
            <a:buChar char="•"/>
          </a:pPr>
          <a:r>
            <a:rPr lang="en-US" sz="1200" kern="1200" dirty="0">
              <a:solidFill>
                <a:schemeClr val="tx1"/>
              </a:solidFill>
            </a:rPr>
            <a:t>Carrying Capacity Analysis (</a:t>
          </a:r>
          <a:r>
            <a:rPr lang="en-US" sz="1200" b="0" kern="1200" dirty="0">
              <a:solidFill>
                <a:schemeClr val="tx1"/>
              </a:solidFill>
            </a:rPr>
            <a:t>BIA-BNR</a:t>
          </a:r>
          <a:r>
            <a:rPr lang="en-US" sz="1200" kern="1200" dirty="0">
              <a:solidFill>
                <a:schemeClr val="tx1"/>
              </a:solidFill>
            </a:rPr>
            <a:t>)</a:t>
          </a:r>
        </a:p>
        <a:p>
          <a:pPr marL="114300" lvl="1" indent="-114300" algn="l" defTabSz="533400">
            <a:lnSpc>
              <a:spcPct val="90000"/>
            </a:lnSpc>
            <a:spcBef>
              <a:spcPct val="0"/>
            </a:spcBef>
            <a:spcAft>
              <a:spcPct val="15000"/>
            </a:spcAft>
            <a:buChar char="•"/>
          </a:pPr>
          <a:r>
            <a:rPr lang="en-US" sz="1200" kern="1200" dirty="0">
              <a:solidFill>
                <a:schemeClr val="tx1"/>
              </a:solidFill>
            </a:rPr>
            <a:t>Client referral phase</a:t>
          </a:r>
        </a:p>
      </dsp:txBody>
      <dsp:txXfrm>
        <a:off x="39166" y="323634"/>
        <a:ext cx="1566191" cy="1242620"/>
      </dsp:txXfrm>
    </dsp:sp>
    <dsp:sp modelId="{5818B73D-0C1E-42DC-9667-EF5BAC007CF4}">
      <dsp:nvSpPr>
        <dsp:cNvPr id="0" name=""/>
        <dsp:cNvSpPr/>
      </dsp:nvSpPr>
      <dsp:spPr>
        <a:xfrm>
          <a:off x="788167" y="2204327"/>
          <a:ext cx="2141740" cy="618813"/>
        </a:xfrm>
        <a:prstGeom prst="curvedUp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6D64172-F321-4336-A67F-50823E3E1B23}">
      <dsp:nvSpPr>
        <dsp:cNvPr id="0" name=""/>
        <dsp:cNvSpPr/>
      </dsp:nvSpPr>
      <dsp:spPr>
        <a:xfrm>
          <a:off x="333277" y="1575479"/>
          <a:ext cx="1460899" cy="58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Submission of new grazing permit application</a:t>
          </a:r>
        </a:p>
      </dsp:txBody>
      <dsp:txXfrm>
        <a:off x="350292" y="1592494"/>
        <a:ext cx="1426869" cy="546921"/>
      </dsp:txXfrm>
    </dsp:sp>
    <dsp:sp modelId="{FA6149DB-52AA-47A1-A327-2E26EBC7A9DB}">
      <dsp:nvSpPr>
        <dsp:cNvPr id="0" name=""/>
        <dsp:cNvSpPr/>
      </dsp:nvSpPr>
      <dsp:spPr>
        <a:xfrm>
          <a:off x="2271290" y="548164"/>
          <a:ext cx="1643511" cy="17004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rPr>
            <a:t>BIA-BNR Recommendation</a:t>
          </a:r>
        </a:p>
        <a:p>
          <a:pPr marL="114300" lvl="1" indent="-114300" algn="l" defTabSz="577850">
            <a:lnSpc>
              <a:spcPct val="90000"/>
            </a:lnSpc>
            <a:spcBef>
              <a:spcPct val="0"/>
            </a:spcBef>
            <a:spcAft>
              <a:spcPct val="15000"/>
            </a:spcAft>
            <a:buChar char="•"/>
          </a:pPr>
          <a:r>
            <a:rPr lang="en-US" sz="1300" u="sng" kern="1200" dirty="0">
              <a:solidFill>
                <a:schemeClr val="tx1"/>
              </a:solidFill>
            </a:rPr>
            <a:t>DLB Decision by Resolution</a:t>
          </a:r>
        </a:p>
        <a:p>
          <a:pPr marL="114300" lvl="1" indent="-114300" algn="l" defTabSz="577850">
            <a:lnSpc>
              <a:spcPct val="90000"/>
            </a:lnSpc>
            <a:spcBef>
              <a:spcPct val="0"/>
            </a:spcBef>
            <a:spcAft>
              <a:spcPct val="15000"/>
            </a:spcAft>
            <a:buChar char="•"/>
          </a:pPr>
          <a:r>
            <a:rPr lang="en-US" sz="1300" kern="1200" dirty="0">
              <a:solidFill>
                <a:schemeClr val="tx1"/>
              </a:solidFill>
            </a:rPr>
            <a:t>DLB Meeting Minutes</a:t>
          </a:r>
        </a:p>
      </dsp:txBody>
      <dsp:txXfrm>
        <a:off x="2310422" y="951677"/>
        <a:ext cx="1565247" cy="1257801"/>
      </dsp:txXfrm>
    </dsp:sp>
    <dsp:sp modelId="{4FAC7B4E-071C-4CD7-A7B2-D01821B0181E}">
      <dsp:nvSpPr>
        <dsp:cNvPr id="0" name=""/>
        <dsp:cNvSpPr/>
      </dsp:nvSpPr>
      <dsp:spPr>
        <a:xfrm rot="21380438">
          <a:off x="3396922" y="-99197"/>
          <a:ext cx="2101507" cy="658932"/>
        </a:xfrm>
        <a:prstGeom prst="curvedDown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D217D4B4-AC73-486E-A2F7-76CAD905EC79}">
      <dsp:nvSpPr>
        <dsp:cNvPr id="0" name=""/>
        <dsp:cNvSpPr/>
      </dsp:nvSpPr>
      <dsp:spPr>
        <a:xfrm>
          <a:off x="2636515" y="430135"/>
          <a:ext cx="1460899" cy="58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Consultation with the District Land Board (DLB)</a:t>
          </a:r>
        </a:p>
      </dsp:txBody>
      <dsp:txXfrm>
        <a:off x="2653530" y="447150"/>
        <a:ext cx="1426869" cy="546921"/>
      </dsp:txXfrm>
    </dsp:sp>
    <dsp:sp modelId="{E0B77C1C-B03F-486D-AB07-321C62829118}">
      <dsp:nvSpPr>
        <dsp:cNvPr id="0" name=""/>
        <dsp:cNvSpPr/>
      </dsp:nvSpPr>
      <dsp:spPr>
        <a:xfrm>
          <a:off x="4541483" y="489141"/>
          <a:ext cx="2069838" cy="1545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rPr>
            <a:t>Livestock Inventory Receipts (tally sheet)</a:t>
          </a:r>
        </a:p>
        <a:p>
          <a:pPr marL="114300" lvl="1" indent="-114300" algn="l" defTabSz="577850">
            <a:lnSpc>
              <a:spcPct val="90000"/>
            </a:lnSpc>
            <a:spcBef>
              <a:spcPct val="0"/>
            </a:spcBef>
            <a:spcAft>
              <a:spcPct val="15000"/>
            </a:spcAft>
            <a:buChar char="•"/>
          </a:pPr>
          <a:r>
            <a:rPr lang="en-US" sz="1300" kern="1200" dirty="0">
              <a:solidFill>
                <a:schemeClr val="tx1"/>
              </a:solidFill>
            </a:rPr>
            <a:t>Conservation plan</a:t>
          </a:r>
        </a:p>
        <a:p>
          <a:pPr marL="114300" lvl="1" indent="-114300" algn="l" defTabSz="577850">
            <a:lnSpc>
              <a:spcPct val="90000"/>
            </a:lnSpc>
            <a:spcBef>
              <a:spcPct val="0"/>
            </a:spcBef>
            <a:spcAft>
              <a:spcPct val="15000"/>
            </a:spcAft>
            <a:buChar char="•"/>
          </a:pPr>
          <a:r>
            <a:rPr lang="en-US" sz="1300" kern="1200" dirty="0">
              <a:solidFill>
                <a:schemeClr val="tx1"/>
              </a:solidFill>
            </a:rPr>
            <a:t>Brand card(s)</a:t>
          </a:r>
        </a:p>
        <a:p>
          <a:pPr marL="114300" lvl="1" indent="-114300" algn="l" defTabSz="577850">
            <a:lnSpc>
              <a:spcPct val="90000"/>
            </a:lnSpc>
            <a:spcBef>
              <a:spcPct val="0"/>
            </a:spcBef>
            <a:spcAft>
              <a:spcPct val="15000"/>
            </a:spcAft>
            <a:buChar char="•"/>
          </a:pPr>
          <a:r>
            <a:rPr lang="en-US" sz="1300" kern="1200" dirty="0">
              <a:solidFill>
                <a:schemeClr val="tx1"/>
              </a:solidFill>
            </a:rPr>
            <a:t>Certificate of Indian Blood (CIB)</a:t>
          </a:r>
        </a:p>
        <a:p>
          <a:pPr marL="114300" lvl="1" indent="-114300" algn="l" defTabSz="577850">
            <a:lnSpc>
              <a:spcPct val="90000"/>
            </a:lnSpc>
            <a:spcBef>
              <a:spcPct val="0"/>
            </a:spcBef>
            <a:spcAft>
              <a:spcPct val="15000"/>
            </a:spcAft>
            <a:buChar char="•"/>
          </a:pPr>
          <a:r>
            <a:rPr lang="en-US" sz="1300" b="1" kern="1200" dirty="0">
              <a:solidFill>
                <a:srgbClr val="00B050"/>
              </a:solidFill>
            </a:rPr>
            <a:t>Bond</a:t>
          </a:r>
        </a:p>
      </dsp:txBody>
      <dsp:txXfrm>
        <a:off x="4577047" y="524705"/>
        <a:ext cx="1998710" cy="1143113"/>
      </dsp:txXfrm>
    </dsp:sp>
    <dsp:sp modelId="{74754EB2-6870-4A3B-B02D-796FB4480D45}">
      <dsp:nvSpPr>
        <dsp:cNvPr id="0" name=""/>
        <dsp:cNvSpPr/>
      </dsp:nvSpPr>
      <dsp:spPr>
        <a:xfrm>
          <a:off x="5887603" y="2337833"/>
          <a:ext cx="2179328" cy="655520"/>
        </a:xfrm>
        <a:prstGeom prst="curvedUp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9CD44AA-657D-4D9F-8F23-21E63C36BE87}">
      <dsp:nvSpPr>
        <dsp:cNvPr id="0" name=""/>
        <dsp:cNvSpPr/>
      </dsp:nvSpPr>
      <dsp:spPr>
        <a:xfrm>
          <a:off x="5119871" y="2023377"/>
          <a:ext cx="1460899" cy="58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Submission of required documents (CFR &amp; NN Code)</a:t>
          </a:r>
        </a:p>
      </dsp:txBody>
      <dsp:txXfrm>
        <a:off x="5136886" y="2040392"/>
        <a:ext cx="1426869" cy="546921"/>
      </dsp:txXfrm>
    </dsp:sp>
    <dsp:sp modelId="{0D5B4DE7-64E2-4AA5-993D-E8D45CA034D3}">
      <dsp:nvSpPr>
        <dsp:cNvPr id="0" name=""/>
        <dsp:cNvSpPr/>
      </dsp:nvSpPr>
      <dsp:spPr>
        <a:xfrm>
          <a:off x="6984045" y="473572"/>
          <a:ext cx="1851645" cy="1851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rPr>
            <a:t>Animal Unit Months</a:t>
          </a:r>
        </a:p>
        <a:p>
          <a:pPr marL="114300" lvl="1" indent="-114300" algn="l" defTabSz="577850">
            <a:lnSpc>
              <a:spcPct val="90000"/>
            </a:lnSpc>
            <a:spcBef>
              <a:spcPct val="0"/>
            </a:spcBef>
            <a:spcAft>
              <a:spcPct val="15000"/>
            </a:spcAft>
            <a:buChar char="•"/>
          </a:pPr>
          <a:r>
            <a:rPr lang="en-US" sz="1300" kern="1200" dirty="0">
              <a:solidFill>
                <a:schemeClr val="tx1"/>
              </a:solidFill>
            </a:rPr>
            <a:t>Generate Rental Rate</a:t>
          </a:r>
        </a:p>
        <a:p>
          <a:pPr marL="114300" lvl="1" indent="-114300" algn="l" defTabSz="577850">
            <a:lnSpc>
              <a:spcPct val="90000"/>
            </a:lnSpc>
            <a:spcBef>
              <a:spcPct val="0"/>
            </a:spcBef>
            <a:spcAft>
              <a:spcPct val="15000"/>
            </a:spcAft>
            <a:buChar char="•"/>
          </a:pPr>
          <a:r>
            <a:rPr lang="en-US" sz="1300" kern="1200" dirty="0">
              <a:solidFill>
                <a:schemeClr val="tx1"/>
              </a:solidFill>
            </a:rPr>
            <a:t>Approve Contract</a:t>
          </a:r>
        </a:p>
        <a:p>
          <a:pPr marL="114300" lvl="1" indent="-114300" algn="l" defTabSz="577850">
            <a:lnSpc>
              <a:spcPct val="90000"/>
            </a:lnSpc>
            <a:spcBef>
              <a:spcPct val="0"/>
            </a:spcBef>
            <a:spcAft>
              <a:spcPct val="15000"/>
            </a:spcAft>
            <a:buChar char="•"/>
          </a:pPr>
          <a:r>
            <a:rPr lang="en-US" sz="1300" kern="1200" dirty="0">
              <a:solidFill>
                <a:schemeClr val="tx1"/>
              </a:solidFill>
            </a:rPr>
            <a:t>Generate Invoice</a:t>
          </a:r>
        </a:p>
        <a:p>
          <a:pPr marL="114300" lvl="1" indent="-114300" algn="l" defTabSz="577850">
            <a:lnSpc>
              <a:spcPct val="90000"/>
            </a:lnSpc>
            <a:spcBef>
              <a:spcPct val="0"/>
            </a:spcBef>
            <a:spcAft>
              <a:spcPct val="15000"/>
            </a:spcAft>
            <a:buChar char="•"/>
          </a:pPr>
          <a:r>
            <a:rPr lang="en-US" sz="1300" kern="1200" dirty="0">
              <a:solidFill>
                <a:schemeClr val="tx1"/>
              </a:solidFill>
            </a:rPr>
            <a:t>Payment Received</a:t>
          </a:r>
        </a:p>
      </dsp:txBody>
      <dsp:txXfrm>
        <a:off x="7026643" y="912829"/>
        <a:ext cx="1766449" cy="1369220"/>
      </dsp:txXfrm>
    </dsp:sp>
    <dsp:sp modelId="{B6C2026B-D746-4376-B775-AC5A17051FF5}">
      <dsp:nvSpPr>
        <dsp:cNvPr id="0" name=""/>
        <dsp:cNvSpPr/>
      </dsp:nvSpPr>
      <dsp:spPr>
        <a:xfrm>
          <a:off x="7374925" y="326983"/>
          <a:ext cx="1460899" cy="58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Encode Contract</a:t>
          </a:r>
        </a:p>
      </dsp:txBody>
      <dsp:txXfrm>
        <a:off x="7391940" y="343998"/>
        <a:ext cx="1426869" cy="546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1CAF-E822-451A-9748-904E57773F6D}">
      <dsp:nvSpPr>
        <dsp:cNvPr id="0" name=""/>
        <dsp:cNvSpPr/>
      </dsp:nvSpPr>
      <dsp:spPr>
        <a:xfrm>
          <a:off x="2" y="167291"/>
          <a:ext cx="1632325" cy="13463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Tribal process information (NNDA)</a:t>
          </a:r>
        </a:p>
        <a:p>
          <a:pPr marL="114300" lvl="1" indent="-114300" algn="l" defTabSz="533400">
            <a:lnSpc>
              <a:spcPct val="90000"/>
            </a:lnSpc>
            <a:spcBef>
              <a:spcPct val="0"/>
            </a:spcBef>
            <a:spcAft>
              <a:spcPct val="15000"/>
            </a:spcAft>
            <a:buChar char="•"/>
          </a:pPr>
          <a:r>
            <a:rPr lang="en-US" sz="1200" kern="1200" dirty="0">
              <a:solidFill>
                <a:schemeClr val="tx1"/>
              </a:solidFill>
            </a:rPr>
            <a:t>25 CFR 166 or 167</a:t>
          </a:r>
        </a:p>
      </dsp:txBody>
      <dsp:txXfrm>
        <a:off x="30985" y="198274"/>
        <a:ext cx="1570359" cy="995862"/>
      </dsp:txXfrm>
    </dsp:sp>
    <dsp:sp modelId="{BE70DB3C-5E14-44A3-9049-A01582742884}">
      <dsp:nvSpPr>
        <dsp:cNvPr id="0" name=""/>
        <dsp:cNvSpPr/>
      </dsp:nvSpPr>
      <dsp:spPr>
        <a:xfrm rot="1260971">
          <a:off x="642162" y="1917714"/>
          <a:ext cx="2185048" cy="657983"/>
        </a:xfrm>
        <a:prstGeom prst="curvedUp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6F3FAE1-571F-4219-AA50-D568DF2FEFC6}">
      <dsp:nvSpPr>
        <dsp:cNvPr id="0" name=""/>
        <dsp:cNvSpPr/>
      </dsp:nvSpPr>
      <dsp:spPr>
        <a:xfrm>
          <a:off x="366920" y="1307346"/>
          <a:ext cx="1450956" cy="576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Applicant Orientation</a:t>
          </a:r>
        </a:p>
      </dsp:txBody>
      <dsp:txXfrm>
        <a:off x="383820" y="1324246"/>
        <a:ext cx="1417156" cy="543197"/>
      </dsp:txXfrm>
    </dsp:sp>
    <dsp:sp modelId="{9C1B4D66-3DB4-401A-9DCB-D0ACF601C6C9}">
      <dsp:nvSpPr>
        <dsp:cNvPr id="0" name=""/>
        <dsp:cNvSpPr/>
      </dsp:nvSpPr>
      <dsp:spPr>
        <a:xfrm>
          <a:off x="2338686" y="179085"/>
          <a:ext cx="1632325" cy="20651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Regional Archeologist</a:t>
          </a:r>
        </a:p>
        <a:p>
          <a:pPr marL="114300" lvl="1" indent="-114300" algn="l" defTabSz="533400">
            <a:lnSpc>
              <a:spcPct val="90000"/>
            </a:lnSpc>
            <a:spcBef>
              <a:spcPct val="0"/>
            </a:spcBef>
            <a:spcAft>
              <a:spcPct val="15000"/>
            </a:spcAft>
            <a:buChar char="•"/>
          </a:pPr>
          <a:r>
            <a:rPr lang="en-US" sz="1200" kern="1200" dirty="0">
              <a:solidFill>
                <a:schemeClr val="tx1"/>
              </a:solidFill>
            </a:rPr>
            <a:t>Environmental Professional</a:t>
          </a:r>
        </a:p>
        <a:p>
          <a:pPr marL="114300" lvl="1" indent="-114300" algn="l" defTabSz="533400">
            <a:lnSpc>
              <a:spcPct val="90000"/>
            </a:lnSpc>
            <a:spcBef>
              <a:spcPct val="0"/>
            </a:spcBef>
            <a:spcAft>
              <a:spcPct val="15000"/>
            </a:spcAft>
            <a:buChar char="•"/>
          </a:pPr>
          <a:r>
            <a:rPr lang="en-US" sz="1200" kern="1200" dirty="0">
              <a:solidFill>
                <a:schemeClr val="tx1"/>
              </a:solidFill>
            </a:rPr>
            <a:t>Regional OEC  Reviewer</a:t>
          </a:r>
        </a:p>
        <a:p>
          <a:pPr marL="114300" lvl="1" indent="-114300" algn="l" defTabSz="533400">
            <a:lnSpc>
              <a:spcPct val="90000"/>
            </a:lnSpc>
            <a:spcBef>
              <a:spcPct val="0"/>
            </a:spcBef>
            <a:spcAft>
              <a:spcPct val="15000"/>
            </a:spcAft>
            <a:buChar char="•"/>
          </a:pPr>
          <a:r>
            <a:rPr lang="en-US" sz="1200" kern="1200" dirty="0">
              <a:solidFill>
                <a:schemeClr val="tx1"/>
              </a:solidFill>
            </a:rPr>
            <a:t>Agency Superintendent</a:t>
          </a:r>
        </a:p>
      </dsp:txBody>
      <dsp:txXfrm>
        <a:off x="2386211" y="669144"/>
        <a:ext cx="1537275" cy="1527574"/>
      </dsp:txXfrm>
    </dsp:sp>
    <dsp:sp modelId="{AA5D8783-A8CC-457B-B89D-52B7E77347CF}">
      <dsp:nvSpPr>
        <dsp:cNvPr id="0" name=""/>
        <dsp:cNvSpPr/>
      </dsp:nvSpPr>
      <dsp:spPr>
        <a:xfrm rot="587191">
          <a:off x="3127940" y="-107937"/>
          <a:ext cx="2362983" cy="552819"/>
        </a:xfrm>
        <a:prstGeom prst="curvedDown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1AC8F6A-AF2E-41BA-B967-3A79F539331D}">
      <dsp:nvSpPr>
        <dsp:cNvPr id="0" name=""/>
        <dsp:cNvSpPr/>
      </dsp:nvSpPr>
      <dsp:spPr>
        <a:xfrm>
          <a:off x="2523396" y="91674"/>
          <a:ext cx="1450956" cy="576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Review by NRO, Approval by Superintendent</a:t>
          </a:r>
        </a:p>
      </dsp:txBody>
      <dsp:txXfrm>
        <a:off x="2540296" y="108574"/>
        <a:ext cx="1417156" cy="543197"/>
      </dsp:txXfrm>
    </dsp:sp>
    <dsp:sp modelId="{6DF9B9A4-BB3B-49A5-888A-38324C0965C7}">
      <dsp:nvSpPr>
        <dsp:cNvPr id="0" name=""/>
        <dsp:cNvSpPr/>
      </dsp:nvSpPr>
      <dsp:spPr>
        <a:xfrm>
          <a:off x="4493341" y="636183"/>
          <a:ext cx="1632325" cy="7580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Decision Document  approval, CEER Checklist </a:t>
          </a:r>
        </a:p>
      </dsp:txBody>
      <dsp:txXfrm>
        <a:off x="4510786" y="653628"/>
        <a:ext cx="1597435" cy="560720"/>
      </dsp:txXfrm>
    </dsp:sp>
    <dsp:sp modelId="{877E265F-3920-4044-97E4-AD841C1CF385}">
      <dsp:nvSpPr>
        <dsp:cNvPr id="0" name=""/>
        <dsp:cNvSpPr/>
      </dsp:nvSpPr>
      <dsp:spPr>
        <a:xfrm rot="309415">
          <a:off x="5576179" y="1802450"/>
          <a:ext cx="2163859" cy="653550"/>
        </a:xfrm>
        <a:prstGeom prst="curvedUp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FBA7AD25-0C4D-4660-A04D-12B6A72A4DA5}">
      <dsp:nvSpPr>
        <dsp:cNvPr id="0" name=""/>
        <dsp:cNvSpPr/>
      </dsp:nvSpPr>
      <dsp:spPr>
        <a:xfrm>
          <a:off x="4790029" y="1313260"/>
          <a:ext cx="1450956" cy="576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NEPA Process (BIA-BNR)</a:t>
          </a:r>
        </a:p>
      </dsp:txBody>
      <dsp:txXfrm>
        <a:off x="4806929" y="1330160"/>
        <a:ext cx="1417156" cy="543197"/>
      </dsp:txXfrm>
    </dsp:sp>
    <dsp:sp modelId="{3BFD0D98-48A7-41FE-B93D-11728A54427A}">
      <dsp:nvSpPr>
        <dsp:cNvPr id="0" name=""/>
        <dsp:cNvSpPr/>
      </dsp:nvSpPr>
      <dsp:spPr>
        <a:xfrm>
          <a:off x="6704965" y="937619"/>
          <a:ext cx="1632325" cy="9132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Agency Superintendent authorizes permit</a:t>
          </a:r>
        </a:p>
      </dsp:txBody>
      <dsp:txXfrm>
        <a:off x="6725981" y="1154324"/>
        <a:ext cx="1590293" cy="675493"/>
      </dsp:txXfrm>
    </dsp:sp>
    <dsp:sp modelId="{BD69F426-036B-4D68-B309-D9E0985536C6}">
      <dsp:nvSpPr>
        <dsp:cNvPr id="0" name=""/>
        <dsp:cNvSpPr/>
      </dsp:nvSpPr>
      <dsp:spPr>
        <a:xfrm>
          <a:off x="7056691" y="468314"/>
          <a:ext cx="1450956" cy="576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Issue Grazing Permit</a:t>
          </a:r>
        </a:p>
      </dsp:txBody>
      <dsp:txXfrm>
        <a:off x="7073591" y="485214"/>
        <a:ext cx="1417156" cy="5431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CA78760-1810-4C4A-B5F0-6B1C16917E04}" type="datetimeFigureOut">
              <a:rPr lang="en-US" smtClean="0"/>
              <a:t>3/28/2024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562FB5A-9BD1-4602-AE99-A882D198851C}" type="slidenum">
              <a:rPr lang="en-US" smtClean="0"/>
              <a:t>‹#›</a:t>
            </a:fld>
            <a:endParaRPr lang="en-US"/>
          </a:p>
        </p:txBody>
      </p:sp>
    </p:spTree>
    <p:extLst>
      <p:ext uri="{BB962C8B-B14F-4D97-AF65-F5344CB8AC3E}">
        <p14:creationId xmlns:p14="http://schemas.microsoft.com/office/powerpoint/2010/main" val="3313648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365D6F2-1540-4E40-9256-420C0DDBE954}" type="datetimeFigureOut">
              <a:rPr lang="en-US" smtClean="0"/>
              <a:t>3/28/2024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0BFB866-624D-4333-90EB-DA599029FAAA}" type="slidenum">
              <a:rPr lang="en-US" smtClean="0"/>
              <a:t>‹#›</a:t>
            </a:fld>
            <a:endParaRPr lang="en-US"/>
          </a:p>
        </p:txBody>
      </p:sp>
    </p:spTree>
    <p:extLst>
      <p:ext uri="{BB962C8B-B14F-4D97-AF65-F5344CB8AC3E}">
        <p14:creationId xmlns:p14="http://schemas.microsoft.com/office/powerpoint/2010/main" val="180375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4D79C-DF26-4718-801C-3D30C6B7FFA3}" type="slidenum">
              <a:rPr lang="en-US" smtClean="0"/>
              <a:t>5</a:t>
            </a:fld>
            <a:endParaRPr lang="en-US" dirty="0"/>
          </a:p>
        </p:txBody>
      </p:sp>
    </p:spTree>
    <p:extLst>
      <p:ext uri="{BB962C8B-B14F-4D97-AF65-F5344CB8AC3E}">
        <p14:creationId xmlns:p14="http://schemas.microsoft.com/office/powerpoint/2010/main" val="229261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Action Projects have to be substantially as described in the EA. Something not described would require separate NEPA analysis.</a:t>
            </a:r>
          </a:p>
          <a:p>
            <a:pPr marL="1073142" indent="-1073142">
              <a:spcAft>
                <a:spcPts val="1248"/>
              </a:spcAft>
            </a:pPr>
            <a:r>
              <a:rPr lang="en-US" dirty="0"/>
              <a:t>Step 1: Prepare a list of all Permittees qualified to approve their grazing permit</a:t>
            </a:r>
          </a:p>
          <a:p>
            <a:pPr marL="1073142" indent="-1073142">
              <a:spcAft>
                <a:spcPts val="1248"/>
              </a:spcAft>
            </a:pPr>
            <a:r>
              <a:rPr lang="en-US" dirty="0"/>
              <a:t>Step 2: Review lists by specialists and technicians</a:t>
            </a:r>
          </a:p>
          <a:p>
            <a:pPr marL="1073142" indent="-1073142">
              <a:spcAft>
                <a:spcPts val="1248"/>
              </a:spcAft>
            </a:pPr>
            <a:r>
              <a:rPr lang="en-US" dirty="0"/>
              <a:t>Step 3: Mail formal letters to current Permittees in good st0anding to submit Application for Allocation of Grazing Privileges (Form 5-5524) and required documents</a:t>
            </a:r>
          </a:p>
          <a:p>
            <a:pPr marL="1073142" indent="-1073142">
              <a:spcAft>
                <a:spcPts val="1248"/>
              </a:spcAft>
            </a:pPr>
            <a:r>
              <a:rPr lang="en-US" dirty="0"/>
              <a:t>Step 4: Receive required grazing permit documents</a:t>
            </a:r>
          </a:p>
          <a:p>
            <a:pPr marL="1073142" indent="-1073142">
              <a:spcAft>
                <a:spcPts val="1248"/>
              </a:spcAft>
            </a:pPr>
            <a:r>
              <a:rPr lang="en-US" dirty="0"/>
              <a:t>Step 5: Certify all documents for new grazing permit</a:t>
            </a:r>
          </a:p>
          <a:p>
            <a:pPr marL="1073142" indent="-1073142">
              <a:spcAft>
                <a:spcPts val="1248"/>
              </a:spcAft>
            </a:pPr>
            <a:r>
              <a:rPr lang="en-US" dirty="0"/>
              <a:t>Step 6: Certify all documents for a permit approval</a:t>
            </a:r>
          </a:p>
          <a:p>
            <a:pPr marL="1073142" indent="-1073142">
              <a:spcAft>
                <a:spcPts val="1248"/>
              </a:spcAft>
            </a:pPr>
            <a:r>
              <a:rPr lang="en-US" dirty="0"/>
              <a:t>Step 7: Natural Resource Manager approves Trust Asset and Accounting Management System (TAAMS) Range Contract</a:t>
            </a:r>
          </a:p>
          <a:p>
            <a:pPr marL="1073142" indent="-1073142">
              <a:spcAft>
                <a:spcPts val="1248"/>
              </a:spcAft>
            </a:pPr>
            <a:r>
              <a:rPr lang="en-US" dirty="0"/>
              <a:t>Step 8: By November 15, generate invoice(s) in TAAMS for trust lands to the “Primary” Permittee</a:t>
            </a:r>
          </a:p>
          <a:p>
            <a:pPr marL="1073142" indent="-1073142">
              <a:spcAft>
                <a:spcPts val="1248"/>
              </a:spcAft>
            </a:pPr>
            <a:r>
              <a:rPr lang="en-US" dirty="0"/>
              <a:t>Step 9: After November 15, generate a manual invoice for all non-trust lands and mailed to the “Primary” Permittee</a:t>
            </a:r>
          </a:p>
          <a:p>
            <a:pPr marL="1243193" indent="-1243193">
              <a:spcAft>
                <a:spcPts val="1248"/>
              </a:spcAft>
            </a:pPr>
            <a:r>
              <a:rPr lang="en-US" dirty="0"/>
              <a:t>Step 10: Receive payment and schedule Permittee(s) orientation </a:t>
            </a:r>
          </a:p>
          <a:p>
            <a:pPr marL="1243193" indent="-1243193">
              <a:spcAft>
                <a:spcPts val="1248"/>
              </a:spcAft>
            </a:pPr>
            <a:r>
              <a:rPr lang="en-US" dirty="0"/>
              <a:t>Step 11: Complete grazing permit orientation for Permittee(s)</a:t>
            </a:r>
          </a:p>
          <a:p>
            <a:pPr marL="1243193" indent="-1243193">
              <a:spcAft>
                <a:spcPts val="1248"/>
              </a:spcAft>
            </a:pPr>
            <a:r>
              <a:rPr lang="en-US" dirty="0"/>
              <a:t>Step 12: Secure signature of Permittee(s) for grazing permit</a:t>
            </a:r>
          </a:p>
          <a:p>
            <a:pPr marL="1243193" indent="-1243193">
              <a:spcAft>
                <a:spcPts val="1248"/>
              </a:spcAft>
            </a:pPr>
            <a:r>
              <a:rPr lang="en-US" dirty="0"/>
              <a:t>Step 13: Secure signature of the Permittee for Permittee Responsibility Agreement</a:t>
            </a:r>
          </a:p>
          <a:p>
            <a:pPr marL="1243193" indent="-1243193">
              <a:spcAft>
                <a:spcPts val="1248"/>
              </a:spcAft>
            </a:pPr>
            <a:r>
              <a:rPr lang="en-US" dirty="0">
                <a:solidFill>
                  <a:prstClr val="black"/>
                </a:solidFill>
              </a:rPr>
              <a:t>Step 1</a:t>
            </a:r>
            <a:r>
              <a:rPr lang="en-US" dirty="0"/>
              <a:t>4: Submit grazing permit to Agency Superintendent for processing NEPA Compliance </a:t>
            </a:r>
            <a:r>
              <a:rPr lang="en-US" b="1" dirty="0">
                <a:solidFill>
                  <a:srgbClr val="FF0000"/>
                </a:solidFill>
              </a:rPr>
              <a:t>(this is where the EA is used!)</a:t>
            </a:r>
          </a:p>
          <a:p>
            <a:pPr marL="1243193" indent="-1243193">
              <a:spcAft>
                <a:spcPts val="1248"/>
              </a:spcAft>
            </a:pPr>
            <a:r>
              <a:rPr lang="en-US" dirty="0"/>
              <a:t>Step 15: Conduct quality check for Land Board Action forms and resolutions for finalization, as well as checking for required documents. </a:t>
            </a:r>
          </a:p>
          <a:p>
            <a:pPr marL="1243193" indent="-1243193">
              <a:spcAft>
                <a:spcPts val="1248"/>
              </a:spcAft>
            </a:pPr>
            <a:r>
              <a:rPr lang="en-US" dirty="0"/>
              <a:t>Step 16:  Ensure Agency Superintendent signs the grazing permit and the Permittee Responsibility Agreement, and provide an original copy of both documents to the Permittee(s) </a:t>
            </a:r>
          </a:p>
          <a:p>
            <a:pPr>
              <a:spcBef>
                <a:spcPts val="624"/>
              </a:spcBef>
              <a:spcAft>
                <a:spcPts val="1248"/>
              </a:spcAft>
            </a:pPr>
            <a:r>
              <a:rPr lang="en-US" b="1" i="1" dirty="0"/>
              <a:t>Upon completion of all steps, the District Permittee list is updated to include the grazing community, range unit number, Permittee’s name, acreages, and carrying capacity. The list is provided to the District Land Board and the Navajo Nation Department of Agriculture.</a:t>
            </a:r>
            <a:endParaRPr lang="en-US" dirty="0"/>
          </a:p>
        </p:txBody>
      </p:sp>
      <p:sp>
        <p:nvSpPr>
          <p:cNvPr id="4" name="Slide Number Placeholder 3"/>
          <p:cNvSpPr>
            <a:spLocks noGrp="1"/>
          </p:cNvSpPr>
          <p:nvPr>
            <p:ph type="sldNum" sz="quarter" idx="5"/>
          </p:nvPr>
        </p:nvSpPr>
        <p:spPr/>
        <p:txBody>
          <a:bodyPr/>
          <a:lstStyle/>
          <a:p>
            <a:pPr defTabSz="950969">
              <a:defRPr/>
            </a:pPr>
            <a:fld id="{7C74D79C-DF26-4718-801C-3D30C6B7FFA3}" type="slidenum">
              <a:rPr lang="en-US">
                <a:solidFill>
                  <a:prstClr val="black"/>
                </a:solidFill>
                <a:latin typeface="Calibri" panose="020F0502020204030204"/>
              </a:rPr>
              <a:pPr defTabSz="95096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1844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357B18-CB27-48DF-A6E3-8B8E07D11C2B}"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182841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8DB05-B1C3-4186-BA6B-B7CB5C032E9A}"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263409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0F01CF-EB35-4DCC-BE86-58C51D503251}"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204550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34A644-41D2-4838-BC19-3B5DAF96BF9C}"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426906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6E5554-E809-4F45-8826-FC7415A1C2CC}"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424276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7FCA7-7C18-4DF5-A4ED-F37E835EEFF3}" type="datetime1">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300093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01B1F0-46FE-4452-9EA7-14D57F75ABC6}" type="datetime1">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134156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7F0DAA-F1EC-4CFA-B930-5974B38997EC}" type="datetime1">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8651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71009-78F5-4A61-BEE6-EAF233670479}" type="datetime1">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238545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30D8AE-916D-4151-B75D-D9EA27D9F3FD}" type="datetime1">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266437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426893-5E60-42B0-BA29-BF32CDE9FD3B}" type="datetime1">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89E99-39D1-41C1-8FDC-DC2567527BBC}" type="slidenum">
              <a:rPr lang="en-US" smtClean="0"/>
              <a:t>‹#›</a:t>
            </a:fld>
            <a:endParaRPr lang="en-US"/>
          </a:p>
        </p:txBody>
      </p:sp>
    </p:spTree>
    <p:extLst>
      <p:ext uri="{BB962C8B-B14F-4D97-AF65-F5344CB8AC3E}">
        <p14:creationId xmlns:p14="http://schemas.microsoft.com/office/powerpoint/2010/main" val="67988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A5DC8-5B66-4427-A265-6D80FE97BC4B}" type="datetime1">
              <a:rPr lang="en-US" smtClean="0"/>
              <a:t>3/28/2024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89E99-39D1-41C1-8FDC-DC2567527BBC}" type="slidenum">
              <a:rPr lang="en-US" smtClean="0"/>
              <a:t>‹#›</a:t>
            </a:fld>
            <a:endParaRPr lang="en-US"/>
          </a:p>
        </p:txBody>
      </p:sp>
    </p:spTree>
    <p:extLst>
      <p:ext uri="{BB962C8B-B14F-4D97-AF65-F5344CB8AC3E}">
        <p14:creationId xmlns:p14="http://schemas.microsoft.com/office/powerpoint/2010/main" val="3814909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hyperlink" Target="tel:6239339334" TargetMode="External"/><Relationship Id="rId7" Type="http://schemas.openxmlformats.org/officeDocument/2006/relationships/hyperlink" Target="mailto:ashley@clayfultz.com" TargetMode="External"/><Relationship Id="rId2" Type="http://schemas.openxmlformats.org/officeDocument/2006/relationships/hyperlink" Target="tel:8882787389" TargetMode="External"/><Relationship Id="rId1" Type="http://schemas.openxmlformats.org/officeDocument/2006/relationships/slideLayout" Target="../slideLayouts/slideLayout4.xml"/><Relationship Id="rId6" Type="http://schemas.openxmlformats.org/officeDocument/2006/relationships/hyperlink" Target="mailto:gibby@agentgibby.com" TargetMode="External"/><Relationship Id="rId5" Type="http://schemas.openxmlformats.org/officeDocument/2006/relationships/hyperlink" Target="mailto:sub@wwwisinc.com" TargetMode="External"/><Relationship Id="rId4" Type="http://schemas.openxmlformats.org/officeDocument/2006/relationships/hyperlink" Target="mailto:customercare@suretybond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6C543AC-82BB-A610-F41B-C3917A6A5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55788"/>
            <a:ext cx="5980113" cy="44275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888163" y="1855788"/>
            <a:ext cx="4460875" cy="4427538"/>
          </a:xfrm>
          <a:prstGeom prst="rect">
            <a:avLst/>
          </a:prstGeom>
        </p:spPr>
      </p:pic>
      <p:sp>
        <p:nvSpPr>
          <p:cNvPr id="2" name="Title 1"/>
          <p:cNvSpPr>
            <a:spLocks noGrp="1"/>
          </p:cNvSpPr>
          <p:nvPr>
            <p:ph type="ctrTitle"/>
          </p:nvPr>
        </p:nvSpPr>
        <p:spPr>
          <a:xfrm>
            <a:off x="838200" y="347664"/>
            <a:ext cx="6163624" cy="1306475"/>
          </a:xfrm>
        </p:spPr>
        <p:txBody>
          <a:bodyPr anchor="ctr">
            <a:normAutofit/>
          </a:bodyPr>
          <a:lstStyle/>
          <a:p>
            <a:r>
              <a:rPr lang="en-US" sz="5200" dirty="0">
                <a:solidFill>
                  <a:schemeClr val="accent5">
                    <a:lumMod val="75000"/>
                  </a:schemeClr>
                </a:solidFill>
                <a:effectLst>
                  <a:outerShdw blurRad="38100" dist="38100" dir="2700000" algn="tl">
                    <a:srgbClr val="000000">
                      <a:alpha val="43137"/>
                    </a:srgbClr>
                  </a:outerShdw>
                </a:effectLst>
              </a:rPr>
              <a:t>Bonding Requirement</a:t>
            </a:r>
          </a:p>
        </p:txBody>
      </p:sp>
      <p:sp>
        <p:nvSpPr>
          <p:cNvPr id="3" name="Subtitle 2"/>
          <p:cNvSpPr>
            <a:spLocks noGrp="1"/>
          </p:cNvSpPr>
          <p:nvPr>
            <p:ph type="subTitle" idx="1"/>
          </p:nvPr>
        </p:nvSpPr>
        <p:spPr>
          <a:xfrm>
            <a:off x="7194350" y="347664"/>
            <a:ext cx="4558626" cy="1306475"/>
          </a:xfrm>
        </p:spPr>
        <p:txBody>
          <a:bodyPr anchor="ctr">
            <a:normAutofit/>
          </a:bodyPr>
          <a:lstStyle/>
          <a:p>
            <a:pPr algn="l">
              <a:lnSpc>
                <a:spcPct val="100000"/>
              </a:lnSpc>
              <a:spcBef>
                <a:spcPts val="0"/>
              </a:spcBef>
            </a:pPr>
            <a:r>
              <a:rPr lang="en-US" sz="1500" dirty="0"/>
              <a:t>BIA-Eastern Navajo Agency, Branch of Natural Resources March 28, 2024, 5:30p.m. (MDT)</a:t>
            </a:r>
          </a:p>
          <a:p>
            <a:pPr algn="l">
              <a:lnSpc>
                <a:spcPct val="100000"/>
              </a:lnSpc>
              <a:spcBef>
                <a:spcPts val="0"/>
              </a:spcBef>
            </a:pPr>
            <a:r>
              <a:rPr lang="en-US" sz="1500" dirty="0"/>
              <a:t>New Mexico State University </a:t>
            </a:r>
          </a:p>
          <a:p>
            <a:pPr algn="l">
              <a:lnSpc>
                <a:spcPct val="100000"/>
              </a:lnSpc>
              <a:spcBef>
                <a:spcPts val="0"/>
              </a:spcBef>
            </a:pPr>
            <a:r>
              <a:rPr lang="en-US" sz="1500" dirty="0"/>
              <a:t>Navajo Sustainable Agriculture</a:t>
            </a:r>
          </a:p>
        </p:txBody>
      </p:sp>
      <p:sp>
        <p:nvSpPr>
          <p:cNvPr id="5" name="Slide Number Placeholder 4">
            <a:extLst>
              <a:ext uri="{FF2B5EF4-FFF2-40B4-BE49-F238E27FC236}">
                <a16:creationId xmlns:a16="http://schemas.microsoft.com/office/drawing/2014/main" id="{0A82F2ED-BBA0-F577-03EC-6E5E08E12D54}"/>
              </a:ext>
            </a:extLst>
          </p:cNvPr>
          <p:cNvSpPr>
            <a:spLocks noGrp="1"/>
          </p:cNvSpPr>
          <p:nvPr>
            <p:ph type="sldNum" sz="quarter" idx="12"/>
          </p:nvPr>
        </p:nvSpPr>
        <p:spPr>
          <a:xfrm>
            <a:off x="8610600" y="6356350"/>
            <a:ext cx="2743200" cy="365125"/>
          </a:xfrm>
        </p:spPr>
        <p:txBody>
          <a:bodyPr>
            <a:normAutofit/>
          </a:bodyPr>
          <a:lstStyle/>
          <a:p>
            <a:pPr>
              <a:spcAft>
                <a:spcPts val="600"/>
              </a:spcAft>
            </a:pPr>
            <a:fld id="{B7B89E99-39D1-41C1-8FDC-DC2567527BBC}" type="slidenum">
              <a:rPr lang="en-US" smtClean="0"/>
              <a:pPr>
                <a:spcAft>
                  <a:spcPts val="600"/>
                </a:spcAft>
              </a:pPr>
              <a:t>1</a:t>
            </a:fld>
            <a:endParaRPr lang="en-US"/>
          </a:p>
        </p:txBody>
      </p:sp>
    </p:spTree>
    <p:extLst>
      <p:ext uri="{BB962C8B-B14F-4D97-AF65-F5344CB8AC3E}">
        <p14:creationId xmlns:p14="http://schemas.microsoft.com/office/powerpoint/2010/main" val="357021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E3FA-A833-3772-BCF8-1460D34018EA}"/>
              </a:ext>
            </a:extLst>
          </p:cNvPr>
          <p:cNvSpPr>
            <a:spLocks noGrp="1"/>
          </p:cNvSpPr>
          <p:nvPr>
            <p:ph type="title"/>
          </p:nvPr>
        </p:nvSpPr>
        <p:spPr>
          <a:xfrm>
            <a:off x="838200" y="365126"/>
            <a:ext cx="10515600" cy="784166"/>
          </a:xfrm>
        </p:spPr>
        <p:txBody>
          <a:bodyPr>
            <a:normAutofit/>
          </a:bodyPr>
          <a:lstStyle/>
          <a:p>
            <a:r>
              <a:rPr lang="en-US" sz="32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166.601 How is the amount of the bond determined?</a:t>
            </a:r>
            <a:endParaRPr lang="en-US" sz="32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CED3B5D-FD27-4F0A-BCC6-48A79C5DEE45}"/>
              </a:ext>
            </a:extLst>
          </p:cNvPr>
          <p:cNvSpPr>
            <a:spLocks noGrp="1"/>
          </p:cNvSpPr>
          <p:nvPr>
            <p:ph idx="1"/>
          </p:nvPr>
        </p:nvSpPr>
        <p:spPr>
          <a:xfrm>
            <a:off x="838200" y="1149291"/>
            <a:ext cx="10515600" cy="5016617"/>
          </a:xfrm>
        </p:spPr>
        <p:txBody>
          <a:bodyPr>
            <a:normAutofit/>
          </a:bodyPr>
          <a:lstStyle/>
          <a:p>
            <a:pPr marL="800100" lvl="1" indent="-342900">
              <a:lnSpc>
                <a:spcPct val="107000"/>
              </a:lnSpc>
              <a:spcBef>
                <a:spcPts val="0"/>
              </a:spcBef>
              <a:spcAft>
                <a:spcPts val="600"/>
              </a:spcAft>
              <a:buFont typeface="+mj-lt"/>
              <a:buAutoNum type="arabicParenR" startAt="4"/>
            </a:pPr>
            <a:r>
              <a:rPr lang="en-US"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Cost of performance of restoration and reclamation.</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600"/>
              </a:spcAft>
              <a:buNone/>
            </a:pPr>
            <a:r>
              <a:rPr lang="en-US" sz="20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Definition: Reclamation is the restoration of the land to its original condition and replanting after the land has been over grazed. </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Wingdings" panose="05000000000000000000" pitchFamily="2" charset="2"/>
              <a:buChar char=""/>
            </a:pPr>
            <a:r>
              <a:rPr lang="en-US" sz="2000" b="1"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Financial institution will determine the cost.</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Wingdings" panose="05000000000000000000" pitchFamily="2" charset="2"/>
              <a:buChar char=""/>
            </a:pPr>
            <a:r>
              <a:rPr lang="en-US" sz="20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It ensures when range land reaches the end of its purposeful term, the land is restored to its former and/or an acceptable condition and monitoring necessary as reclamation is completed.</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lphaLcParenR" startAt="2"/>
            </a:pPr>
            <a:r>
              <a:rPr lang="en-US"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Tribal policy made applicable by § 166.100 of this part may establish or waive specific bond requirements for permits.</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600"/>
              </a:spcAft>
              <a:buNone/>
            </a:pPr>
            <a:r>
              <a:rPr lang="en-US" sz="20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The Navajo Nation </a:t>
            </a:r>
            <a:r>
              <a:rPr lang="en-US" sz="2000" kern="1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and/or individual Indian landowners </a:t>
            </a:r>
            <a:r>
              <a:rPr lang="en-US" sz="20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could request to waive the bond requirements for approval by the Regional Director if it is in the best interest of the landowner.</a:t>
            </a:r>
            <a:endParaRPr lang="en-US" sz="2000"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322335F-1B3C-89C2-D55C-DD23B740CE20}"/>
              </a:ext>
            </a:extLst>
          </p:cNvPr>
          <p:cNvSpPr>
            <a:spLocks noGrp="1"/>
          </p:cNvSpPr>
          <p:nvPr>
            <p:ph type="sldNum" sz="quarter" idx="12"/>
          </p:nvPr>
        </p:nvSpPr>
        <p:spPr/>
        <p:txBody>
          <a:bodyPr/>
          <a:lstStyle/>
          <a:p>
            <a:fld id="{B7B89E99-39D1-41C1-8FDC-DC2567527BBC}" type="slidenum">
              <a:rPr lang="en-US" smtClean="0"/>
              <a:t>10</a:t>
            </a:fld>
            <a:endParaRPr lang="en-US"/>
          </a:p>
        </p:txBody>
      </p:sp>
    </p:spTree>
    <p:extLst>
      <p:ext uri="{BB962C8B-B14F-4D97-AF65-F5344CB8AC3E}">
        <p14:creationId xmlns:p14="http://schemas.microsoft.com/office/powerpoint/2010/main" val="313736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97E5-CA44-00A8-4D6E-2000E6AE7CB4}"/>
              </a:ext>
            </a:extLst>
          </p:cNvPr>
          <p:cNvSpPr>
            <a:spLocks noGrp="1"/>
          </p:cNvSpPr>
          <p:nvPr>
            <p:ph type="title"/>
          </p:nvPr>
        </p:nvSpPr>
        <p:spPr>
          <a:xfrm>
            <a:off x="838200" y="365126"/>
            <a:ext cx="10515600" cy="633164"/>
          </a:xfrm>
        </p:spPr>
        <p:txBody>
          <a:bodyPr>
            <a:normAutofit/>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166.602 What form of bonds will the BIA accept?</a:t>
            </a:r>
            <a:endParaRPr lang="en-US" sz="36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013F2A2-E211-121C-8B43-633021FF41C3}"/>
              </a:ext>
            </a:extLst>
          </p:cNvPr>
          <p:cNvSpPr>
            <a:spLocks noGrp="1"/>
          </p:cNvSpPr>
          <p:nvPr>
            <p:ph idx="1"/>
          </p:nvPr>
        </p:nvSpPr>
        <p:spPr>
          <a:xfrm>
            <a:off x="838200" y="1124126"/>
            <a:ext cx="10515600" cy="4924336"/>
          </a:xfrm>
        </p:spPr>
        <p:txBody>
          <a:bodyPr>
            <a:noAutofit/>
          </a:bodyPr>
          <a:lstStyle/>
          <a:p>
            <a:pPr marL="0" marR="0" indent="0">
              <a:lnSpc>
                <a:spcPct val="107000"/>
              </a:lnSpc>
              <a:spcBef>
                <a:spcPts val="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We will only accept bonds in the following forms: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600"/>
              </a:spcAft>
              <a:buNone/>
            </a:pPr>
            <a:r>
              <a:rPr lang="en-US" sz="24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 cash bond is when you post cash through a financial institution to fulfill your obligations. The advantage to the principal of a cash bond is a lower fee. </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Wingdings" panose="05000000000000000000" pitchFamily="2" charset="2"/>
              <a:buChar char=""/>
            </a:pPr>
            <a:r>
              <a:rPr lang="en-US"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Cash, Certified Check, or Bank Draft (Guaranteed Remittance): In an amount equal to the required dollar amount of a financial guarantee, and to be deposited and maintained in a Federal depository account of the United States Treasury by the BIA payable to the Department of the Interior, Bureau of Indian Affairs. Personal and foreign checks are not accepted.</a:t>
            </a:r>
          </a:p>
          <a:p>
            <a:pPr marL="800100" lvl="1" indent="-342900">
              <a:lnSpc>
                <a:spcPct val="107000"/>
              </a:lnSpc>
              <a:spcBef>
                <a:spcPts val="0"/>
              </a:spcBef>
              <a:spcAft>
                <a:spcPts val="600"/>
              </a:spcAft>
              <a:buFont typeface="Wingdings" panose="05000000000000000000" pitchFamily="2" charset="2"/>
              <a:buChar char=""/>
            </a:pPr>
            <a:r>
              <a:rPr lang="en-US" kern="1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The cash bond is listed in the non-trust Suspense Deposit System and does not earn interest for the term of the deposit.</a:t>
            </a:r>
            <a:endParaRPr lang="en-US"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63329C3-EF2D-63B1-5BEC-211FF615C2FE}"/>
              </a:ext>
            </a:extLst>
          </p:cNvPr>
          <p:cNvSpPr>
            <a:spLocks noGrp="1"/>
          </p:cNvSpPr>
          <p:nvPr>
            <p:ph type="sldNum" sz="quarter" idx="12"/>
          </p:nvPr>
        </p:nvSpPr>
        <p:spPr/>
        <p:txBody>
          <a:bodyPr/>
          <a:lstStyle/>
          <a:p>
            <a:fld id="{B7B89E99-39D1-41C1-8FDC-DC2567527BBC}" type="slidenum">
              <a:rPr lang="en-US" smtClean="0"/>
              <a:t>11</a:t>
            </a:fld>
            <a:endParaRPr lang="en-US"/>
          </a:p>
        </p:txBody>
      </p:sp>
    </p:spTree>
    <p:extLst>
      <p:ext uri="{BB962C8B-B14F-4D97-AF65-F5344CB8AC3E}">
        <p14:creationId xmlns:p14="http://schemas.microsoft.com/office/powerpoint/2010/main" val="126773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A4A6-662E-7232-7BFB-84E912576C9C}"/>
              </a:ext>
            </a:extLst>
          </p:cNvPr>
          <p:cNvSpPr>
            <a:spLocks noGrp="1"/>
          </p:cNvSpPr>
          <p:nvPr>
            <p:ph type="title"/>
          </p:nvPr>
        </p:nvSpPr>
        <p:spPr>
          <a:xfrm>
            <a:off x="838200" y="365126"/>
            <a:ext cx="10515600" cy="607998"/>
          </a:xfrm>
        </p:spPr>
        <p:txBody>
          <a:bodyPr>
            <a:normAutofit/>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166.602 What form of bonds will the BIA accept?</a:t>
            </a:r>
            <a:endParaRPr lang="en-US" sz="36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5580631-B54C-3BFB-7CB8-7CCFB1C7E814}"/>
              </a:ext>
            </a:extLst>
          </p:cNvPr>
          <p:cNvSpPr>
            <a:spLocks noGrp="1"/>
          </p:cNvSpPr>
          <p:nvPr>
            <p:ph idx="1"/>
          </p:nvPr>
        </p:nvSpPr>
        <p:spPr>
          <a:xfrm>
            <a:off x="838200" y="973125"/>
            <a:ext cx="10515600" cy="5117282"/>
          </a:xfrm>
        </p:spPr>
        <p:txBody>
          <a:bodyPr>
            <a:normAutofit lnSpcReduction="10000"/>
          </a:bodyPr>
          <a:lstStyle/>
          <a:p>
            <a:pPr marR="0" indent="0">
              <a:lnSpc>
                <a:spcPct val="107000"/>
              </a:lnSpc>
              <a:spcBef>
                <a:spcPts val="0"/>
              </a:spcBef>
              <a:spcAft>
                <a:spcPts val="600"/>
              </a:spcAft>
              <a:buNone/>
            </a:pPr>
            <a:r>
              <a:rPr lang="en-US" sz="2400" kern="100" dirty="0">
                <a:effectLst/>
                <a:latin typeface="Calibri" panose="020F0502020204030204" pitchFamily="34" charset="0"/>
                <a:ea typeface="Calibri" panose="020F0502020204030204" pitchFamily="34" charset="0"/>
                <a:cs typeface="Calibri" panose="020F0502020204030204" pitchFamily="34" charset="0"/>
              </a:rPr>
              <a:t>(2)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Negotiable Treasury securities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600"/>
              </a:spcAft>
              <a:buNone/>
            </a:pPr>
            <a:r>
              <a:rPr lang="en-US" sz="24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Definition: Negotiable instruments refer to securities whose ownership is easily transferable from one party to another. Negotiable securities are considered liquid, meaning they can easily be transferred or sold in the market.</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600"/>
              </a:spcAft>
              <a:buNone/>
            </a:pPr>
            <a:r>
              <a:rPr lang="en-US" sz="24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Negotiable instruments include certificates of deposit and currency, e.g., include bank checks, promissory notes, and bills of exchange.</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mj-lt"/>
              <a:buAutoNum type="alphaLcParenBoth" startAt="9"/>
            </a:pPr>
            <a:r>
              <a:rPr lang="en-US"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market value equal to the bond amount; and</a:t>
            </a:r>
          </a:p>
          <a:p>
            <a:pPr marL="457200" lvl="1" indent="0">
              <a:lnSpc>
                <a:spcPct val="107000"/>
              </a:lnSpc>
              <a:spcBef>
                <a:spcPts val="0"/>
              </a:spcBef>
              <a:spcAft>
                <a:spcPts val="600"/>
              </a:spcAft>
              <a:buNone/>
            </a:pPr>
            <a:r>
              <a:rPr lang="en-US"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Definition: Establish a market value at the time of deposit of no less than the dollar amount for bonding.</a:t>
            </a:r>
          </a:p>
          <a:p>
            <a:pPr marL="457200" lvl="1" indent="0">
              <a:lnSpc>
                <a:spcPct val="107000"/>
              </a:lnSpc>
              <a:spcBef>
                <a:spcPts val="0"/>
              </a:spcBef>
              <a:spcAft>
                <a:spcPts val="6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(ii)  </a:t>
            </a:r>
            <a:r>
              <a:rPr lang="en-US"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accompanied by a statement granting full authority to the BIA to sell such securities in case of a violation of the terms of the permit.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600"/>
              </a:spcAft>
              <a:buNone/>
            </a:pPr>
            <a:r>
              <a:rPr lang="en-US" sz="24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Definition: A statement within the agreement and/or contract bond.</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600"/>
              </a:spcAft>
              <a:buNone/>
            </a:pPr>
            <a:endParaRPr lang="en-US" u="sng" dirty="0"/>
          </a:p>
        </p:txBody>
      </p:sp>
      <p:sp>
        <p:nvSpPr>
          <p:cNvPr id="4" name="Slide Number Placeholder 3">
            <a:extLst>
              <a:ext uri="{FF2B5EF4-FFF2-40B4-BE49-F238E27FC236}">
                <a16:creationId xmlns:a16="http://schemas.microsoft.com/office/drawing/2014/main" id="{A5EEA6FD-A7BF-1C0E-FD2A-1F1AC1CE2E27}"/>
              </a:ext>
            </a:extLst>
          </p:cNvPr>
          <p:cNvSpPr>
            <a:spLocks noGrp="1"/>
          </p:cNvSpPr>
          <p:nvPr>
            <p:ph type="sldNum" sz="quarter" idx="12"/>
          </p:nvPr>
        </p:nvSpPr>
        <p:spPr/>
        <p:txBody>
          <a:bodyPr/>
          <a:lstStyle/>
          <a:p>
            <a:fld id="{B7B89E99-39D1-41C1-8FDC-DC2567527BBC}" type="slidenum">
              <a:rPr lang="en-US" smtClean="0"/>
              <a:t>12</a:t>
            </a:fld>
            <a:endParaRPr lang="en-US"/>
          </a:p>
        </p:txBody>
      </p:sp>
    </p:spTree>
    <p:extLst>
      <p:ext uri="{BB962C8B-B14F-4D97-AF65-F5344CB8AC3E}">
        <p14:creationId xmlns:p14="http://schemas.microsoft.com/office/powerpoint/2010/main" val="7049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CCA4-9F86-5608-AE17-E416CCB986FC}"/>
              </a:ext>
            </a:extLst>
          </p:cNvPr>
          <p:cNvSpPr>
            <a:spLocks noGrp="1"/>
          </p:cNvSpPr>
          <p:nvPr>
            <p:ph type="title"/>
          </p:nvPr>
        </p:nvSpPr>
        <p:spPr>
          <a:xfrm>
            <a:off x="838200" y="365126"/>
            <a:ext cx="10515600" cy="842890"/>
          </a:xfrm>
        </p:spPr>
        <p:txBody>
          <a:bodyPr>
            <a:normAutofit/>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166.602 What form of bonds will the BIA accept?</a:t>
            </a:r>
            <a:endParaRPr lang="en-US" sz="3600" dirty="0"/>
          </a:p>
        </p:txBody>
      </p:sp>
      <p:sp>
        <p:nvSpPr>
          <p:cNvPr id="3" name="Content Placeholder 2">
            <a:extLst>
              <a:ext uri="{FF2B5EF4-FFF2-40B4-BE49-F238E27FC236}">
                <a16:creationId xmlns:a16="http://schemas.microsoft.com/office/drawing/2014/main" id="{6D365A5C-9469-356A-4082-AA59E5CB1004}"/>
              </a:ext>
            </a:extLst>
          </p:cNvPr>
          <p:cNvSpPr>
            <a:spLocks noGrp="1"/>
          </p:cNvSpPr>
          <p:nvPr>
            <p:ph idx="1"/>
          </p:nvPr>
        </p:nvSpPr>
        <p:spPr>
          <a:xfrm>
            <a:off x="838200" y="1208016"/>
            <a:ext cx="10515600" cy="4968947"/>
          </a:xfrm>
        </p:spPr>
        <p:txBody>
          <a:bodyPr>
            <a:normAutofit/>
          </a:bodyPr>
          <a:lstStyle/>
          <a:p>
            <a:pPr marR="0" indent="0">
              <a:lnSpc>
                <a:spcPct val="107000"/>
              </a:lnSpc>
              <a:spcBef>
                <a:spcPts val="0"/>
              </a:spcBef>
              <a:spcAft>
                <a:spcPts val="600"/>
              </a:spcAft>
              <a:buNone/>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Certificates of deposit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CD] that indicate on their face that Secretarial approval is required prior to redemption [recovery] by any party;</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600"/>
              </a:spcAft>
              <a:buNone/>
            </a:pPr>
            <a:r>
              <a:rPr lang="en-US" sz="28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Definition: a type of savings account offered by a federally insured (FDIC) bank and credit union. You generally agree to keep your money in the CD without taking a withdrawal for a specified length of time with a fixed interest rate; withdrawing money early means paying a penalty fee to the bank; the financial institution may require a minimum deposit or proof of business filing.</a:t>
            </a:r>
          </a:p>
          <a:p>
            <a:pPr marL="0" indent="0">
              <a:buNone/>
            </a:pPr>
            <a:endParaRPr lang="en-US" dirty="0"/>
          </a:p>
        </p:txBody>
      </p:sp>
      <p:sp>
        <p:nvSpPr>
          <p:cNvPr id="4" name="Slide Number Placeholder 3">
            <a:extLst>
              <a:ext uri="{FF2B5EF4-FFF2-40B4-BE49-F238E27FC236}">
                <a16:creationId xmlns:a16="http://schemas.microsoft.com/office/drawing/2014/main" id="{722B1CFF-D67B-583C-4117-10894A2F920C}"/>
              </a:ext>
            </a:extLst>
          </p:cNvPr>
          <p:cNvSpPr>
            <a:spLocks noGrp="1"/>
          </p:cNvSpPr>
          <p:nvPr>
            <p:ph type="sldNum" sz="quarter" idx="12"/>
          </p:nvPr>
        </p:nvSpPr>
        <p:spPr/>
        <p:txBody>
          <a:bodyPr/>
          <a:lstStyle/>
          <a:p>
            <a:fld id="{B7B89E99-39D1-41C1-8FDC-DC2567527BBC}" type="slidenum">
              <a:rPr lang="en-US" smtClean="0"/>
              <a:t>13</a:t>
            </a:fld>
            <a:endParaRPr lang="en-US"/>
          </a:p>
        </p:txBody>
      </p:sp>
    </p:spTree>
    <p:extLst>
      <p:ext uri="{BB962C8B-B14F-4D97-AF65-F5344CB8AC3E}">
        <p14:creationId xmlns:p14="http://schemas.microsoft.com/office/powerpoint/2010/main" val="218594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DD9A-C6D8-DC1F-210E-E27606E7E0B3}"/>
              </a:ext>
            </a:extLst>
          </p:cNvPr>
          <p:cNvSpPr>
            <a:spLocks noGrp="1"/>
          </p:cNvSpPr>
          <p:nvPr>
            <p:ph type="title"/>
          </p:nvPr>
        </p:nvSpPr>
        <p:spPr>
          <a:xfrm>
            <a:off x="838200" y="365125"/>
            <a:ext cx="10515600" cy="750611"/>
          </a:xfrm>
        </p:spPr>
        <p:txBody>
          <a:bodyPr>
            <a:normAutofit/>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166.602 What form of bonds will the BIA accept?</a:t>
            </a:r>
            <a:endParaRPr lang="en-US" sz="36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51A447D-7CF7-6979-00CD-086C961A8317}"/>
              </a:ext>
            </a:extLst>
          </p:cNvPr>
          <p:cNvSpPr>
            <a:spLocks noGrp="1"/>
          </p:cNvSpPr>
          <p:nvPr>
            <p:ph idx="1"/>
          </p:nvPr>
        </p:nvSpPr>
        <p:spPr>
          <a:xfrm>
            <a:off x="838200" y="1115736"/>
            <a:ext cx="10515600" cy="5061227"/>
          </a:xfrm>
        </p:spPr>
        <p:txBody>
          <a:bodyPr>
            <a:normAutofit lnSpcReduction="10000"/>
          </a:bodyPr>
          <a:lstStyle/>
          <a:p>
            <a:pPr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4</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Irrevocable letters of credit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(LOC) issued by federally-insured financial institutions authorized to do business in the United States. LOC’s must: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Contain a clause that grants the BIA authority to demand immediate payment if the permittee defaults or fails to replace the LOC within 30 calendar days prior to its expiration date;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 Be payable to the ‘‘Department of the Interior, BIA’’;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(iii) Be irrevocable during its term and have an initial expiration date of not less than one year following the date we receive it; and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(iv) Be automatically renewable for a period of not less than one year, unless the issuing financial institution provides the BIA with written notice at least 90 calendar days before the letter of credit’s expiration date that it will not be renewed;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6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CE5F3C7-6FE3-D0D0-91D1-157CA0B9B2EF}"/>
              </a:ext>
            </a:extLst>
          </p:cNvPr>
          <p:cNvSpPr>
            <a:spLocks noGrp="1"/>
          </p:cNvSpPr>
          <p:nvPr>
            <p:ph type="sldNum" sz="quarter" idx="12"/>
          </p:nvPr>
        </p:nvSpPr>
        <p:spPr/>
        <p:txBody>
          <a:bodyPr/>
          <a:lstStyle/>
          <a:p>
            <a:fld id="{B7B89E99-39D1-41C1-8FDC-DC2567527BBC}" type="slidenum">
              <a:rPr lang="en-US" smtClean="0"/>
              <a:t>14</a:t>
            </a:fld>
            <a:endParaRPr lang="en-US"/>
          </a:p>
        </p:txBody>
      </p:sp>
    </p:spTree>
    <p:extLst>
      <p:ext uri="{BB962C8B-B14F-4D97-AF65-F5344CB8AC3E}">
        <p14:creationId xmlns:p14="http://schemas.microsoft.com/office/powerpoint/2010/main" val="232495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9FE5-BB82-FD6D-373A-8596EB70A8F2}"/>
              </a:ext>
            </a:extLst>
          </p:cNvPr>
          <p:cNvSpPr>
            <a:spLocks noGrp="1"/>
          </p:cNvSpPr>
          <p:nvPr>
            <p:ph type="title"/>
          </p:nvPr>
        </p:nvSpPr>
        <p:spPr>
          <a:xfrm>
            <a:off x="838200" y="365126"/>
            <a:ext cx="10515600" cy="571223"/>
          </a:xfrm>
        </p:spPr>
        <p:txBody>
          <a:bodyPr>
            <a:normAutofit fontScale="90000"/>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166.602 What form of bonds will the BIA accept?</a:t>
            </a:r>
            <a:endParaRPr lang="en-US" sz="36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84261A-5570-413C-5E51-8CFE768108F3}"/>
              </a:ext>
            </a:extLst>
          </p:cNvPr>
          <p:cNvSpPr>
            <a:spLocks noGrp="1"/>
          </p:cNvSpPr>
          <p:nvPr>
            <p:ph idx="1"/>
          </p:nvPr>
        </p:nvSpPr>
        <p:spPr>
          <a:xfrm>
            <a:off x="838200" y="936350"/>
            <a:ext cx="10515600" cy="5240614"/>
          </a:xfrm>
        </p:spPr>
        <p:txBody>
          <a:bodyPr lIns="91440">
            <a:normAutofit fontScale="92500" lnSpcReduction="20000"/>
          </a:bodyPr>
          <a:lstStyle/>
          <a:p>
            <a:pPr marR="0" indent="0">
              <a:lnSpc>
                <a:spcPct val="107000"/>
              </a:lnSpc>
              <a:spcBef>
                <a:spcPts val="600"/>
              </a:spcBef>
              <a:spcAft>
                <a:spcPts val="600"/>
              </a:spcAft>
              <a:buNone/>
            </a:pPr>
            <a: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Surety bond; or</a:t>
            </a: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600"/>
              </a:spcBef>
              <a:spcAft>
                <a:spcPts val="600"/>
              </a:spcAft>
              <a:buNone/>
            </a:pP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 surety bond is a promise to be liable for the debt, default, or failure of another. </a:t>
            </a:r>
          </a:p>
          <a:p>
            <a:pPr marR="0" indent="0">
              <a:lnSpc>
                <a:spcPct val="107000"/>
              </a:lnSpc>
              <a:spcBef>
                <a:spcPts val="600"/>
              </a:spcBef>
              <a:spcAft>
                <a:spcPts val="600"/>
              </a:spcAft>
              <a:buNone/>
            </a:pP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It is a three-party contract by which one party (the surety) guarantees the performance or obligations of a second party (the principal) to a third party (the </a:t>
            </a:r>
            <a:r>
              <a:rPr lang="en-US" sz="2200" kern="100" dirty="0" err="1">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obligee</a:t>
            </a: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22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Wingdings" panose="05000000000000000000" pitchFamily="2" charset="2"/>
              <a:buChar char=""/>
            </a:pPr>
            <a:r>
              <a:rPr lang="en-US" sz="2200" b="1"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PRINCIPAL</a:t>
            </a: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Person required to post bond.</a:t>
            </a:r>
            <a:endParaRPr lang="en-US" sz="22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Wingdings" panose="05000000000000000000" pitchFamily="2" charset="2"/>
              <a:buChar char=""/>
            </a:pPr>
            <a:r>
              <a:rPr lang="en-US" sz="2200" b="1"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OBLIGEE</a:t>
            </a: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Government entity or person requiring principal to be bonded.</a:t>
            </a:r>
            <a:endParaRPr lang="en-US" sz="22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Wingdings" panose="05000000000000000000" pitchFamily="2" charset="2"/>
              <a:buChar char=""/>
            </a:pPr>
            <a:r>
              <a:rPr lang="en-US" sz="2200" b="1"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SURETY</a:t>
            </a: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Provides financial guarantee to </a:t>
            </a:r>
            <a:r>
              <a:rPr lang="en-US" sz="2200" kern="100" dirty="0" err="1">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obligee</a:t>
            </a:r>
            <a:r>
              <a:rPr lang="en-US" sz="22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on behalf of principal.</a:t>
            </a:r>
            <a:endParaRPr lang="en-US" sz="2200"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600"/>
              </a:spcBef>
              <a:spcAft>
                <a:spcPts val="600"/>
              </a:spcAft>
              <a:buNone/>
            </a:pPr>
            <a: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Any other form of highly liquid, non-volatile security subsequently approved by us that is easily convertible to cash by us and for which our approval is required prior to redemption by any party.</a:t>
            </a: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Indian landowners may negotiate a permit term that specifies the use of any of the bond forms described in paragraph (a) of this section.</a:t>
            </a: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A tribe may accept and hold any form of bond described in paragraph (a) of this section, to secure performance under a permit of tribal land.</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1EA565A-75FE-5A37-D273-5D115B3B1F42}"/>
              </a:ext>
            </a:extLst>
          </p:cNvPr>
          <p:cNvSpPr>
            <a:spLocks noGrp="1"/>
          </p:cNvSpPr>
          <p:nvPr>
            <p:ph type="sldNum" sz="quarter" idx="12"/>
          </p:nvPr>
        </p:nvSpPr>
        <p:spPr/>
        <p:txBody>
          <a:bodyPr/>
          <a:lstStyle/>
          <a:p>
            <a:fld id="{B7B89E99-39D1-41C1-8FDC-DC2567527BBC}" type="slidenum">
              <a:rPr lang="en-US" smtClean="0"/>
              <a:t>15</a:t>
            </a:fld>
            <a:endParaRPr lang="en-US"/>
          </a:p>
        </p:txBody>
      </p:sp>
    </p:spTree>
    <p:extLst>
      <p:ext uri="{BB962C8B-B14F-4D97-AF65-F5344CB8AC3E}">
        <p14:creationId xmlns:p14="http://schemas.microsoft.com/office/powerpoint/2010/main" val="14918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B663-799A-4170-9C19-AA64E298A53B}"/>
              </a:ext>
            </a:extLst>
          </p:cNvPr>
          <p:cNvSpPr>
            <a:spLocks noGrp="1"/>
          </p:cNvSpPr>
          <p:nvPr>
            <p:ph type="title"/>
          </p:nvPr>
        </p:nvSpPr>
        <p:spPr>
          <a:xfrm>
            <a:off x="838200" y="365125"/>
            <a:ext cx="10515600" cy="742222"/>
          </a:xfrm>
        </p:spPr>
        <p:txBody>
          <a:bodyPr>
            <a:normAutofit/>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Subpart G—Bonding and Insurance Requirements</a:t>
            </a:r>
            <a:endParaRPr lang="en-US" sz="36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E1A0668-2013-3449-8F1A-C13635DFD6AC}"/>
              </a:ext>
            </a:extLst>
          </p:cNvPr>
          <p:cNvSpPr>
            <a:spLocks noGrp="1"/>
          </p:cNvSpPr>
          <p:nvPr>
            <p:ph idx="1"/>
          </p:nvPr>
        </p:nvSpPr>
        <p:spPr>
          <a:xfrm>
            <a:off x="838200" y="1107347"/>
            <a:ext cx="10515600" cy="5069616"/>
          </a:xfrm>
        </p:spPr>
        <p:txBody>
          <a:bodyPr>
            <a:normAutofit fontScale="92500" lnSpcReduction="20000"/>
          </a:bodyPr>
          <a:lstStyle/>
          <a:p>
            <a:pPr marL="0" marR="0" indent="0">
              <a:lnSpc>
                <a:spcPct val="107000"/>
              </a:lnSpc>
              <a:spcBef>
                <a:spcPts val="60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166.603 If cash is submitted as a bond, how is it administered?  </a:t>
            </a:r>
            <a:r>
              <a:rPr lang="en-US" sz="2400" kern="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(this section is self-explanatory)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cash is submitted as a bond, we will establish an account in the name of the permittee and retain 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166.604 Is interest paid on a cash performance bond?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Interest will not be paid on a cash performance bond.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166.605 Are cash performance bonds refunded?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the cash performance bond has not been forfeited for cause, the amount deposited will be refunded to the depositor at the end of the permit period.</a:t>
            </a:r>
          </a:p>
          <a:p>
            <a:pPr marL="0" marR="0" indent="0">
              <a:lnSpc>
                <a:spcPct val="107000"/>
              </a:lnSpc>
              <a:spcBef>
                <a:spcPts val="60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166.606 What happens to a bond if a violation occurs?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may apply the bond to remedy the violation, in which case we will require the permittee to submit a replacement bond of an appropriate amount.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99E0A84-3369-003B-38FC-5E5843731728}"/>
              </a:ext>
            </a:extLst>
          </p:cNvPr>
          <p:cNvSpPr>
            <a:spLocks noGrp="1"/>
          </p:cNvSpPr>
          <p:nvPr>
            <p:ph type="sldNum" sz="quarter" idx="12"/>
          </p:nvPr>
        </p:nvSpPr>
        <p:spPr/>
        <p:txBody>
          <a:bodyPr/>
          <a:lstStyle/>
          <a:p>
            <a:fld id="{B7B89E99-39D1-41C1-8FDC-DC2567527BBC}" type="slidenum">
              <a:rPr lang="en-US" smtClean="0"/>
              <a:t>16</a:t>
            </a:fld>
            <a:endParaRPr lang="en-US"/>
          </a:p>
        </p:txBody>
      </p:sp>
    </p:spTree>
    <p:extLst>
      <p:ext uri="{BB962C8B-B14F-4D97-AF65-F5344CB8AC3E}">
        <p14:creationId xmlns:p14="http://schemas.microsoft.com/office/powerpoint/2010/main" val="167197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AB3B-A65F-8610-6E98-1394C8988AA6}"/>
              </a:ext>
            </a:extLst>
          </p:cNvPr>
          <p:cNvSpPr>
            <a:spLocks noGrp="1"/>
          </p:cNvSpPr>
          <p:nvPr>
            <p:ph type="title"/>
          </p:nvPr>
        </p:nvSpPr>
        <p:spPr>
          <a:xfrm>
            <a:off x="838200" y="365126"/>
            <a:ext cx="10515600" cy="893224"/>
          </a:xfrm>
        </p:spPr>
        <p:txBody>
          <a:bodyPr>
            <a:normAutofit/>
          </a:bodyPr>
          <a:lstStyle/>
          <a:p>
            <a:r>
              <a:rPr lang="en-US" sz="36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Subpart G—Bonding and Insurance Requirements</a:t>
            </a:r>
            <a:endParaRPr lang="en-US" sz="36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5D15D4-6FCC-28CC-EC0A-C7694BDD1F5D}"/>
              </a:ext>
            </a:extLst>
          </p:cNvPr>
          <p:cNvSpPr>
            <a:spLocks noGrp="1"/>
          </p:cNvSpPr>
          <p:nvPr>
            <p:ph idx="1"/>
          </p:nvPr>
        </p:nvSpPr>
        <p:spPr>
          <a:xfrm>
            <a:off x="838200" y="1258350"/>
            <a:ext cx="10515600" cy="4918613"/>
          </a:xfrm>
        </p:spPr>
        <p:txBody>
          <a:bodyPr>
            <a:normAutofit fontScale="92500" lnSpcReduction="20000"/>
          </a:bodyPr>
          <a:lstStyle/>
          <a:p>
            <a:pPr marL="0" marR="0" indent="0">
              <a:lnSpc>
                <a:spcPct val="107000"/>
              </a:lnSpc>
              <a:spcBef>
                <a:spcPts val="60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166.607 Is insurance required for a permit?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we determine it to be in the best interest of the Indian landowners, we will require a permittee to provide insurance. If insurance is required, it must: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Be provided in an amount sufficient to: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Protect any improvements on the permit premises;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Cover losses such as personal injury or death; and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Protect the interest of the Indian landowner.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Identify the tribe, individual Indian landowners, and United States as insured parties.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166.608 What types of insurance may be required?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may require liability or casualty insurance (such as for fire, hazard, or flood), depending upon the activity conducted under the permit.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D94D9C7E-AFBD-1596-4474-4A34133A44A7}"/>
              </a:ext>
            </a:extLst>
          </p:cNvPr>
          <p:cNvSpPr>
            <a:spLocks noGrp="1"/>
          </p:cNvSpPr>
          <p:nvPr>
            <p:ph type="sldNum" sz="quarter" idx="12"/>
          </p:nvPr>
        </p:nvSpPr>
        <p:spPr/>
        <p:txBody>
          <a:bodyPr/>
          <a:lstStyle/>
          <a:p>
            <a:fld id="{B7B89E99-39D1-41C1-8FDC-DC2567527BBC}" type="slidenum">
              <a:rPr lang="en-US" smtClean="0"/>
              <a:t>17</a:t>
            </a:fld>
            <a:endParaRPr lang="en-US" dirty="0"/>
          </a:p>
        </p:txBody>
      </p:sp>
    </p:spTree>
    <p:extLst>
      <p:ext uri="{BB962C8B-B14F-4D97-AF65-F5344CB8AC3E}">
        <p14:creationId xmlns:p14="http://schemas.microsoft.com/office/powerpoint/2010/main" val="72374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4C96-72FA-C540-9EA2-37F464A667D7}"/>
              </a:ext>
            </a:extLst>
          </p:cNvPr>
          <p:cNvSpPr>
            <a:spLocks noGrp="1"/>
          </p:cNvSpPr>
          <p:nvPr>
            <p:ph type="title"/>
          </p:nvPr>
        </p:nvSpPr>
        <p:spPr>
          <a:xfrm>
            <a:off x="867508" y="118580"/>
            <a:ext cx="10515600" cy="1015203"/>
          </a:xfrm>
        </p:spPr>
        <p:txBody>
          <a:bodyPr>
            <a:normAutofit/>
          </a:bodyPr>
          <a:lstStyle/>
          <a:p>
            <a:pPr algn="ctr"/>
            <a:r>
              <a:rPr lang="en-US" dirty="0">
                <a:solidFill>
                  <a:schemeClr val="accent5">
                    <a:lumMod val="75000"/>
                  </a:schemeClr>
                </a:solidFill>
                <a:effectLst>
                  <a:outerShdw blurRad="38100" dist="38100" dir="2700000" algn="tl">
                    <a:srgbClr val="000000">
                      <a:alpha val="43000"/>
                    </a:srgbClr>
                  </a:outerShdw>
                </a:effectLst>
              </a:rPr>
              <a:t>Enhanced Grazing Permit Approval Process</a:t>
            </a:r>
            <a:endParaRPr lang="en-US" sz="4000" dirty="0">
              <a:solidFill>
                <a:schemeClr val="accent5">
                  <a:lumMod val="75000"/>
                </a:schemeClr>
              </a:solidFill>
            </a:endParaRPr>
          </a:p>
        </p:txBody>
      </p:sp>
      <p:sp>
        <p:nvSpPr>
          <p:cNvPr id="7" name="Slide Number Placeholder 6">
            <a:extLst>
              <a:ext uri="{FF2B5EF4-FFF2-40B4-BE49-F238E27FC236}">
                <a16:creationId xmlns:a16="http://schemas.microsoft.com/office/drawing/2014/main" id="{ECFB3DF1-31B7-4266-9253-C5BCD6E745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47864-3C7C-9745-A1A5-DE018ED75D30}" type="slidenum">
              <a:rPr kumimoji="0" lang="en-US" sz="110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4E75D709-C5B9-4202-958C-33BACEA24303}"/>
              </a:ext>
            </a:extLst>
          </p:cNvPr>
          <p:cNvGraphicFramePr/>
          <p:nvPr>
            <p:extLst>
              <p:ext uri="{D42A27DB-BD31-4B8C-83A1-F6EECF244321}">
                <p14:modId xmlns:p14="http://schemas.microsoft.com/office/powerpoint/2010/main" val="178107098"/>
              </p:ext>
            </p:extLst>
          </p:nvPr>
        </p:nvGraphicFramePr>
        <p:xfrm>
          <a:off x="2607276" y="1133783"/>
          <a:ext cx="8986680" cy="279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DCC018F-072B-4239-9CF5-9E53D507E7F7}"/>
              </a:ext>
            </a:extLst>
          </p:cNvPr>
          <p:cNvGraphicFramePr/>
          <p:nvPr>
            <p:extLst>
              <p:ext uri="{D42A27DB-BD31-4B8C-83A1-F6EECF244321}">
                <p14:modId xmlns:p14="http://schemas.microsoft.com/office/powerpoint/2010/main" val="979862905"/>
              </p:ext>
            </p:extLst>
          </p:nvPr>
        </p:nvGraphicFramePr>
        <p:xfrm>
          <a:off x="2607276" y="3933022"/>
          <a:ext cx="8522842" cy="2788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A2C8B3B5-2432-4612-98BB-DAE640D4CCF7}"/>
              </a:ext>
            </a:extLst>
          </p:cNvPr>
          <p:cNvSpPr txBox="1"/>
          <p:nvPr/>
        </p:nvSpPr>
        <p:spPr>
          <a:xfrm>
            <a:off x="158405" y="2599341"/>
            <a:ext cx="2162433" cy="1231106"/>
          </a:xfrm>
          <a:prstGeom prst="rect">
            <a:avLst/>
          </a:prstGeom>
          <a:noFill/>
        </p:spPr>
        <p:txBody>
          <a:bodyPr wrap="square" rtlCol="0">
            <a:spAutoFit/>
          </a:bodyPr>
          <a:lstStyle/>
          <a:p>
            <a:r>
              <a:rPr lang="en-US" sz="1400" dirty="0"/>
              <a:t>§ 941; § 944</a:t>
            </a:r>
            <a:br>
              <a:rPr lang="en-US" sz="1400" dirty="0"/>
            </a:br>
            <a:r>
              <a:rPr lang="en-US" sz="1400" dirty="0"/>
              <a:t>§ 708; § 781; § 784; § 785</a:t>
            </a:r>
            <a:br>
              <a:rPr lang="en-US" sz="1400" dirty="0"/>
            </a:br>
            <a:r>
              <a:rPr lang="en-US" sz="1400" dirty="0"/>
              <a:t>25 CFR 166, Subpart B, </a:t>
            </a:r>
          </a:p>
          <a:p>
            <a:r>
              <a:rPr lang="en-US" sz="1400" dirty="0"/>
              <a:t>Subpart C, and Subpart D</a:t>
            </a:r>
          </a:p>
          <a:p>
            <a:endParaRPr lang="en-US" dirty="0"/>
          </a:p>
        </p:txBody>
      </p:sp>
      <p:pic>
        <p:nvPicPr>
          <p:cNvPr id="51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661" y="5446643"/>
            <a:ext cx="1109662"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79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2D22-31BA-7121-754B-6F5D95F8BDAE}"/>
              </a:ext>
            </a:extLst>
          </p:cNvPr>
          <p:cNvSpPr>
            <a:spLocks noGrp="1"/>
          </p:cNvSpPr>
          <p:nvPr>
            <p:ph type="title"/>
          </p:nvPr>
        </p:nvSpPr>
        <p:spPr>
          <a:xfrm>
            <a:off x="838200" y="365125"/>
            <a:ext cx="10515600" cy="586597"/>
          </a:xfrm>
        </p:spPr>
        <p:txBody>
          <a:bodyPr>
            <a:normAutofit/>
          </a:bodyPr>
          <a:lstStyle/>
          <a:p>
            <a:r>
              <a:rPr lang="en-US" sz="2800" dirty="0">
                <a:solidFill>
                  <a:schemeClr val="accent5">
                    <a:lumMod val="75000"/>
                  </a:schemeClr>
                </a:solidFill>
                <a:effectLst>
                  <a:outerShdw blurRad="38100" dist="38100" dir="2700000" algn="tl">
                    <a:srgbClr val="000000">
                      <a:alpha val="43137"/>
                    </a:srgbClr>
                  </a:outerShdw>
                </a:effectLst>
              </a:rPr>
              <a:t>Available Bonding Companies / Insurance Companies / Banks</a:t>
            </a:r>
          </a:p>
        </p:txBody>
      </p:sp>
      <p:sp>
        <p:nvSpPr>
          <p:cNvPr id="3" name="Content Placeholder 2">
            <a:extLst>
              <a:ext uri="{FF2B5EF4-FFF2-40B4-BE49-F238E27FC236}">
                <a16:creationId xmlns:a16="http://schemas.microsoft.com/office/drawing/2014/main" id="{68B057DE-450A-C27E-94E4-1A0C90A82996}"/>
              </a:ext>
            </a:extLst>
          </p:cNvPr>
          <p:cNvSpPr>
            <a:spLocks noGrp="1"/>
          </p:cNvSpPr>
          <p:nvPr>
            <p:ph sz="half" idx="1"/>
          </p:nvPr>
        </p:nvSpPr>
        <p:spPr>
          <a:xfrm>
            <a:off x="838200" y="951722"/>
            <a:ext cx="3230461" cy="5769753"/>
          </a:xfrm>
        </p:spPr>
        <p:txBody>
          <a:bodyPr>
            <a:noAutofit/>
          </a:bodyPr>
          <a:lstStyle/>
          <a:p>
            <a:pPr marL="0" marR="0" indent="0">
              <a:lnSpc>
                <a:spcPct val="100000"/>
              </a:lnSpc>
              <a:spcBef>
                <a:spcPts val="0"/>
              </a:spcBef>
              <a:spcAft>
                <a:spcPts val="600"/>
              </a:spcAft>
              <a:buNone/>
            </a:pPr>
            <a:r>
              <a:rPr lang="en-US" sz="1200" b="1" u="sng" kern="100" dirty="0">
                <a:effectLst/>
                <a:latin typeface="Calibri" panose="020F0502020204030204" pitchFamily="34" charset="0"/>
                <a:ea typeface="Calibri" panose="020F0502020204030204" pitchFamily="34" charset="0"/>
                <a:cs typeface="Calibri" panose="020F0502020204030204" pitchFamily="34" charset="0"/>
              </a:rPr>
              <a:t>Available Bonding Companies</a:t>
            </a:r>
          </a:p>
          <a:p>
            <a:pPr marL="0" marR="0" indent="0">
              <a:lnSpc>
                <a:spcPct val="100000"/>
              </a:lnSpc>
              <a:spcBef>
                <a:spcPts val="0"/>
              </a:spcBef>
              <a:buNone/>
            </a:pPr>
            <a:r>
              <a:rPr lang="en-US" sz="1200" b="1" kern="100" dirty="0">
                <a:effectLst/>
                <a:latin typeface="Calibri" panose="020F0502020204030204" pitchFamily="34" charset="0"/>
                <a:ea typeface="Calibri" panose="020F0502020204030204" pitchFamily="34" charset="0"/>
                <a:cs typeface="Calibri" panose="020F0502020204030204" pitchFamily="34" charset="0"/>
              </a:rPr>
              <a:t>Viking Bond Service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Toll Free: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1-888-2-SURETY (1-888-278-7389)</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Phone: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(623) 933–9334</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Fax: (623) 399–1846</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Mailing Address:</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P.O. Box 41460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Phoenix, AZ 85080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b="1" kern="100" dirty="0">
                <a:effectLst/>
                <a:latin typeface="Calibri" panose="020F0502020204030204" pitchFamily="34" charset="0"/>
                <a:ea typeface="Calibri" panose="020F0502020204030204" pitchFamily="34" charset="0"/>
                <a:cs typeface="Calibri" panose="020F0502020204030204" pitchFamily="34" charset="0"/>
              </a:rPr>
              <a:t>Surety Bonds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Toll Free: (800) 308-4358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Mailing Address: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803 E. Walnut St., 5th. Floor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Columbia, MO 65201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Email.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customercare@suretybonds.com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b="1" kern="100" dirty="0">
                <a:effectLst/>
                <a:latin typeface="Calibri" panose="020F0502020204030204" pitchFamily="34" charset="0"/>
                <a:ea typeface="Calibri" panose="020F0502020204030204" pitchFamily="34" charset="0"/>
                <a:cs typeface="Calibri" panose="020F0502020204030204" pitchFamily="34" charset="0"/>
              </a:rPr>
              <a:t>Worldwide Insurance Specialist Inc.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Toll Free: (888) 518-8011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Mailing Address: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13341 W. Indian School Rd.,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Suite 305, Litchfield Park, AZ.</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Email: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sub@wwwisinc.com</a:t>
            </a:r>
            <a:endPar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0"/>
              </a:spcBef>
              <a:buNone/>
            </a:pPr>
            <a:r>
              <a:rPr lang="en-US" sz="12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Available Banks: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Pinnacle Bank</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Telephone: (505) 722-4411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Fax: (505) 722-6731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Mailing Address: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107 East Aztec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Gallup, New Mexico 87301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mhorn@pinnbank.com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FAF2579-6E36-5A65-B81C-E8FF369794E3}"/>
              </a:ext>
            </a:extLst>
          </p:cNvPr>
          <p:cNvSpPr>
            <a:spLocks noGrp="1"/>
          </p:cNvSpPr>
          <p:nvPr>
            <p:ph sz="half" idx="2"/>
          </p:nvPr>
        </p:nvSpPr>
        <p:spPr>
          <a:xfrm>
            <a:off x="4645056" y="1041415"/>
            <a:ext cx="3066174" cy="5225241"/>
          </a:xfrm>
        </p:spPr>
        <p:txBody>
          <a:bodyPr>
            <a:normAutofit fontScale="62500" lnSpcReduction="20000"/>
          </a:bodyPr>
          <a:lstStyle/>
          <a:p>
            <a:pPr marL="0" marR="0" indent="0">
              <a:lnSpc>
                <a:spcPct val="120000"/>
              </a:lnSpc>
              <a:spcBef>
                <a:spcPts val="0"/>
              </a:spcBef>
              <a:spcAft>
                <a:spcPts val="0"/>
              </a:spcAft>
              <a:buNone/>
            </a:pPr>
            <a:r>
              <a:rPr lang="en-US" sz="2200" b="1" kern="100" dirty="0" err="1">
                <a:effectLst/>
                <a:latin typeface="Calibri" panose="020F0502020204030204" pitchFamily="34" charset="0"/>
                <a:ea typeface="Calibri" panose="020F0502020204030204" pitchFamily="34" charset="0"/>
                <a:cs typeface="Calibri" panose="020F0502020204030204" pitchFamily="34" charset="0"/>
              </a:rPr>
              <a:t>Byrant</a:t>
            </a:r>
            <a:r>
              <a:rPr lang="en-US" sz="2200" b="1" kern="100" dirty="0">
                <a:effectLst/>
                <a:latin typeface="Calibri" panose="020F0502020204030204" pitchFamily="34" charset="0"/>
                <a:ea typeface="Calibri" panose="020F0502020204030204" pitchFamily="34" charset="0"/>
                <a:cs typeface="Calibri" panose="020F0502020204030204" pitchFamily="34" charset="0"/>
              </a:rPr>
              <a:t> Surety Bonds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Toll Free: (866) 450-3412</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Fax: (866) 450-3414</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Mailing Address: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132-A Veterans Lane #36</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Doylestown, PA 18901</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b="1" kern="100" dirty="0">
                <a:effectLst/>
                <a:latin typeface="Calibri" panose="020F0502020204030204" pitchFamily="34" charset="0"/>
                <a:ea typeface="Calibri" panose="020F0502020204030204" pitchFamily="34" charset="0"/>
                <a:cs typeface="Calibri" panose="020F0502020204030204" pitchFamily="34" charset="0"/>
              </a:rPr>
              <a:t>Surety1 – Assured Partners of California Insurance Services LLC</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Toll Free: (877) 654-2327</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Fax: (916) 737-5737</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Mailing Address: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3225 </a:t>
            </a:r>
            <a:r>
              <a:rPr lang="en-US" sz="2200" kern="100" dirty="0" err="1">
                <a:effectLst/>
                <a:latin typeface="Calibri" panose="020F0502020204030204" pitchFamily="34" charset="0"/>
                <a:ea typeface="Calibri" panose="020F0502020204030204" pitchFamily="34" charset="0"/>
                <a:cs typeface="Calibri" panose="020F0502020204030204" pitchFamily="34" charset="0"/>
              </a:rPr>
              <a:t>Monier</a:t>
            </a:r>
            <a:r>
              <a:rPr lang="en-US" sz="2200" kern="100" dirty="0">
                <a:effectLst/>
                <a:latin typeface="Calibri" panose="020F0502020204030204" pitchFamily="34" charset="0"/>
                <a:ea typeface="Calibri" panose="020F0502020204030204" pitchFamily="34" charset="0"/>
                <a:cs typeface="Calibri" panose="020F0502020204030204" pitchFamily="34" charset="0"/>
              </a:rPr>
              <a:t> Circle, STE 100</a:t>
            </a:r>
            <a:br>
              <a:rPr lang="en-US" sz="2200" kern="100" dirty="0">
                <a:effectLst/>
                <a:latin typeface="Calibri" panose="020F0502020204030204" pitchFamily="34" charset="0"/>
                <a:ea typeface="Calibri" panose="020F0502020204030204" pitchFamily="34" charset="0"/>
                <a:cs typeface="Calibri" panose="020F0502020204030204" pitchFamily="34" charset="0"/>
              </a:rPr>
            </a:br>
            <a:r>
              <a:rPr lang="en-US" sz="2200" kern="100" dirty="0">
                <a:effectLst/>
                <a:latin typeface="Calibri" panose="020F0502020204030204" pitchFamily="34" charset="0"/>
                <a:ea typeface="Calibri" panose="020F0502020204030204" pitchFamily="34" charset="0"/>
                <a:cs typeface="Calibri" panose="020F0502020204030204" pitchFamily="34" charset="0"/>
              </a:rPr>
              <a:t>Rancho Cordova, CA 95742</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Email: info@surety1.com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Surety One, Inc.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Toll Free: (</a:t>
            </a: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800) 373 2804</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Calibri" panose="020F0502020204030204" pitchFamily="34" charset="0"/>
              </a:rPr>
              <a:t>Fax: (</a:t>
            </a: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919) 834 7039</a:t>
            </a:r>
            <a:br>
              <a:rPr lang="en-US" sz="2200" kern="100" dirty="0">
                <a:effectLst/>
                <a:latin typeface="Calibri" panose="020F0502020204030204" pitchFamily="34" charset="0"/>
                <a:ea typeface="Calibri" panose="020F0502020204030204" pitchFamily="34" charset="0"/>
                <a:cs typeface="Calibri" panose="020F0502020204030204" pitchFamily="34" charset="0"/>
              </a:rPr>
            </a:b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Mailing Address: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W Hargett St, 4th Floor,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Raleigh NC 27601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a:t>
            </a:r>
            <a:r>
              <a:rPr lang="en-US" sz="2200" kern="100" dirty="0">
                <a:solidFill>
                  <a:srgbClr val="233F8E"/>
                </a:solidFill>
                <a:effectLst/>
                <a:latin typeface="Calibri" panose="020F0502020204030204" pitchFamily="34" charset="0"/>
                <a:ea typeface="Calibri" panose="020F0502020204030204" pitchFamily="34" charset="0"/>
                <a:cs typeface="Helvetica" panose="020B0604020202020204" pitchFamily="34" charset="0"/>
              </a:rPr>
              <a:t>SuretyOne.com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55AFEA45-6508-10DE-75C5-55F8463AC28E}"/>
              </a:ext>
            </a:extLst>
          </p:cNvPr>
          <p:cNvSpPr>
            <a:spLocks noGrp="1"/>
          </p:cNvSpPr>
          <p:nvPr>
            <p:ph type="sldNum" sz="quarter" idx="12"/>
          </p:nvPr>
        </p:nvSpPr>
        <p:spPr/>
        <p:txBody>
          <a:bodyPr/>
          <a:lstStyle/>
          <a:p>
            <a:fld id="{B7B89E99-39D1-41C1-8FDC-DC2567527BBC}" type="slidenum">
              <a:rPr lang="en-US" smtClean="0"/>
              <a:t>19</a:t>
            </a:fld>
            <a:endParaRPr lang="en-US"/>
          </a:p>
        </p:txBody>
      </p:sp>
      <p:sp>
        <p:nvSpPr>
          <p:cNvPr id="6" name="Content Placeholder 4">
            <a:extLst>
              <a:ext uri="{FF2B5EF4-FFF2-40B4-BE49-F238E27FC236}">
                <a16:creationId xmlns:a16="http://schemas.microsoft.com/office/drawing/2014/main" id="{4ABBAFF2-B04C-A909-5603-C5BE1E64C446}"/>
              </a:ext>
            </a:extLst>
          </p:cNvPr>
          <p:cNvSpPr txBox="1">
            <a:spLocks/>
          </p:cNvSpPr>
          <p:nvPr/>
        </p:nvSpPr>
        <p:spPr>
          <a:xfrm>
            <a:off x="8287625" y="972266"/>
            <a:ext cx="2822195" cy="5225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r>
              <a:rPr lang="en-US" sz="1400" b="1" u="sng" kern="0" dirty="0">
                <a:effectLst/>
                <a:latin typeface="Calibri" panose="020F0502020204030204" pitchFamily="34" charset="0"/>
                <a:ea typeface="Calibri" panose="020F0502020204030204" pitchFamily="34" charset="0"/>
                <a:cs typeface="Calibri" panose="020F0502020204030204" pitchFamily="34" charset="0"/>
              </a:rPr>
              <a:t>Available Insurance Companies</a:t>
            </a:r>
          </a:p>
          <a:p>
            <a:pPr marL="0" marR="0" indent="0">
              <a:lnSpc>
                <a:spcPct val="100000"/>
              </a:lnSpc>
              <a:spcBef>
                <a:spcPts val="0"/>
              </a:spcBef>
              <a:spcAft>
                <a:spcPts val="0"/>
              </a:spcAft>
              <a:buNone/>
            </a:pPr>
            <a:r>
              <a:rPr lang="en-US" sz="1400" b="1" kern="0" dirty="0">
                <a:effectLst/>
                <a:latin typeface="Calibri" panose="020F0502020204030204" pitchFamily="34" charset="0"/>
                <a:ea typeface="Calibri" panose="020F0502020204030204" pitchFamily="34" charset="0"/>
                <a:cs typeface="Calibri" panose="020F0502020204030204" pitchFamily="34" charset="0"/>
              </a:rPr>
              <a:t>C-R Insurance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Telephone: (505) 863-3289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Mailing Address: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401 West Coal Avenue B</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Gallup, New Mexico 87301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info@c-rinsurance.com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State Farm Insurance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Telephone: (505) 863-9361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Mailing Address: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1615 S. Second Street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Gallup, New Mexico 87301-5816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a:t>
            </a:r>
            <a:r>
              <a:rPr lang="en-US" sz="1400" u="sng" kern="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gibby@agentgibby.com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Clay </a:t>
            </a:r>
            <a:r>
              <a:rPr lang="en-US" sz="1400" b="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Foutz</a:t>
            </a:r>
            <a:r>
              <a:rPr lang="en-US" sz="1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Insurance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Telephone: (505) 722-4476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Mailing Address: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 E. Aztec Avenue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Gallup, New Mexico 87301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a:t>
            </a:r>
            <a:r>
              <a:rPr lang="en-US" sz="1400" u="sng" kern="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ashley@clayfultz.com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54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Authorities</a:t>
            </a:r>
          </a:p>
        </p:txBody>
      </p:sp>
      <p:sp>
        <p:nvSpPr>
          <p:cNvPr id="3" name="Content Placeholder 2"/>
          <p:cNvSpPr>
            <a:spLocks noGrp="1"/>
          </p:cNvSpPr>
          <p:nvPr>
            <p:ph idx="1"/>
          </p:nvPr>
        </p:nvSpPr>
        <p:spPr>
          <a:xfrm>
            <a:off x="838200" y="1690688"/>
            <a:ext cx="10515600" cy="4486275"/>
          </a:xfrm>
        </p:spPr>
        <p:txBody>
          <a:bodyPr/>
          <a:lstStyle/>
          <a:p>
            <a:r>
              <a:rPr lang="en-US" dirty="0"/>
              <a:t>The American Indian Agricultural Resource Management Act, 1993 (As Amended)</a:t>
            </a:r>
          </a:p>
          <a:p>
            <a:r>
              <a:rPr lang="en-US" dirty="0"/>
              <a:t>25 Code of Federal Regulations Parts 162 (Leasing), 166 (Grazing Permits) and 167 (Navajo Grazing Regulations)</a:t>
            </a:r>
          </a:p>
          <a:p>
            <a:r>
              <a:rPr lang="en-US" dirty="0"/>
              <a:t>Title 3 Navajo Nation Code</a:t>
            </a:r>
          </a:p>
        </p:txBody>
      </p:sp>
      <p:sp>
        <p:nvSpPr>
          <p:cNvPr id="4" name="Slide Number Placeholder 3"/>
          <p:cNvSpPr>
            <a:spLocks noGrp="1"/>
          </p:cNvSpPr>
          <p:nvPr>
            <p:ph type="sldNum" sz="quarter" idx="12"/>
          </p:nvPr>
        </p:nvSpPr>
        <p:spPr/>
        <p:txBody>
          <a:bodyPr/>
          <a:lstStyle/>
          <a:p>
            <a:fld id="{46B47864-3C7C-9745-A1A5-DE018ED75D30}"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46513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B47864-3C7C-9745-A1A5-DE018ED75D30}" type="slidenum">
              <a:rPr lang="en-US" sz="1100" smtClean="0">
                <a:solidFill>
                  <a:schemeClr val="bg1">
                    <a:lumMod val="50000"/>
                  </a:schemeClr>
                </a:solidFill>
              </a:rPr>
              <a:t>20</a:t>
            </a:fld>
            <a:endParaRPr lang="en-US" sz="11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5168766" y="2506170"/>
            <a:ext cx="1376140" cy="1383702"/>
          </a:xfrm>
          <a:prstGeom prst="rect">
            <a:avLst/>
          </a:prstGeom>
        </p:spPr>
      </p:pic>
      <p:sp>
        <p:nvSpPr>
          <p:cNvPr id="6" name="Title 1">
            <a:extLst>
              <a:ext uri="{FF2B5EF4-FFF2-40B4-BE49-F238E27FC236}">
                <a16:creationId xmlns:a16="http://schemas.microsoft.com/office/drawing/2014/main" id="{ED2527ED-E627-8844-81F3-CDEA6E85D8FC}"/>
              </a:ext>
            </a:extLst>
          </p:cNvPr>
          <p:cNvSpPr txBox="1">
            <a:spLocks/>
          </p:cNvSpPr>
          <p:nvPr/>
        </p:nvSpPr>
        <p:spPr>
          <a:xfrm>
            <a:off x="599036" y="698428"/>
            <a:ext cx="10515600" cy="642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accent5">
                    <a:lumMod val="75000"/>
                  </a:schemeClr>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193104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D3FF-063D-6E4D-A5D4-CB138E8B578F}"/>
              </a:ext>
            </a:extLst>
          </p:cNvPr>
          <p:cNvSpPr>
            <a:spLocks noGrp="1"/>
          </p:cNvSpPr>
          <p:nvPr>
            <p:ph type="title"/>
          </p:nvPr>
        </p:nvSpPr>
        <p:spPr>
          <a:xfrm>
            <a:off x="728567" y="134135"/>
            <a:ext cx="10515600" cy="1325563"/>
          </a:xfrm>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Contact Information</a:t>
            </a:r>
          </a:p>
        </p:txBody>
      </p:sp>
      <p:sp>
        <p:nvSpPr>
          <p:cNvPr id="3" name="Content Placeholder 2">
            <a:extLst>
              <a:ext uri="{FF2B5EF4-FFF2-40B4-BE49-F238E27FC236}">
                <a16:creationId xmlns:a16="http://schemas.microsoft.com/office/drawing/2014/main" id="{96F66120-8EFF-1543-BE66-2C42B8843FDE}"/>
              </a:ext>
            </a:extLst>
          </p:cNvPr>
          <p:cNvSpPr>
            <a:spLocks noGrp="1"/>
          </p:cNvSpPr>
          <p:nvPr>
            <p:ph idx="1"/>
          </p:nvPr>
        </p:nvSpPr>
        <p:spPr>
          <a:xfrm>
            <a:off x="290945" y="1868735"/>
            <a:ext cx="6616931" cy="2172585"/>
          </a:xfrm>
        </p:spPr>
        <p:txBody>
          <a:bodyPr>
            <a:normAutofit fontScale="77500" lnSpcReduction="20000"/>
          </a:bodyPr>
          <a:lstStyle/>
          <a:p>
            <a:pPr marL="0" indent="0">
              <a:buNone/>
            </a:pPr>
            <a:endParaRPr lang="en-US" dirty="0"/>
          </a:p>
          <a:p>
            <a:pPr marL="0" indent="0">
              <a:buNone/>
            </a:pPr>
            <a:r>
              <a:rPr lang="en-US" dirty="0"/>
              <a:t>For more information, contact:</a:t>
            </a:r>
          </a:p>
          <a:p>
            <a:pPr marL="0" indent="0">
              <a:buNone/>
            </a:pPr>
            <a:r>
              <a:rPr lang="en-US" dirty="0"/>
              <a:t>Bureau of Indian Affairs</a:t>
            </a:r>
          </a:p>
          <a:p>
            <a:pPr marL="0" indent="0">
              <a:buNone/>
            </a:pPr>
            <a:r>
              <a:rPr lang="en-US" dirty="0"/>
              <a:t>Eastern Navajo Agency</a:t>
            </a:r>
          </a:p>
          <a:p>
            <a:pPr marL="0" indent="0">
              <a:buNone/>
            </a:pPr>
            <a:r>
              <a:rPr lang="en-US" dirty="0"/>
              <a:t>Branch of Natural Resources</a:t>
            </a:r>
          </a:p>
          <a:p>
            <a:pPr marL="0" indent="0">
              <a:buNone/>
            </a:pPr>
            <a:r>
              <a:rPr lang="en-US" dirty="0"/>
              <a:t>(505) 786 – 6100</a:t>
            </a:r>
          </a:p>
        </p:txBody>
      </p:sp>
      <p:sp>
        <p:nvSpPr>
          <p:cNvPr id="4" name="Slide Number Placeholder 3">
            <a:extLst>
              <a:ext uri="{FF2B5EF4-FFF2-40B4-BE49-F238E27FC236}">
                <a16:creationId xmlns:a16="http://schemas.microsoft.com/office/drawing/2014/main" id="{3C8EBCC2-1704-4E6F-8CB2-C84BA170E39A}"/>
              </a:ext>
            </a:extLst>
          </p:cNvPr>
          <p:cNvSpPr>
            <a:spLocks noGrp="1"/>
          </p:cNvSpPr>
          <p:nvPr>
            <p:ph type="sldNum" sz="quarter" idx="12"/>
          </p:nvPr>
        </p:nvSpPr>
        <p:spPr/>
        <p:txBody>
          <a:bodyPr/>
          <a:lstStyle/>
          <a:p>
            <a:fld id="{46B47864-3C7C-9745-A1A5-DE018ED75D30}" type="slidenum">
              <a:rPr lang="en-US" sz="1100" smtClean="0">
                <a:solidFill>
                  <a:schemeClr val="bg1">
                    <a:lumMod val="50000"/>
                  </a:schemeClr>
                </a:solidFill>
              </a:rPr>
              <a:t>21</a:t>
            </a:fld>
            <a:endParaRPr lang="en-US" sz="1100" dirty="0">
              <a:solidFill>
                <a:schemeClr val="bg1">
                  <a:lumMod val="50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60" y="6234771"/>
            <a:ext cx="483934" cy="48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treva.henio\Pictures\Lake Valley 33 &amp; 36\IMG_0178.JPG"/>
          <p:cNvPicPr/>
          <p:nvPr/>
        </p:nvPicPr>
        <p:blipFill rotWithShape="1">
          <a:blip r:embed="rId3" cstate="print">
            <a:extLst>
              <a:ext uri="{28A0092B-C50C-407E-A947-70E740481C1C}">
                <a14:useLocalDpi xmlns:a14="http://schemas.microsoft.com/office/drawing/2010/main" val="0"/>
              </a:ext>
            </a:extLst>
          </a:blip>
          <a:srcRect l="5460" t="29064" b="17695"/>
          <a:stretch/>
        </p:blipFill>
        <p:spPr bwMode="auto">
          <a:xfrm>
            <a:off x="4964018" y="1571348"/>
            <a:ext cx="5983705" cy="34578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96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9414"/>
          </a:xfrm>
        </p:spPr>
        <p:txBody>
          <a:bodyPr/>
          <a:lstStyle/>
          <a:p>
            <a:r>
              <a:rPr lang="en-US" dirty="0">
                <a:solidFill>
                  <a:schemeClr val="accent5">
                    <a:lumMod val="75000"/>
                  </a:schemeClr>
                </a:solidFill>
                <a:effectLst>
                  <a:outerShdw blurRad="38100" dist="38100" dir="2700000" algn="tl">
                    <a:srgbClr val="000000">
                      <a:alpha val="43137"/>
                    </a:srgbClr>
                  </a:outerShdw>
                </a:effectLst>
              </a:rPr>
              <a:t>Title 3 Navajo Nation Code</a:t>
            </a:r>
            <a:r>
              <a:rPr lang="en-US" b="1" dirty="0">
                <a:solidFill>
                  <a:schemeClr val="accent5">
                    <a:lumMod val="75000"/>
                  </a:schemeClr>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838200" y="1424540"/>
            <a:ext cx="10515600" cy="4752423"/>
          </a:xfrm>
        </p:spPr>
        <p:txBody>
          <a:bodyPr>
            <a:normAutofit fontScale="92500"/>
          </a:bodyPr>
          <a:lstStyle/>
          <a:p>
            <a:pPr marL="0" indent="0">
              <a:lnSpc>
                <a:spcPct val="100000"/>
              </a:lnSpc>
              <a:buNone/>
            </a:pPr>
            <a:r>
              <a:rPr lang="en-US" dirty="0">
                <a:effectLst>
                  <a:outerShdw blurRad="38100" dist="38100" dir="2700000" algn="tl">
                    <a:srgbClr val="000000">
                      <a:alpha val="43137"/>
                    </a:srgbClr>
                  </a:outerShdw>
                </a:effectLst>
              </a:rPr>
              <a:t>§ 945. Bonding and insurance requirements </a:t>
            </a:r>
          </a:p>
          <a:p>
            <a:pPr marL="0" indent="0">
              <a:lnSpc>
                <a:spcPct val="100000"/>
              </a:lnSpc>
              <a:buNone/>
            </a:pPr>
            <a:r>
              <a:rPr lang="en-US" dirty="0"/>
              <a:t> A.  A satisfactory performance bond may be required in an amount that will reasonably assure performance of the contractual obligation.  A bond, when required, may be for the purpose of guaranteeing the estimated construction cost of any improvement to be placed on the land which will become the property of the </a:t>
            </a:r>
            <a:r>
              <a:rPr lang="en-US" dirty="0" err="1"/>
              <a:t>permitter</a:t>
            </a:r>
            <a:r>
              <a:rPr lang="en-US" dirty="0"/>
              <a:t> or to insure compliance with special or additional contractual obligations. </a:t>
            </a:r>
          </a:p>
          <a:p>
            <a:pPr marL="0" indent="0">
              <a:lnSpc>
                <a:spcPct val="100000"/>
              </a:lnSpc>
              <a:buNone/>
            </a:pPr>
            <a:r>
              <a:rPr lang="en-US" dirty="0"/>
              <a:t> B.  The permittee may be required to provide insurance in an amount adequate to protect any improvement on the permitted premises;  and may also be required to furnish appropriate liability insurance and such other insurance as may be necessary to protect the permitter's interest. </a:t>
            </a:r>
          </a:p>
        </p:txBody>
      </p:sp>
      <p:sp>
        <p:nvSpPr>
          <p:cNvPr id="4" name="Slide Number Placeholder 3"/>
          <p:cNvSpPr>
            <a:spLocks noGrp="1"/>
          </p:cNvSpPr>
          <p:nvPr>
            <p:ph type="sldNum" sz="quarter" idx="12"/>
          </p:nvPr>
        </p:nvSpPr>
        <p:spPr/>
        <p:txBody>
          <a:bodyPr/>
          <a:lstStyle/>
          <a:p>
            <a:fld id="{46B47864-3C7C-9745-A1A5-DE018ED75D30}"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82114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9841"/>
            <a:ext cx="10515600" cy="1375795"/>
          </a:xfrm>
        </p:spPr>
        <p:txBody>
          <a:bodyPr>
            <a:noAutofit/>
          </a:bodyPr>
          <a:lstStyle/>
          <a:p>
            <a:r>
              <a:rPr lang="en-US" sz="3200" b="1" dirty="0">
                <a:solidFill>
                  <a:schemeClr val="accent5">
                    <a:lumMod val="75000"/>
                  </a:schemeClr>
                </a:solidFill>
                <a:effectLst>
                  <a:outerShdw blurRad="38100" dist="38100" dir="2700000" algn="tl">
                    <a:srgbClr val="000000">
                      <a:alpha val="43137"/>
                    </a:srgbClr>
                  </a:outerShdw>
                </a:effectLst>
              </a:rPr>
              <a:t>25 Code of Federal Regulations </a:t>
            </a:r>
            <a:br>
              <a:rPr lang="en-US" sz="3200" b="1" dirty="0">
                <a:solidFill>
                  <a:schemeClr val="accent5">
                    <a:lumMod val="75000"/>
                  </a:schemeClr>
                </a:solidFill>
                <a:effectLst>
                  <a:outerShdw blurRad="38100" dist="38100" dir="2700000" algn="tl">
                    <a:srgbClr val="000000">
                      <a:alpha val="43137"/>
                    </a:srgbClr>
                  </a:outerShdw>
                </a:effectLst>
              </a:rPr>
            </a:br>
            <a:r>
              <a:rPr lang="en-US" sz="3200" b="1" dirty="0">
                <a:solidFill>
                  <a:schemeClr val="accent5">
                    <a:lumMod val="75000"/>
                  </a:schemeClr>
                </a:solidFill>
                <a:effectLst>
                  <a:outerShdw blurRad="38100" dist="38100" dir="2700000" algn="tl">
                    <a:srgbClr val="000000">
                      <a:alpha val="43137"/>
                    </a:srgbClr>
                  </a:outerShdw>
                </a:effectLst>
              </a:rPr>
              <a:t>PART 166—GRAZING PERMITS</a:t>
            </a:r>
            <a:br>
              <a:rPr lang="en-US" sz="3200" b="1" dirty="0">
                <a:solidFill>
                  <a:schemeClr val="accent5">
                    <a:lumMod val="75000"/>
                  </a:schemeClr>
                </a:solidFill>
                <a:effectLst>
                  <a:outerShdw blurRad="38100" dist="38100" dir="2700000" algn="tl">
                    <a:srgbClr val="000000">
                      <a:alpha val="43137"/>
                    </a:srgbClr>
                  </a:outerShdw>
                </a:effectLst>
              </a:rPr>
            </a:br>
            <a:r>
              <a:rPr lang="en-US" sz="3200" b="1" dirty="0">
                <a:solidFill>
                  <a:schemeClr val="accent5">
                    <a:lumMod val="75000"/>
                  </a:schemeClr>
                </a:solidFill>
                <a:effectLst>
                  <a:outerShdw blurRad="38100" dist="38100" dir="2700000" algn="tl">
                    <a:srgbClr val="000000">
                      <a:alpha val="43137"/>
                    </a:srgbClr>
                  </a:outerShdw>
                </a:effectLst>
              </a:rPr>
              <a:t>§166.600 – §166.607 Bonding and Insurance Requirements</a:t>
            </a:r>
            <a:endParaRPr lang="en-US" sz="3200" dirty="0"/>
          </a:p>
        </p:txBody>
      </p:sp>
      <p:sp>
        <p:nvSpPr>
          <p:cNvPr id="3" name="Content Placeholder 2"/>
          <p:cNvSpPr>
            <a:spLocks noGrp="1"/>
          </p:cNvSpPr>
          <p:nvPr>
            <p:ph idx="1"/>
          </p:nvPr>
        </p:nvSpPr>
        <p:spPr>
          <a:xfrm>
            <a:off x="838200" y="2105637"/>
            <a:ext cx="10515600" cy="2533740"/>
          </a:xfrm>
        </p:spPr>
        <p:txBody>
          <a:bodyPr/>
          <a:lstStyle/>
          <a:p>
            <a:pPr marL="0" indent="0">
              <a:lnSpc>
                <a:spcPct val="100000"/>
              </a:lnSpc>
              <a:spcBef>
                <a:spcPts val="600"/>
              </a:spcBef>
              <a:spcAft>
                <a:spcPts val="600"/>
              </a:spcAft>
              <a:buNone/>
            </a:pPr>
            <a:r>
              <a:rPr lang="en-US" i="1" dirty="0"/>
              <a:t>Bond</a:t>
            </a:r>
            <a:r>
              <a:rPr lang="en-US" dirty="0"/>
              <a:t> means security for the performance of certain permit (lease) obligations, as furnished by the permittee (tenant), or a guaranty of such performance as furnished by a third-party surety.</a:t>
            </a:r>
          </a:p>
          <a:p>
            <a:pPr marL="0" indent="0">
              <a:lnSpc>
                <a:spcPct val="100000"/>
              </a:lnSpc>
              <a:spcBef>
                <a:spcPts val="600"/>
              </a:spcBef>
              <a:spcAft>
                <a:spcPts val="600"/>
              </a:spcAft>
              <a:buNone/>
            </a:pPr>
            <a:r>
              <a:rPr lang="en-US" i="1" dirty="0"/>
              <a:t>Surety</a:t>
            </a:r>
            <a:r>
              <a:rPr lang="en-US" dirty="0"/>
              <a:t> means one who guarantees the performance of another.</a:t>
            </a:r>
          </a:p>
          <a:p>
            <a:pPr marL="0" indent="0">
              <a:buNone/>
            </a:pPr>
            <a:endParaRPr lang="en-US" dirty="0"/>
          </a:p>
        </p:txBody>
      </p:sp>
      <p:sp>
        <p:nvSpPr>
          <p:cNvPr id="4" name="Slide Number Placeholder 3"/>
          <p:cNvSpPr>
            <a:spLocks noGrp="1"/>
          </p:cNvSpPr>
          <p:nvPr>
            <p:ph type="sldNum" sz="quarter" idx="12"/>
          </p:nvPr>
        </p:nvSpPr>
        <p:spPr/>
        <p:txBody>
          <a:bodyPr/>
          <a:lstStyle/>
          <a:p>
            <a:fld id="{46B47864-3C7C-9745-A1A5-DE018ED75D30}" type="slidenum">
              <a:rPr lang="en-US" smtClean="0"/>
              <a:t>4</a:t>
            </a:fld>
            <a:endParaRPr lang="en-US" dirty="0"/>
          </a:p>
        </p:txBody>
      </p:sp>
    </p:spTree>
    <p:extLst>
      <p:ext uri="{BB962C8B-B14F-4D97-AF65-F5344CB8AC3E}">
        <p14:creationId xmlns:p14="http://schemas.microsoft.com/office/powerpoint/2010/main" val="337199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031"/>
          </a:xfrm>
        </p:spPr>
        <p:txBody>
          <a:bodyPr>
            <a:noAutofit/>
          </a:bodyPr>
          <a:lstStyle/>
          <a:p>
            <a:r>
              <a:rPr lang="en-US" sz="4000" dirty="0">
                <a:solidFill>
                  <a:schemeClr val="accent5">
                    <a:lumMod val="75000"/>
                  </a:schemeClr>
                </a:solidFill>
                <a:effectLst>
                  <a:outerShdw blurRad="38100" dist="38100" dir="2700000" algn="tl">
                    <a:srgbClr val="000000">
                      <a:alpha val="43137"/>
                    </a:srgbClr>
                  </a:outerShdw>
                </a:effectLst>
              </a:rPr>
              <a:t>Bonding Requirement</a:t>
            </a:r>
            <a:endParaRPr lang="en-US" sz="2800" dirty="0"/>
          </a:p>
        </p:txBody>
      </p:sp>
      <p:sp>
        <p:nvSpPr>
          <p:cNvPr id="3" name="Content Placeholder 2"/>
          <p:cNvSpPr>
            <a:spLocks noGrp="1"/>
          </p:cNvSpPr>
          <p:nvPr>
            <p:ph idx="1"/>
          </p:nvPr>
        </p:nvSpPr>
        <p:spPr>
          <a:xfrm>
            <a:off x="693019" y="1147156"/>
            <a:ext cx="10838046" cy="5475025"/>
          </a:xfrm>
        </p:spPr>
        <p:txBody>
          <a:bodyPr>
            <a:noAutofit/>
          </a:bodyPr>
          <a:lstStyle/>
          <a:p>
            <a:pPr marL="0" indent="0">
              <a:lnSpc>
                <a:spcPct val="100000"/>
              </a:lnSpc>
              <a:spcBef>
                <a:spcPts val="600"/>
              </a:spcBef>
              <a:spcAft>
                <a:spcPts val="600"/>
              </a:spcAft>
              <a:buNone/>
            </a:pPr>
            <a:r>
              <a:rPr lang="en-US" dirty="0"/>
              <a:t>A bond is a guaranty of performance that may be furnished by the permittee or a third-party surety.  The purpose of bonding is to ensure compliance with the terms of the grazing permit.  A bond must be secured in all permit situations, except </a:t>
            </a:r>
          </a:p>
          <a:p>
            <a:pPr marL="514350" indent="-514350">
              <a:lnSpc>
                <a:spcPct val="100000"/>
              </a:lnSpc>
              <a:spcBef>
                <a:spcPts val="600"/>
              </a:spcBef>
              <a:spcAft>
                <a:spcPts val="600"/>
              </a:spcAft>
              <a:buAutoNum type="arabicParenBoth"/>
            </a:pPr>
            <a:r>
              <a:rPr lang="en-US" dirty="0"/>
              <a:t>when otherwise provided by a tribal resolution; or </a:t>
            </a:r>
          </a:p>
          <a:p>
            <a:pPr marL="514350" indent="-514350">
              <a:lnSpc>
                <a:spcPct val="100000"/>
              </a:lnSpc>
              <a:spcBef>
                <a:spcPts val="600"/>
              </a:spcBef>
              <a:spcAft>
                <a:spcPts val="600"/>
              </a:spcAft>
              <a:buAutoNum type="arabicParenBoth"/>
            </a:pPr>
            <a:r>
              <a:rPr lang="en-US" dirty="0"/>
              <a:t>at the request of the majority interest owners and BIA determination that waiver is in the best interest of the Indian landowner(s).  </a:t>
            </a:r>
          </a:p>
          <a:p>
            <a:pPr marL="0" indent="0">
              <a:lnSpc>
                <a:spcPct val="100000"/>
              </a:lnSpc>
              <a:spcBef>
                <a:spcPts val="600"/>
              </a:spcBef>
              <a:spcAft>
                <a:spcPts val="600"/>
              </a:spcAft>
              <a:buNone/>
            </a:pPr>
            <a:r>
              <a:rPr lang="en-US" dirty="0"/>
              <a:t>It is advisable to require a bond when a permit obligates significant improvements, or when there is risk of damage to the permitted property or </a:t>
            </a:r>
            <a:r>
              <a:rPr lang="en-US" u="sng" dirty="0"/>
              <a:t>risk that the permittee will not perform the obligations of the permit</a:t>
            </a:r>
            <a:r>
              <a:rPr lang="en-US" dirty="0"/>
              <a:t>.  </a:t>
            </a:r>
          </a:p>
        </p:txBody>
      </p:sp>
      <p:sp>
        <p:nvSpPr>
          <p:cNvPr id="4" name="Slide Number Placeholder 3">
            <a:extLst>
              <a:ext uri="{FF2B5EF4-FFF2-40B4-BE49-F238E27FC236}">
                <a16:creationId xmlns:a16="http://schemas.microsoft.com/office/drawing/2014/main" id="{C97AB9A6-C723-2BC5-755E-4D127D826E41}"/>
              </a:ext>
            </a:extLst>
          </p:cNvPr>
          <p:cNvSpPr>
            <a:spLocks noGrp="1"/>
          </p:cNvSpPr>
          <p:nvPr>
            <p:ph type="sldNum" sz="quarter" idx="12"/>
          </p:nvPr>
        </p:nvSpPr>
        <p:spPr/>
        <p:txBody>
          <a:bodyPr/>
          <a:lstStyle/>
          <a:p>
            <a:fld id="{B7B89E99-39D1-41C1-8FDC-DC2567527BBC}" type="slidenum">
              <a:rPr lang="en-US" smtClean="0"/>
              <a:t>5</a:t>
            </a:fld>
            <a:endParaRPr lang="en-US"/>
          </a:p>
        </p:txBody>
      </p:sp>
    </p:spTree>
    <p:extLst>
      <p:ext uri="{BB962C8B-B14F-4D97-AF65-F5344CB8AC3E}">
        <p14:creationId xmlns:p14="http://schemas.microsoft.com/office/powerpoint/2010/main" val="146208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r>
              <a:rPr lang="en-US" sz="4000" dirty="0">
                <a:solidFill>
                  <a:schemeClr val="accent5">
                    <a:lumMod val="75000"/>
                  </a:schemeClr>
                </a:solidFill>
                <a:effectLst>
                  <a:outerShdw blurRad="38100" dist="38100" dir="2700000" algn="tl">
                    <a:srgbClr val="000000">
                      <a:alpha val="43137"/>
                    </a:srgbClr>
                  </a:outerShdw>
                </a:effectLst>
              </a:rPr>
              <a:t>Bonding Requirement</a:t>
            </a:r>
            <a:endParaRPr lang="en-US" sz="4000" dirty="0"/>
          </a:p>
        </p:txBody>
      </p:sp>
      <p:sp>
        <p:nvSpPr>
          <p:cNvPr id="3" name="Content Placeholder 2"/>
          <p:cNvSpPr>
            <a:spLocks noGrp="1"/>
          </p:cNvSpPr>
          <p:nvPr>
            <p:ph idx="1"/>
          </p:nvPr>
        </p:nvSpPr>
        <p:spPr>
          <a:xfrm>
            <a:off x="838200" y="1280160"/>
            <a:ext cx="10515600" cy="4896803"/>
          </a:xfrm>
        </p:spPr>
        <p:txBody>
          <a:bodyPr>
            <a:normAutofit fontScale="92500"/>
          </a:bodyPr>
          <a:lstStyle/>
          <a:p>
            <a:pPr marL="0" indent="0">
              <a:lnSpc>
                <a:spcPct val="110000"/>
              </a:lnSpc>
              <a:spcBef>
                <a:spcPts val="600"/>
              </a:spcBef>
              <a:spcAft>
                <a:spcPts val="600"/>
              </a:spcAft>
              <a:buNone/>
            </a:pPr>
            <a:r>
              <a:rPr lang="en-US" dirty="0"/>
              <a:t>If a violation results in forfeiture of a performance bond, the funds are applied to remedy damages and the permittee is required to post a replacement bond.  If no violation occurs during the permit term, the bond is returned to the permittee.</a:t>
            </a:r>
          </a:p>
          <a:p>
            <a:pPr marL="0" indent="0">
              <a:lnSpc>
                <a:spcPct val="110000"/>
              </a:lnSpc>
              <a:spcBef>
                <a:spcPts val="600"/>
              </a:spcBef>
              <a:spcAft>
                <a:spcPts val="600"/>
              </a:spcAft>
              <a:buNone/>
            </a:pPr>
            <a:r>
              <a:rPr lang="en-US" dirty="0"/>
              <a:t>Additionally, when necessary to protect the Indian landowners, the permittee is required to provide insurance.  This insurance may include liability and/or casualty (fire, hazard, flood, etc.).  If insurance is required, the policy must identify both the Indian landowners and the United States as insured parties and must be provided in an amount adequate to protect all insurable improvements on the leased premises.</a:t>
            </a:r>
          </a:p>
          <a:p>
            <a:pPr marL="0" indent="0">
              <a:buNone/>
            </a:pPr>
            <a:endParaRPr lang="en-US" dirty="0"/>
          </a:p>
        </p:txBody>
      </p:sp>
      <p:sp>
        <p:nvSpPr>
          <p:cNvPr id="4" name="Slide Number Placeholder 3">
            <a:extLst>
              <a:ext uri="{FF2B5EF4-FFF2-40B4-BE49-F238E27FC236}">
                <a16:creationId xmlns:a16="http://schemas.microsoft.com/office/drawing/2014/main" id="{683E2E46-E7C2-DB0B-A262-3264ABBDBA80}"/>
              </a:ext>
            </a:extLst>
          </p:cNvPr>
          <p:cNvSpPr>
            <a:spLocks noGrp="1"/>
          </p:cNvSpPr>
          <p:nvPr>
            <p:ph type="sldNum" sz="quarter" idx="12"/>
          </p:nvPr>
        </p:nvSpPr>
        <p:spPr/>
        <p:txBody>
          <a:bodyPr/>
          <a:lstStyle/>
          <a:p>
            <a:fld id="{B7B89E99-39D1-41C1-8FDC-DC2567527BBC}" type="slidenum">
              <a:rPr lang="en-US" smtClean="0"/>
              <a:t>6</a:t>
            </a:fld>
            <a:endParaRPr lang="en-US"/>
          </a:p>
        </p:txBody>
      </p:sp>
    </p:spTree>
    <p:extLst>
      <p:ext uri="{BB962C8B-B14F-4D97-AF65-F5344CB8AC3E}">
        <p14:creationId xmlns:p14="http://schemas.microsoft.com/office/powerpoint/2010/main" val="305580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307D-BBF0-C029-1561-00AD538460AC}"/>
              </a:ext>
            </a:extLst>
          </p:cNvPr>
          <p:cNvSpPr>
            <a:spLocks noGrp="1"/>
          </p:cNvSpPr>
          <p:nvPr>
            <p:ph type="title"/>
          </p:nvPr>
        </p:nvSpPr>
        <p:spPr>
          <a:xfrm>
            <a:off x="838200" y="365125"/>
            <a:ext cx="10515600" cy="733833"/>
          </a:xfrm>
        </p:spPr>
        <p:txBody>
          <a:bodyPr>
            <a:normAutofit fontScale="90000"/>
          </a:bodyPr>
          <a:lstStyle/>
          <a:p>
            <a:pPr marL="0" marR="0">
              <a:lnSpc>
                <a:spcPct val="107000"/>
              </a:lnSpc>
              <a:spcBef>
                <a:spcPts val="0"/>
              </a:spcBef>
              <a:spcAft>
                <a:spcPts val="600"/>
              </a:spcAft>
            </a:pPr>
            <a:br>
              <a:rPr lang="en-US" sz="36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31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25 CFR Part 166, </a:t>
            </a:r>
            <a:r>
              <a:rPr lang="en-US" sz="31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Subpart G—Bonding and Insurance Requirements</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03F3EDD0-E631-599B-B960-77895B515D05}"/>
              </a:ext>
            </a:extLst>
          </p:cNvPr>
          <p:cNvSpPr>
            <a:spLocks noGrp="1"/>
          </p:cNvSpPr>
          <p:nvPr>
            <p:ph idx="1"/>
          </p:nvPr>
        </p:nvSpPr>
        <p:spPr>
          <a:xfrm>
            <a:off x="838200" y="1098957"/>
            <a:ext cx="10515600" cy="4613945"/>
          </a:xfrm>
        </p:spPr>
        <p:txBody>
          <a:bodyPr>
            <a:normAutofit/>
          </a:bodyPr>
          <a:lstStyle/>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166.600</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Must a permittee provide a bond for a permit?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166.601</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How is the amount of the bond determined?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166.602</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What form of bonds will the BIA accept?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166.603</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If cash is submitted as a bond, how is it administered?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166.604</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Is interest paid on a cash performance bond?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166.605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cash performance bonds refunded?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166.606</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What happens to a bond if a violation occurs?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166.607</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Is insurance required for a permit?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166.608</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What types of insurance may be required?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0126F174-04DB-0AB8-61DC-6CB5D5F31277}"/>
              </a:ext>
            </a:extLst>
          </p:cNvPr>
          <p:cNvSpPr>
            <a:spLocks noGrp="1"/>
          </p:cNvSpPr>
          <p:nvPr>
            <p:ph type="sldNum" sz="quarter" idx="12"/>
          </p:nvPr>
        </p:nvSpPr>
        <p:spPr/>
        <p:txBody>
          <a:bodyPr/>
          <a:lstStyle/>
          <a:p>
            <a:fld id="{B7B89E99-39D1-41C1-8FDC-DC2567527BBC}" type="slidenum">
              <a:rPr lang="en-US" smtClean="0"/>
              <a:t>7</a:t>
            </a:fld>
            <a:endParaRPr lang="en-US"/>
          </a:p>
        </p:txBody>
      </p:sp>
    </p:spTree>
    <p:extLst>
      <p:ext uri="{BB962C8B-B14F-4D97-AF65-F5344CB8AC3E}">
        <p14:creationId xmlns:p14="http://schemas.microsoft.com/office/powerpoint/2010/main" val="355983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40BD-F6D7-C696-B6BB-A04405BEA4A9}"/>
              </a:ext>
            </a:extLst>
          </p:cNvPr>
          <p:cNvSpPr>
            <a:spLocks noGrp="1"/>
          </p:cNvSpPr>
          <p:nvPr>
            <p:ph type="title"/>
          </p:nvPr>
        </p:nvSpPr>
        <p:spPr>
          <a:xfrm>
            <a:off x="838200" y="365126"/>
            <a:ext cx="10515600" cy="725444"/>
          </a:xfrm>
        </p:spPr>
        <p:txBody>
          <a:bodyPr>
            <a:normAutofit/>
          </a:bodyPr>
          <a:lstStyle/>
          <a:p>
            <a:r>
              <a:rPr lang="en-US" sz="32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166.600 Must a permittee provide a bond for a permit?</a:t>
            </a:r>
            <a:endParaRPr lang="en-US" sz="32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71B8F87-2B32-3CB6-EA58-230BE5B083AD}"/>
              </a:ext>
            </a:extLst>
          </p:cNvPr>
          <p:cNvSpPr>
            <a:spLocks noGrp="1"/>
          </p:cNvSpPr>
          <p:nvPr>
            <p:ph idx="1"/>
          </p:nvPr>
        </p:nvSpPr>
        <p:spPr>
          <a:xfrm>
            <a:off x="838200" y="1090570"/>
            <a:ext cx="10515600" cy="4194494"/>
          </a:xfrm>
        </p:spPr>
        <p:txBody>
          <a:bodyPr>
            <a:normAutofit/>
          </a:bodyPr>
          <a:lstStyle/>
          <a:p>
            <a:pPr marL="0" marR="0" indent="0">
              <a:lnSpc>
                <a:spcPct val="107000"/>
              </a:lnSpc>
              <a:spcBef>
                <a:spcPts val="0"/>
              </a:spcBef>
              <a:spcAft>
                <a:spcPts val="600"/>
              </a:spcAft>
              <a:buNone/>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Yes!  A permittee, assignee or sub-permittee must provide a bond for each permit interest acquired. Upon request by an Indian landowner, we may waive the bond requirement.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kern="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What is the definition of a bond?  </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 bond represents a promise by a borrower (permittee) to pay a lender (financial institution) their principal and usually interest on a loan. Bonds are issued by governments, municipalities, and corporations</a:t>
            </a:r>
            <a:r>
              <a:rPr lang="en-US" sz="2400" kern="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An insured coverage in an amount that will reasonably assure performance of the contractual obligation.</a:t>
            </a:r>
            <a:endParaRPr lang="en-US" sz="2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BF96587-1C37-D07C-BE04-08C121F9C835}"/>
              </a:ext>
            </a:extLst>
          </p:cNvPr>
          <p:cNvSpPr>
            <a:spLocks noGrp="1"/>
          </p:cNvSpPr>
          <p:nvPr>
            <p:ph type="sldNum" sz="quarter" idx="12"/>
          </p:nvPr>
        </p:nvSpPr>
        <p:spPr/>
        <p:txBody>
          <a:bodyPr/>
          <a:lstStyle/>
          <a:p>
            <a:fld id="{B7B89E99-39D1-41C1-8FDC-DC2567527BBC}" type="slidenum">
              <a:rPr lang="en-US" smtClean="0"/>
              <a:t>8</a:t>
            </a:fld>
            <a:endParaRPr lang="en-US"/>
          </a:p>
        </p:txBody>
      </p:sp>
    </p:spTree>
    <p:extLst>
      <p:ext uri="{BB962C8B-B14F-4D97-AF65-F5344CB8AC3E}">
        <p14:creationId xmlns:p14="http://schemas.microsoft.com/office/powerpoint/2010/main" val="165294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030B-725C-64F9-8FA2-4F3A65C834E5}"/>
              </a:ext>
            </a:extLst>
          </p:cNvPr>
          <p:cNvSpPr>
            <a:spLocks noGrp="1"/>
          </p:cNvSpPr>
          <p:nvPr>
            <p:ph type="title"/>
          </p:nvPr>
        </p:nvSpPr>
        <p:spPr>
          <a:xfrm>
            <a:off x="838200" y="365125"/>
            <a:ext cx="10515600" cy="717055"/>
          </a:xfrm>
        </p:spPr>
        <p:txBody>
          <a:bodyPr>
            <a:normAutofit/>
          </a:bodyPr>
          <a:lstStyle/>
          <a:p>
            <a:r>
              <a:rPr lang="en-US" sz="3200" kern="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166.601 How is the amount of the bond determined?</a:t>
            </a:r>
            <a:endParaRPr lang="en-US" sz="32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B6B71C3-6A8E-C737-1744-C552C8D6E217}"/>
              </a:ext>
            </a:extLst>
          </p:cNvPr>
          <p:cNvSpPr>
            <a:spLocks noGrp="1"/>
          </p:cNvSpPr>
          <p:nvPr>
            <p:ph idx="1"/>
          </p:nvPr>
        </p:nvSpPr>
        <p:spPr>
          <a:xfrm>
            <a:off x="838200" y="1082180"/>
            <a:ext cx="10515600" cy="5094783"/>
          </a:xfrm>
        </p:spPr>
        <p:txBody>
          <a:bodyPr>
            <a:normAutofit lnSpcReduction="10000"/>
          </a:bodyPr>
          <a:lstStyle/>
          <a:p>
            <a:pPr marL="342900" marR="0" lvl="0" indent="-342900">
              <a:lnSpc>
                <a:spcPct val="107000"/>
              </a:lnSpc>
              <a:spcBef>
                <a:spcPts val="0"/>
              </a:spcBef>
              <a:spcAft>
                <a:spcPts val="600"/>
              </a:spcAft>
              <a:buFont typeface="+mj-lt"/>
              <a:buAutoNum type="alphaLcParenBoth"/>
            </a:pPr>
            <a:r>
              <a:rPr lang="en-US"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amount of the bond for each permit is based on the: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mj-lt"/>
              <a:buAutoNum type="arabicParenR"/>
            </a:pPr>
            <a:r>
              <a:rPr lang="en-US"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Value of one year’s grazing rental payment;</a:t>
            </a:r>
          </a:p>
          <a:p>
            <a:pPr marL="457200" lvl="1" indent="0">
              <a:lnSpc>
                <a:spcPct val="107000"/>
              </a:lnSpc>
              <a:spcBef>
                <a:spcPts val="0"/>
              </a:spcBef>
              <a:spcAft>
                <a:spcPts val="600"/>
              </a:spcAft>
              <a:buNone/>
            </a:pPr>
            <a:r>
              <a:rPr lang="en-US" sz="2000" kern="0" dirty="0">
                <a:solidFill>
                  <a:schemeClr val="accent5">
                    <a:lumMod val="75000"/>
                  </a:schemeClr>
                </a:solidFill>
                <a:effectLst/>
                <a:latin typeface="Calibri" panose="020F0502020204030204" pitchFamily="34" charset="0"/>
                <a:ea typeface="Times New Roman" panose="02020603050405020304" pitchFamily="18" charset="0"/>
              </a:rPr>
              <a:t>It could be first and last year’s annual payment</a:t>
            </a:r>
            <a:r>
              <a:rPr lang="en-US" sz="2000" kern="0" dirty="0">
                <a:solidFill>
                  <a:schemeClr val="accent5">
                    <a:lumMod val="75000"/>
                  </a:schemeClr>
                </a:solidFill>
                <a:latin typeface="Calibri" panose="020F0502020204030204" pitchFamily="34" charset="0"/>
                <a:ea typeface="Times New Roman" panose="02020603050405020304" pitchFamily="18" charset="0"/>
              </a:rPr>
              <a:t>.</a:t>
            </a:r>
            <a:endParaRPr lang="en-US" sz="2000" kern="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Bef>
                <a:spcPts val="0"/>
              </a:spcBef>
              <a:spcAft>
                <a:spcPts val="600"/>
              </a:spcAft>
              <a:buFont typeface="+mj-lt"/>
              <a:buAutoNum type="arabicParenR" startAt="2"/>
            </a:pPr>
            <a:r>
              <a:rPr lang="en-US"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Value of any improvements to be constructed;</a:t>
            </a:r>
          </a:p>
          <a:p>
            <a:pPr marL="457200" lvl="1" indent="0">
              <a:lnSpc>
                <a:spcPct val="107000"/>
              </a:lnSpc>
              <a:spcBef>
                <a:spcPts val="0"/>
              </a:spcBef>
              <a:spcAft>
                <a:spcPts val="600"/>
              </a:spcAft>
              <a:buNone/>
            </a:pPr>
            <a:r>
              <a:rPr lang="en-US" sz="2000" kern="0" dirty="0">
                <a:solidFill>
                  <a:schemeClr val="accent5">
                    <a:lumMod val="75000"/>
                  </a:schemeClr>
                </a:solidFill>
                <a:effectLst/>
                <a:latin typeface="Calibri" panose="020F0502020204030204" pitchFamily="34" charset="0"/>
                <a:ea typeface="Calibri" panose="020F0502020204030204" pitchFamily="34" charset="0"/>
              </a:rPr>
              <a:t>e.g., Fences, cattle guard, earth dams, water stock lines, windmills, corrals, buildings.</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mj-lt"/>
              <a:buAutoNum type="arabicParenR" startAt="3"/>
            </a:pPr>
            <a:r>
              <a:rPr lang="en-US"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Cost of performance of any additional obligations; and</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600"/>
              </a:spcAft>
              <a:buNone/>
            </a:pPr>
            <a:r>
              <a:rPr lang="en-US" sz="20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Definition: A performance bond is a financial guarantee to one party in a contract against the failure of the other party to meet its obligations. It is also referred to as a contract bond. A performance bond is usually provided by a bank or an insurance company to make sure a permittee performs to its obligations to the terms of the conservation plan and terms of the grazing permit. </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Wingdings" panose="05000000000000000000" pitchFamily="2" charset="2"/>
              <a:buChar char=""/>
            </a:pPr>
            <a:r>
              <a:rPr lang="en-US" sz="2000" b="1"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Financial institution will determine the cost.</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Wingdings" panose="05000000000000000000" pitchFamily="2" charset="2"/>
              <a:buChar char=""/>
            </a:pPr>
            <a:r>
              <a:rPr lang="en-US" sz="2000" b="1"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Obligation: Use of rangeland</a:t>
            </a:r>
            <a:r>
              <a:rPr lang="en-US" sz="2000" kern="1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for commercial livestock, raising, pasturing, and grazing of livestock solely.</a:t>
            </a:r>
            <a:endParaRPr lang="en-US" sz="20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6E7BB56F-E602-C75F-D133-AFFF4776436E}"/>
              </a:ext>
            </a:extLst>
          </p:cNvPr>
          <p:cNvSpPr>
            <a:spLocks noGrp="1"/>
          </p:cNvSpPr>
          <p:nvPr>
            <p:ph type="sldNum" sz="quarter" idx="12"/>
          </p:nvPr>
        </p:nvSpPr>
        <p:spPr/>
        <p:txBody>
          <a:bodyPr/>
          <a:lstStyle/>
          <a:p>
            <a:fld id="{B7B89E99-39D1-41C1-8FDC-DC2567527BBC}" type="slidenum">
              <a:rPr lang="en-US" smtClean="0"/>
              <a:t>9</a:t>
            </a:fld>
            <a:endParaRPr lang="en-US"/>
          </a:p>
        </p:txBody>
      </p:sp>
    </p:spTree>
    <p:extLst>
      <p:ext uri="{BB962C8B-B14F-4D97-AF65-F5344CB8AC3E}">
        <p14:creationId xmlns:p14="http://schemas.microsoft.com/office/powerpoint/2010/main" val="3791944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3041</Words>
  <Application>Microsoft Office PowerPoint</Application>
  <PresentationFormat>Widescreen</PresentationFormat>
  <Paragraphs>257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Bonding Requirement</vt:lpstr>
      <vt:lpstr>Authorities</vt:lpstr>
      <vt:lpstr>Title 3 Navajo Nation Code </vt:lpstr>
      <vt:lpstr>25 Code of Federal Regulations  PART 166—GRAZING PERMITS §166.600 – §166.607 Bonding and Insurance Requirements</vt:lpstr>
      <vt:lpstr>Bonding Requirement</vt:lpstr>
      <vt:lpstr>Bonding Requirement</vt:lpstr>
      <vt:lpstr> 25 CFR Part 166, Subpart G—Bonding and Insurance Requirements </vt:lpstr>
      <vt:lpstr>§ 166.600 Must a permittee provide a bond for a permit?</vt:lpstr>
      <vt:lpstr>§ 166.601 How is the amount of the bond determined?</vt:lpstr>
      <vt:lpstr>§ 166.601 How is the amount of the bond determined?</vt:lpstr>
      <vt:lpstr>§ 166.602 What form of bonds will the BIA accept?</vt:lpstr>
      <vt:lpstr>§ 166.602 What form of bonds will the BIA accept?</vt:lpstr>
      <vt:lpstr>§ 166.602 What form of bonds will the BIA accept?</vt:lpstr>
      <vt:lpstr>§ 166.602 What form of bonds will the BIA accept?</vt:lpstr>
      <vt:lpstr>§ 166.602 What form of bonds will the BIA accept?</vt:lpstr>
      <vt:lpstr>Subpart G—Bonding and Insurance Requirements</vt:lpstr>
      <vt:lpstr>Subpart G—Bonding and Insurance Requirements</vt:lpstr>
      <vt:lpstr>Enhanced Grazing Permit Approval Process</vt:lpstr>
      <vt:lpstr>Available Bonding Companies / Insurance Companies / Banks</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Indian Affairs, Interior PART 166—GRAZING PERMITS</dc:title>
  <dc:creator>Delmar, Effie</dc:creator>
  <cp:lastModifiedBy>Delmar, Effie</cp:lastModifiedBy>
  <cp:revision>34</cp:revision>
  <cp:lastPrinted>2020-02-19T16:10:29Z</cp:lastPrinted>
  <dcterms:created xsi:type="dcterms:W3CDTF">2019-06-28T20:23:10Z</dcterms:created>
  <dcterms:modified xsi:type="dcterms:W3CDTF">2024-03-28T22:42:44Z</dcterms:modified>
</cp:coreProperties>
</file>