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17" r:id="rId2"/>
    <p:sldId id="260" r:id="rId3"/>
    <p:sldId id="289" r:id="rId4"/>
    <p:sldId id="291" r:id="rId5"/>
    <p:sldId id="294" r:id="rId6"/>
    <p:sldId id="285" r:id="rId7"/>
    <p:sldId id="288" r:id="rId8"/>
    <p:sldId id="295" r:id="rId9"/>
    <p:sldId id="299" r:id="rId10"/>
    <p:sldId id="296" r:id="rId11"/>
    <p:sldId id="313" r:id="rId12"/>
    <p:sldId id="304" r:id="rId13"/>
    <p:sldId id="303" r:id="rId14"/>
    <p:sldId id="320" r:id="rId15"/>
    <p:sldId id="314" r:id="rId16"/>
    <p:sldId id="278" r:id="rId17"/>
    <p:sldId id="269" r:id="rId18"/>
    <p:sldId id="323" r:id="rId19"/>
    <p:sldId id="324" r:id="rId20"/>
    <p:sldId id="325" r:id="rId21"/>
    <p:sldId id="326" r:id="rId22"/>
    <p:sldId id="327" r:id="rId23"/>
    <p:sldId id="262" r:id="rId24"/>
    <p:sldId id="280" r:id="rId25"/>
    <p:sldId id="264" r:id="rId26"/>
    <p:sldId id="275" r:id="rId27"/>
    <p:sldId id="276" r:id="rId28"/>
    <p:sldId id="322" r:id="rId29"/>
    <p:sldId id="270" r:id="rId30"/>
    <p:sldId id="268" r:id="rId31"/>
    <p:sldId id="318" r:id="rId32"/>
    <p:sldId id="321" r:id="rId33"/>
    <p:sldId id="306" r:id="rId34"/>
    <p:sldId id="316" r:id="rId35"/>
    <p:sldId id="31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15"/>
    <p:restoredTop sz="96323"/>
  </p:normalViewPr>
  <p:slideViewPr>
    <p:cSldViewPr snapToGrid="0">
      <p:cViewPr varScale="1">
        <p:scale>
          <a:sx n="82" d="100"/>
          <a:sy n="82" d="100"/>
        </p:scale>
        <p:origin x="28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diagrams/_rels/data6.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6" Type="http://schemas.openxmlformats.org/officeDocument/2006/relationships/image" Target="../media/image72.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diagrams/_rels/data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53.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54.svg"/><Relationship Id="rId9" Type="http://schemas.openxmlformats.org/officeDocument/2006/relationships/image" Target="../media/image7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6" Type="http://schemas.openxmlformats.org/officeDocument/2006/relationships/image" Target="../media/image72.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53.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54.svg"/><Relationship Id="rId9" Type="http://schemas.openxmlformats.org/officeDocument/2006/relationships/image" Target="../media/image7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864F0-206F-4373-B887-767DE8E2A84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2B44A5-5676-4D97-8190-4275672C79C4}">
      <dgm:prSet custT="1"/>
      <dgm:spPr/>
      <dgm:t>
        <a:bodyPr/>
        <a:lstStyle/>
        <a:p>
          <a:pPr>
            <a:lnSpc>
              <a:spcPct val="100000"/>
            </a:lnSpc>
          </a:pPr>
          <a:r>
            <a:rPr lang="en-US" sz="1300" dirty="0"/>
            <a:t>Generative artificial intelligence (generative AI) is a type of artificial intelligence that can create new content, such as images, text, music, audio, and videos, based on prompts. </a:t>
          </a:r>
        </a:p>
      </dgm:t>
    </dgm:pt>
    <dgm:pt modelId="{009B91E9-0546-4C61-8223-E40C0C4235AB}" type="parTrans" cxnId="{85F3785A-D4EB-4A14-87AF-5A3549659943}">
      <dgm:prSet/>
      <dgm:spPr/>
      <dgm:t>
        <a:bodyPr/>
        <a:lstStyle/>
        <a:p>
          <a:endParaRPr lang="en-US"/>
        </a:p>
      </dgm:t>
    </dgm:pt>
    <dgm:pt modelId="{E7E5E416-F9F4-46F9-8581-9002918798C9}" type="sibTrans" cxnId="{85F3785A-D4EB-4A14-87AF-5A3549659943}">
      <dgm:prSet/>
      <dgm:spPr/>
      <dgm:t>
        <a:bodyPr/>
        <a:lstStyle/>
        <a:p>
          <a:endParaRPr lang="en-US"/>
        </a:p>
      </dgm:t>
    </dgm:pt>
    <dgm:pt modelId="{B1F59731-341F-403E-A6C4-83B1F83C521C}">
      <dgm:prSet custT="1"/>
      <dgm:spPr/>
      <dgm:t>
        <a:bodyPr/>
        <a:lstStyle/>
        <a:p>
          <a:pPr>
            <a:lnSpc>
              <a:spcPct val="100000"/>
            </a:lnSpc>
          </a:pPr>
          <a:r>
            <a:rPr lang="en-US" sz="1300" dirty="0"/>
            <a:t>Generative AI uses deep learning models to learn patterns and relationships in human-created data, and then use those patterns to generate new content.</a:t>
          </a:r>
        </a:p>
      </dgm:t>
    </dgm:pt>
    <dgm:pt modelId="{EC4EAEC1-E563-4764-9F5B-3B040DE52173}" type="parTrans" cxnId="{F5412AB3-EF9C-4CA0-9548-DFB3FD02C164}">
      <dgm:prSet/>
      <dgm:spPr/>
      <dgm:t>
        <a:bodyPr/>
        <a:lstStyle/>
        <a:p>
          <a:endParaRPr lang="en-US"/>
        </a:p>
      </dgm:t>
    </dgm:pt>
    <dgm:pt modelId="{89B9E1ED-A1C0-4608-8ECE-62B2BE3C0647}" type="sibTrans" cxnId="{F5412AB3-EF9C-4CA0-9548-DFB3FD02C164}">
      <dgm:prSet/>
      <dgm:spPr/>
      <dgm:t>
        <a:bodyPr/>
        <a:lstStyle/>
        <a:p>
          <a:endParaRPr lang="en-US"/>
        </a:p>
      </dgm:t>
    </dgm:pt>
    <dgm:pt modelId="{1E4E6A5C-535F-4C14-8BF3-557CA48A3BE7}" type="pres">
      <dgm:prSet presAssocID="{01B864F0-206F-4373-B887-767DE8E2A841}" presName="root" presStyleCnt="0">
        <dgm:presLayoutVars>
          <dgm:dir/>
          <dgm:resizeHandles val="exact"/>
        </dgm:presLayoutVars>
      </dgm:prSet>
      <dgm:spPr/>
    </dgm:pt>
    <dgm:pt modelId="{AA8BE392-F730-4222-BD22-71477A332210}" type="pres">
      <dgm:prSet presAssocID="{302B44A5-5676-4D97-8190-4275672C79C4}" presName="compNode" presStyleCnt="0"/>
      <dgm:spPr/>
    </dgm:pt>
    <dgm:pt modelId="{EFD74C85-08BA-4C11-B51D-D42BE7EB338B}" type="pres">
      <dgm:prSet presAssocID="{302B44A5-5676-4D97-8190-4275672C79C4}" presName="bgRect" presStyleLbl="bgShp" presStyleIdx="0" presStyleCnt="2"/>
      <dgm:spPr/>
    </dgm:pt>
    <dgm:pt modelId="{E777DC6C-0A43-4113-B9AE-644DA1893199}" type="pres">
      <dgm:prSet presAssocID="{302B44A5-5676-4D97-8190-4275672C79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AD9A392B-D9D6-43BD-8A0E-1C96931D285A}" type="pres">
      <dgm:prSet presAssocID="{302B44A5-5676-4D97-8190-4275672C79C4}" presName="spaceRect" presStyleCnt="0"/>
      <dgm:spPr/>
    </dgm:pt>
    <dgm:pt modelId="{A62F8F60-C5F0-4011-BBE9-25BF16F60378}" type="pres">
      <dgm:prSet presAssocID="{302B44A5-5676-4D97-8190-4275672C79C4}" presName="parTx" presStyleLbl="revTx" presStyleIdx="0" presStyleCnt="2">
        <dgm:presLayoutVars>
          <dgm:chMax val="0"/>
          <dgm:chPref val="0"/>
        </dgm:presLayoutVars>
      </dgm:prSet>
      <dgm:spPr/>
    </dgm:pt>
    <dgm:pt modelId="{811CAAE2-0EA8-4F34-91EB-5C9E9FBCA5CE}" type="pres">
      <dgm:prSet presAssocID="{E7E5E416-F9F4-46F9-8581-9002918798C9}" presName="sibTrans" presStyleCnt="0"/>
      <dgm:spPr/>
    </dgm:pt>
    <dgm:pt modelId="{FFD0CCF8-94BD-4A5E-A418-19B4BD4D6838}" type="pres">
      <dgm:prSet presAssocID="{B1F59731-341F-403E-A6C4-83B1F83C521C}" presName="compNode" presStyleCnt="0"/>
      <dgm:spPr/>
    </dgm:pt>
    <dgm:pt modelId="{9377F8BD-D1E2-44A2-93A1-1DFC35FB6D37}" type="pres">
      <dgm:prSet presAssocID="{B1F59731-341F-403E-A6C4-83B1F83C521C}" presName="bgRect" presStyleLbl="bgShp" presStyleIdx="1" presStyleCnt="2"/>
      <dgm:spPr/>
    </dgm:pt>
    <dgm:pt modelId="{39EE8B8D-8E11-41D7-BDAB-65F4F9727A0E}" type="pres">
      <dgm:prSet presAssocID="{B1F59731-341F-403E-A6C4-83B1F83C52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8E7DAFF5-F6B1-40E2-B50F-048C9465E025}" type="pres">
      <dgm:prSet presAssocID="{B1F59731-341F-403E-A6C4-83B1F83C521C}" presName="spaceRect" presStyleCnt="0"/>
      <dgm:spPr/>
    </dgm:pt>
    <dgm:pt modelId="{058AFC1C-D0EF-4608-83A7-7C89E56F398B}" type="pres">
      <dgm:prSet presAssocID="{B1F59731-341F-403E-A6C4-83B1F83C521C}" presName="parTx" presStyleLbl="revTx" presStyleIdx="1" presStyleCnt="2">
        <dgm:presLayoutVars>
          <dgm:chMax val="0"/>
          <dgm:chPref val="0"/>
        </dgm:presLayoutVars>
      </dgm:prSet>
      <dgm:spPr/>
    </dgm:pt>
  </dgm:ptLst>
  <dgm:cxnLst>
    <dgm:cxn modelId="{5AF89C26-7528-4D1C-AA8F-F4679ACF6615}" type="presOf" srcId="{302B44A5-5676-4D97-8190-4275672C79C4}" destId="{A62F8F60-C5F0-4011-BBE9-25BF16F60378}" srcOrd="0" destOrd="0" presId="urn:microsoft.com/office/officeart/2018/2/layout/IconVerticalSolidList"/>
    <dgm:cxn modelId="{876B2C6E-0A60-4270-9A72-F99C03D1F040}" type="presOf" srcId="{01B864F0-206F-4373-B887-767DE8E2A841}" destId="{1E4E6A5C-535F-4C14-8BF3-557CA48A3BE7}" srcOrd="0" destOrd="0" presId="urn:microsoft.com/office/officeart/2018/2/layout/IconVerticalSolidList"/>
    <dgm:cxn modelId="{85F3785A-D4EB-4A14-87AF-5A3549659943}" srcId="{01B864F0-206F-4373-B887-767DE8E2A841}" destId="{302B44A5-5676-4D97-8190-4275672C79C4}" srcOrd="0" destOrd="0" parTransId="{009B91E9-0546-4C61-8223-E40C0C4235AB}" sibTransId="{E7E5E416-F9F4-46F9-8581-9002918798C9}"/>
    <dgm:cxn modelId="{BB762E92-ADB1-4071-B10C-4EABC55F0055}" type="presOf" srcId="{B1F59731-341F-403E-A6C4-83B1F83C521C}" destId="{058AFC1C-D0EF-4608-83A7-7C89E56F398B}" srcOrd="0" destOrd="0" presId="urn:microsoft.com/office/officeart/2018/2/layout/IconVerticalSolidList"/>
    <dgm:cxn modelId="{F5412AB3-EF9C-4CA0-9548-DFB3FD02C164}" srcId="{01B864F0-206F-4373-B887-767DE8E2A841}" destId="{B1F59731-341F-403E-A6C4-83B1F83C521C}" srcOrd="1" destOrd="0" parTransId="{EC4EAEC1-E563-4764-9F5B-3B040DE52173}" sibTransId="{89B9E1ED-A1C0-4608-8ECE-62B2BE3C0647}"/>
    <dgm:cxn modelId="{7725B7F3-432F-4B1A-A9C7-654ECEAA2830}" type="presParOf" srcId="{1E4E6A5C-535F-4C14-8BF3-557CA48A3BE7}" destId="{AA8BE392-F730-4222-BD22-71477A332210}" srcOrd="0" destOrd="0" presId="urn:microsoft.com/office/officeart/2018/2/layout/IconVerticalSolidList"/>
    <dgm:cxn modelId="{7DA0D8B3-1939-4C9B-A52A-53257CCA89EC}" type="presParOf" srcId="{AA8BE392-F730-4222-BD22-71477A332210}" destId="{EFD74C85-08BA-4C11-B51D-D42BE7EB338B}" srcOrd="0" destOrd="0" presId="urn:microsoft.com/office/officeart/2018/2/layout/IconVerticalSolidList"/>
    <dgm:cxn modelId="{3970CC14-B69C-4022-9B99-6C6BA033918C}" type="presParOf" srcId="{AA8BE392-F730-4222-BD22-71477A332210}" destId="{E777DC6C-0A43-4113-B9AE-644DA1893199}" srcOrd="1" destOrd="0" presId="urn:microsoft.com/office/officeart/2018/2/layout/IconVerticalSolidList"/>
    <dgm:cxn modelId="{A47393D9-1B93-4B6D-9A6F-7708E7FC4E76}" type="presParOf" srcId="{AA8BE392-F730-4222-BD22-71477A332210}" destId="{AD9A392B-D9D6-43BD-8A0E-1C96931D285A}" srcOrd="2" destOrd="0" presId="urn:microsoft.com/office/officeart/2018/2/layout/IconVerticalSolidList"/>
    <dgm:cxn modelId="{79A61FA0-2BE1-4AE7-8A81-5444D9F60D81}" type="presParOf" srcId="{AA8BE392-F730-4222-BD22-71477A332210}" destId="{A62F8F60-C5F0-4011-BBE9-25BF16F60378}" srcOrd="3" destOrd="0" presId="urn:microsoft.com/office/officeart/2018/2/layout/IconVerticalSolidList"/>
    <dgm:cxn modelId="{9A7ECA9B-EFE0-4748-A7C0-E179F4F737A8}" type="presParOf" srcId="{1E4E6A5C-535F-4C14-8BF3-557CA48A3BE7}" destId="{811CAAE2-0EA8-4F34-91EB-5C9E9FBCA5CE}" srcOrd="1" destOrd="0" presId="urn:microsoft.com/office/officeart/2018/2/layout/IconVerticalSolidList"/>
    <dgm:cxn modelId="{40068845-B1B1-4085-9A90-CCAC23C2FE65}" type="presParOf" srcId="{1E4E6A5C-535F-4C14-8BF3-557CA48A3BE7}" destId="{FFD0CCF8-94BD-4A5E-A418-19B4BD4D6838}" srcOrd="2" destOrd="0" presId="urn:microsoft.com/office/officeart/2018/2/layout/IconVerticalSolidList"/>
    <dgm:cxn modelId="{7DFB8659-3CDC-4ADA-B35D-E5F13FAB892C}" type="presParOf" srcId="{FFD0CCF8-94BD-4A5E-A418-19B4BD4D6838}" destId="{9377F8BD-D1E2-44A2-93A1-1DFC35FB6D37}" srcOrd="0" destOrd="0" presId="urn:microsoft.com/office/officeart/2018/2/layout/IconVerticalSolidList"/>
    <dgm:cxn modelId="{684EC17B-40D7-42D1-891F-C861CA93278B}" type="presParOf" srcId="{FFD0CCF8-94BD-4A5E-A418-19B4BD4D6838}" destId="{39EE8B8D-8E11-41D7-BDAB-65F4F9727A0E}" srcOrd="1" destOrd="0" presId="urn:microsoft.com/office/officeart/2018/2/layout/IconVerticalSolidList"/>
    <dgm:cxn modelId="{9F18B7EE-B292-4ACC-9AD8-C1FEA49121D7}" type="presParOf" srcId="{FFD0CCF8-94BD-4A5E-A418-19B4BD4D6838}" destId="{8E7DAFF5-F6B1-40E2-B50F-048C9465E025}" srcOrd="2" destOrd="0" presId="urn:microsoft.com/office/officeart/2018/2/layout/IconVerticalSolidList"/>
    <dgm:cxn modelId="{5D5ED612-494C-455F-BB7E-1EB6154E9894}" type="presParOf" srcId="{FFD0CCF8-94BD-4A5E-A418-19B4BD4D6838}" destId="{058AFC1C-D0EF-4608-83A7-7C89E56F39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0E062-521A-4B71-B079-97B90AB7328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03F17B7-85C0-484A-ACA3-C463DDCFBAD4}">
      <dgm:prSet/>
      <dgm:spPr/>
      <dgm:t>
        <a:bodyPr/>
        <a:lstStyle/>
        <a:p>
          <a:pPr>
            <a:lnSpc>
              <a:spcPct val="100000"/>
            </a:lnSpc>
          </a:pPr>
          <a:r>
            <a:rPr lang="en-US" dirty="0"/>
            <a:t>Answering questions from employees such as county educators</a:t>
          </a:r>
        </a:p>
      </dgm:t>
    </dgm:pt>
    <dgm:pt modelId="{4D092022-3294-4EAB-8231-F2F2456D77FA}" type="parTrans" cxnId="{ECF715C7-4E54-4C23-A9A3-6241231124EE}">
      <dgm:prSet/>
      <dgm:spPr/>
      <dgm:t>
        <a:bodyPr/>
        <a:lstStyle/>
        <a:p>
          <a:endParaRPr lang="en-US"/>
        </a:p>
      </dgm:t>
    </dgm:pt>
    <dgm:pt modelId="{982B899F-510D-4715-90C6-4781F107CDF8}" type="sibTrans" cxnId="{ECF715C7-4E54-4C23-A9A3-6241231124EE}">
      <dgm:prSet/>
      <dgm:spPr/>
      <dgm:t>
        <a:bodyPr/>
        <a:lstStyle/>
        <a:p>
          <a:pPr>
            <a:lnSpc>
              <a:spcPct val="100000"/>
            </a:lnSpc>
          </a:pPr>
          <a:endParaRPr lang="en-US"/>
        </a:p>
      </dgm:t>
    </dgm:pt>
    <dgm:pt modelId="{3F6BD82F-9696-464E-AACF-1B05AEA77149}">
      <dgm:prSet/>
      <dgm:spPr/>
      <dgm:t>
        <a:bodyPr/>
        <a:lstStyle/>
        <a:p>
          <a:pPr>
            <a:lnSpc>
              <a:spcPct val="100000"/>
            </a:lnSpc>
          </a:pPr>
          <a:r>
            <a:rPr lang="en-US" dirty="0"/>
            <a:t>Answering questions from the public including ag producers</a:t>
          </a:r>
        </a:p>
      </dgm:t>
    </dgm:pt>
    <dgm:pt modelId="{77F9FEEF-6715-4424-83BF-12CE38CF60C5}" type="parTrans" cxnId="{638AC67B-C334-451C-B493-D16CEAA2134B}">
      <dgm:prSet/>
      <dgm:spPr/>
      <dgm:t>
        <a:bodyPr/>
        <a:lstStyle/>
        <a:p>
          <a:endParaRPr lang="en-US"/>
        </a:p>
      </dgm:t>
    </dgm:pt>
    <dgm:pt modelId="{36B5FFF9-CE41-45A5-B064-16994D3A72FB}" type="sibTrans" cxnId="{638AC67B-C334-451C-B493-D16CEAA2134B}">
      <dgm:prSet/>
      <dgm:spPr/>
      <dgm:t>
        <a:bodyPr/>
        <a:lstStyle/>
        <a:p>
          <a:pPr>
            <a:lnSpc>
              <a:spcPct val="100000"/>
            </a:lnSpc>
          </a:pPr>
          <a:endParaRPr lang="en-US"/>
        </a:p>
      </dgm:t>
    </dgm:pt>
    <dgm:pt modelId="{AE39905F-D65D-4792-B335-B367EEB4E550}">
      <dgm:prSet/>
      <dgm:spPr/>
      <dgm:t>
        <a:bodyPr/>
        <a:lstStyle/>
        <a:p>
          <a:pPr>
            <a:lnSpc>
              <a:spcPct val="100000"/>
            </a:lnSpc>
          </a:pPr>
          <a:r>
            <a:rPr lang="en-US" dirty="0"/>
            <a:t>Supporting Ag Producers proficiently,  deterministic capability is needed as well as image recognition</a:t>
          </a:r>
        </a:p>
      </dgm:t>
    </dgm:pt>
    <dgm:pt modelId="{7924EB60-A964-40FF-9174-54A2261C6BF6}" type="parTrans" cxnId="{59BFFD13-F35B-4E35-86C8-F3908124FEEF}">
      <dgm:prSet/>
      <dgm:spPr/>
      <dgm:t>
        <a:bodyPr/>
        <a:lstStyle/>
        <a:p>
          <a:endParaRPr lang="en-US"/>
        </a:p>
      </dgm:t>
    </dgm:pt>
    <dgm:pt modelId="{8D52E3CD-529E-4DC0-90C7-AC36D2842160}" type="sibTrans" cxnId="{59BFFD13-F35B-4E35-86C8-F3908124FEEF}">
      <dgm:prSet/>
      <dgm:spPr/>
      <dgm:t>
        <a:bodyPr/>
        <a:lstStyle/>
        <a:p>
          <a:pPr>
            <a:lnSpc>
              <a:spcPct val="100000"/>
            </a:lnSpc>
          </a:pPr>
          <a:endParaRPr lang="en-US"/>
        </a:p>
      </dgm:t>
    </dgm:pt>
    <dgm:pt modelId="{D62C35E4-36A0-49CF-AF1B-D7BF12A9E36E}">
      <dgm:prSet/>
      <dgm:spPr/>
      <dgm:t>
        <a:bodyPr/>
        <a:lstStyle/>
        <a:p>
          <a:pPr>
            <a:lnSpc>
              <a:spcPct val="100000"/>
            </a:lnSpc>
          </a:pPr>
          <a:r>
            <a:rPr lang="en-US" dirty="0"/>
            <a:t>Automation of of administrative tasks, particularly repetitive work that can done in standardized steps</a:t>
          </a:r>
        </a:p>
      </dgm:t>
    </dgm:pt>
    <dgm:pt modelId="{4C2294BE-5FCD-4BCF-88ED-18280913EFAA}" type="parTrans" cxnId="{F9B3DCBD-850B-490F-B92D-D33271CDDB23}">
      <dgm:prSet/>
      <dgm:spPr/>
      <dgm:t>
        <a:bodyPr/>
        <a:lstStyle/>
        <a:p>
          <a:endParaRPr lang="en-US"/>
        </a:p>
      </dgm:t>
    </dgm:pt>
    <dgm:pt modelId="{858CC834-DA44-46B3-9B6E-8724A6BF629D}" type="sibTrans" cxnId="{F9B3DCBD-850B-490F-B92D-D33271CDDB23}">
      <dgm:prSet/>
      <dgm:spPr/>
      <dgm:t>
        <a:bodyPr/>
        <a:lstStyle/>
        <a:p>
          <a:pPr>
            <a:lnSpc>
              <a:spcPct val="100000"/>
            </a:lnSpc>
          </a:pPr>
          <a:endParaRPr lang="en-US"/>
        </a:p>
      </dgm:t>
    </dgm:pt>
    <dgm:pt modelId="{F4030476-01F8-40F9-BF46-F64A2E27CB5F}">
      <dgm:prSet/>
      <dgm:spPr/>
      <dgm:t>
        <a:bodyPr/>
        <a:lstStyle/>
        <a:p>
          <a:pPr>
            <a:lnSpc>
              <a:spcPct val="100000"/>
            </a:lnSpc>
          </a:pPr>
          <a:r>
            <a:rPr lang="en-US" dirty="0"/>
            <a:t>Create and/or augment content to improve communications to assist challenged users</a:t>
          </a:r>
        </a:p>
      </dgm:t>
    </dgm:pt>
    <dgm:pt modelId="{942EC7EE-6D5C-4003-9D41-30E7B759F9E1}" type="parTrans" cxnId="{E6C39485-42C7-49A7-86A9-9FED4C92BAE9}">
      <dgm:prSet/>
      <dgm:spPr/>
      <dgm:t>
        <a:bodyPr/>
        <a:lstStyle/>
        <a:p>
          <a:endParaRPr lang="en-US"/>
        </a:p>
      </dgm:t>
    </dgm:pt>
    <dgm:pt modelId="{C417549B-C5D4-4A2D-A3F2-B34696E74EC6}" type="sibTrans" cxnId="{E6C39485-42C7-49A7-86A9-9FED4C92BAE9}">
      <dgm:prSet/>
      <dgm:spPr/>
      <dgm:t>
        <a:bodyPr/>
        <a:lstStyle/>
        <a:p>
          <a:pPr>
            <a:lnSpc>
              <a:spcPct val="100000"/>
            </a:lnSpc>
          </a:pPr>
          <a:endParaRPr lang="en-US"/>
        </a:p>
      </dgm:t>
    </dgm:pt>
    <dgm:pt modelId="{B760F43E-2BD8-4A9E-84AC-EABB441DE903}">
      <dgm:prSet/>
      <dgm:spPr/>
      <dgm:t>
        <a:bodyPr/>
        <a:lstStyle/>
        <a:p>
          <a:pPr>
            <a:lnSpc>
              <a:spcPct val="100000"/>
            </a:lnSpc>
          </a:pPr>
          <a:r>
            <a:rPr lang="en-US"/>
            <a:t>Monitoring grant opportunities</a:t>
          </a:r>
        </a:p>
      </dgm:t>
    </dgm:pt>
    <dgm:pt modelId="{3135E23E-3269-49F0-BC65-D703FECD8101}" type="parTrans" cxnId="{68E77405-412F-4022-8D71-4DE08436BFD4}">
      <dgm:prSet/>
      <dgm:spPr/>
      <dgm:t>
        <a:bodyPr/>
        <a:lstStyle/>
        <a:p>
          <a:endParaRPr lang="en-US"/>
        </a:p>
      </dgm:t>
    </dgm:pt>
    <dgm:pt modelId="{8BA8FDC4-837A-464C-821C-3F15A8D65DD4}" type="sibTrans" cxnId="{68E77405-412F-4022-8D71-4DE08436BFD4}">
      <dgm:prSet/>
      <dgm:spPr/>
      <dgm:t>
        <a:bodyPr/>
        <a:lstStyle/>
        <a:p>
          <a:endParaRPr lang="en-US"/>
        </a:p>
      </dgm:t>
    </dgm:pt>
    <dgm:pt modelId="{501E9906-7267-41DD-BB5E-38DD6016510F}" type="pres">
      <dgm:prSet presAssocID="{2C90E062-521A-4B71-B079-97B90AB73288}" presName="root" presStyleCnt="0">
        <dgm:presLayoutVars>
          <dgm:dir/>
          <dgm:resizeHandles val="exact"/>
        </dgm:presLayoutVars>
      </dgm:prSet>
      <dgm:spPr/>
    </dgm:pt>
    <dgm:pt modelId="{CEB54AB1-4E36-410A-BCCD-592335F117C3}" type="pres">
      <dgm:prSet presAssocID="{2C90E062-521A-4B71-B079-97B90AB73288}" presName="container" presStyleCnt="0">
        <dgm:presLayoutVars>
          <dgm:dir/>
          <dgm:resizeHandles val="exact"/>
        </dgm:presLayoutVars>
      </dgm:prSet>
      <dgm:spPr/>
    </dgm:pt>
    <dgm:pt modelId="{096FBB70-1F8A-4847-9E92-286EC87D03F4}" type="pres">
      <dgm:prSet presAssocID="{903F17B7-85C0-484A-ACA3-C463DDCFBAD4}" presName="compNode" presStyleCnt="0"/>
      <dgm:spPr/>
    </dgm:pt>
    <dgm:pt modelId="{05AC2FB2-4DDB-49DE-BAE0-0836A6EAB2FC}" type="pres">
      <dgm:prSet presAssocID="{903F17B7-85C0-484A-ACA3-C463DDCFBAD4}" presName="iconBgRect" presStyleLbl="bgShp" presStyleIdx="0" presStyleCnt="6"/>
      <dgm:spPr/>
    </dgm:pt>
    <dgm:pt modelId="{FE8A10D1-7A05-40D7-A143-9B704BF1B5F9}" type="pres">
      <dgm:prSet presAssocID="{903F17B7-85C0-484A-ACA3-C463DDCFBAD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rm scene"/>
        </a:ext>
      </dgm:extLst>
    </dgm:pt>
    <dgm:pt modelId="{20B0CFE9-662D-4010-9CD9-FF20457E975F}" type="pres">
      <dgm:prSet presAssocID="{903F17B7-85C0-484A-ACA3-C463DDCFBAD4}" presName="spaceRect" presStyleCnt="0"/>
      <dgm:spPr/>
    </dgm:pt>
    <dgm:pt modelId="{6AA5EE84-B307-4213-A228-95A5AA66934F}" type="pres">
      <dgm:prSet presAssocID="{903F17B7-85C0-484A-ACA3-C463DDCFBAD4}" presName="textRect" presStyleLbl="revTx" presStyleIdx="0" presStyleCnt="6">
        <dgm:presLayoutVars>
          <dgm:chMax val="1"/>
          <dgm:chPref val="1"/>
        </dgm:presLayoutVars>
      </dgm:prSet>
      <dgm:spPr/>
    </dgm:pt>
    <dgm:pt modelId="{BC2FDE5F-2A9E-46B9-86F8-757FD697CF9E}" type="pres">
      <dgm:prSet presAssocID="{982B899F-510D-4715-90C6-4781F107CDF8}" presName="sibTrans" presStyleLbl="sibTrans2D1" presStyleIdx="0" presStyleCnt="0"/>
      <dgm:spPr/>
    </dgm:pt>
    <dgm:pt modelId="{36E94463-6752-4243-AF98-BF653497D6EF}" type="pres">
      <dgm:prSet presAssocID="{3F6BD82F-9696-464E-AACF-1B05AEA77149}" presName="compNode" presStyleCnt="0"/>
      <dgm:spPr/>
    </dgm:pt>
    <dgm:pt modelId="{F3A5B556-F3A1-48BC-A4D3-6D95E54DA692}" type="pres">
      <dgm:prSet presAssocID="{3F6BD82F-9696-464E-AACF-1B05AEA77149}" presName="iconBgRect" presStyleLbl="bgShp" presStyleIdx="1" presStyleCnt="6"/>
      <dgm:spPr/>
    </dgm:pt>
    <dgm:pt modelId="{ABDE9EF1-1DF7-4631-B6F6-C65D3FABEBEE}" type="pres">
      <dgm:prSet presAssocID="{3F6BD82F-9696-464E-AACF-1B05AEA7714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7F395DBB-5B96-4C0E-9A73-06EE15F556A1}" type="pres">
      <dgm:prSet presAssocID="{3F6BD82F-9696-464E-AACF-1B05AEA77149}" presName="spaceRect" presStyleCnt="0"/>
      <dgm:spPr/>
    </dgm:pt>
    <dgm:pt modelId="{2EDF36E8-192A-4089-9B9F-5943104392B2}" type="pres">
      <dgm:prSet presAssocID="{3F6BD82F-9696-464E-AACF-1B05AEA77149}" presName="textRect" presStyleLbl="revTx" presStyleIdx="1" presStyleCnt="6">
        <dgm:presLayoutVars>
          <dgm:chMax val="1"/>
          <dgm:chPref val="1"/>
        </dgm:presLayoutVars>
      </dgm:prSet>
      <dgm:spPr/>
    </dgm:pt>
    <dgm:pt modelId="{A175CFBA-7F2A-42E6-9EE1-ABBA085584FB}" type="pres">
      <dgm:prSet presAssocID="{36B5FFF9-CE41-45A5-B064-16994D3A72FB}" presName="sibTrans" presStyleLbl="sibTrans2D1" presStyleIdx="0" presStyleCnt="0"/>
      <dgm:spPr/>
    </dgm:pt>
    <dgm:pt modelId="{34336660-5581-44C6-97A0-1EDFF17F37F6}" type="pres">
      <dgm:prSet presAssocID="{AE39905F-D65D-4792-B335-B367EEB4E550}" presName="compNode" presStyleCnt="0"/>
      <dgm:spPr/>
    </dgm:pt>
    <dgm:pt modelId="{E11DF113-543D-4D9C-9FA5-092E18D02E5D}" type="pres">
      <dgm:prSet presAssocID="{AE39905F-D65D-4792-B335-B367EEB4E550}" presName="iconBgRect" presStyleLbl="bgShp" presStyleIdx="2" presStyleCnt="6"/>
      <dgm:spPr/>
    </dgm:pt>
    <dgm:pt modelId="{9D54C3B0-2408-4F81-AF6E-19E7B6EF4FBD}" type="pres">
      <dgm:prSet presAssocID="{AE39905F-D65D-4792-B335-B367EEB4E55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A8FA8A7E-196E-49E6-B031-725D49E304B3}" type="pres">
      <dgm:prSet presAssocID="{AE39905F-D65D-4792-B335-B367EEB4E550}" presName="spaceRect" presStyleCnt="0"/>
      <dgm:spPr/>
    </dgm:pt>
    <dgm:pt modelId="{58C585A9-6F80-41A3-A91E-E69B25E558CE}" type="pres">
      <dgm:prSet presAssocID="{AE39905F-D65D-4792-B335-B367EEB4E550}" presName="textRect" presStyleLbl="revTx" presStyleIdx="2" presStyleCnt="6">
        <dgm:presLayoutVars>
          <dgm:chMax val="1"/>
          <dgm:chPref val="1"/>
        </dgm:presLayoutVars>
      </dgm:prSet>
      <dgm:spPr/>
    </dgm:pt>
    <dgm:pt modelId="{E470546C-9795-4ED3-9A0A-7FB385D499D0}" type="pres">
      <dgm:prSet presAssocID="{8D52E3CD-529E-4DC0-90C7-AC36D2842160}" presName="sibTrans" presStyleLbl="sibTrans2D1" presStyleIdx="0" presStyleCnt="0"/>
      <dgm:spPr/>
    </dgm:pt>
    <dgm:pt modelId="{019ABE53-F160-494E-B554-E20BDB0C0571}" type="pres">
      <dgm:prSet presAssocID="{D62C35E4-36A0-49CF-AF1B-D7BF12A9E36E}" presName="compNode" presStyleCnt="0"/>
      <dgm:spPr/>
    </dgm:pt>
    <dgm:pt modelId="{F74E6A21-5270-45BD-B214-4D2C3DFF7B11}" type="pres">
      <dgm:prSet presAssocID="{D62C35E4-36A0-49CF-AF1B-D7BF12A9E36E}" presName="iconBgRect" presStyleLbl="bgShp" presStyleIdx="3" presStyleCnt="6"/>
      <dgm:spPr/>
    </dgm:pt>
    <dgm:pt modelId="{9B3A5B42-CC93-4BC4-89E4-189A1B20769B}" type="pres">
      <dgm:prSet presAssocID="{D62C35E4-36A0-49CF-AF1B-D7BF12A9E36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lowchart"/>
        </a:ext>
      </dgm:extLst>
    </dgm:pt>
    <dgm:pt modelId="{70A3FE0E-DC27-4F0F-8CCD-931196EF93F4}" type="pres">
      <dgm:prSet presAssocID="{D62C35E4-36A0-49CF-AF1B-D7BF12A9E36E}" presName="spaceRect" presStyleCnt="0"/>
      <dgm:spPr/>
    </dgm:pt>
    <dgm:pt modelId="{258627F6-0D2E-4132-B8D6-AEBFB7E9F988}" type="pres">
      <dgm:prSet presAssocID="{D62C35E4-36A0-49CF-AF1B-D7BF12A9E36E}" presName="textRect" presStyleLbl="revTx" presStyleIdx="3" presStyleCnt="6">
        <dgm:presLayoutVars>
          <dgm:chMax val="1"/>
          <dgm:chPref val="1"/>
        </dgm:presLayoutVars>
      </dgm:prSet>
      <dgm:spPr/>
    </dgm:pt>
    <dgm:pt modelId="{13E451AA-D43D-4DDE-8E50-B28305828794}" type="pres">
      <dgm:prSet presAssocID="{858CC834-DA44-46B3-9B6E-8724A6BF629D}" presName="sibTrans" presStyleLbl="sibTrans2D1" presStyleIdx="0" presStyleCnt="0"/>
      <dgm:spPr/>
    </dgm:pt>
    <dgm:pt modelId="{81FADB39-FB28-4E8F-8BBD-3AE11FD16E87}" type="pres">
      <dgm:prSet presAssocID="{F4030476-01F8-40F9-BF46-F64A2E27CB5F}" presName="compNode" presStyleCnt="0"/>
      <dgm:spPr/>
    </dgm:pt>
    <dgm:pt modelId="{0B1F9BA4-784D-4AA7-A5AE-57DD519C775C}" type="pres">
      <dgm:prSet presAssocID="{F4030476-01F8-40F9-BF46-F64A2E27CB5F}" presName="iconBgRect" presStyleLbl="bgShp" presStyleIdx="4" presStyleCnt="6"/>
      <dgm:spPr/>
    </dgm:pt>
    <dgm:pt modelId="{C99D541F-B77A-4C2F-B8A8-1385C378495B}" type="pres">
      <dgm:prSet presAssocID="{F4030476-01F8-40F9-BF46-F64A2E27CB5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gaphone"/>
        </a:ext>
      </dgm:extLst>
    </dgm:pt>
    <dgm:pt modelId="{7C9BB6E4-D8F7-42CB-9BEC-B0FF6AED17EE}" type="pres">
      <dgm:prSet presAssocID="{F4030476-01F8-40F9-BF46-F64A2E27CB5F}" presName="spaceRect" presStyleCnt="0"/>
      <dgm:spPr/>
    </dgm:pt>
    <dgm:pt modelId="{7BD7CB74-91A1-4ED6-AFC8-B8794B12361B}" type="pres">
      <dgm:prSet presAssocID="{F4030476-01F8-40F9-BF46-F64A2E27CB5F}" presName="textRect" presStyleLbl="revTx" presStyleIdx="4" presStyleCnt="6">
        <dgm:presLayoutVars>
          <dgm:chMax val="1"/>
          <dgm:chPref val="1"/>
        </dgm:presLayoutVars>
      </dgm:prSet>
      <dgm:spPr/>
    </dgm:pt>
    <dgm:pt modelId="{01EE5F39-2925-4930-87F6-CCB4F423A55A}" type="pres">
      <dgm:prSet presAssocID="{C417549B-C5D4-4A2D-A3F2-B34696E74EC6}" presName="sibTrans" presStyleLbl="sibTrans2D1" presStyleIdx="0" presStyleCnt="0"/>
      <dgm:spPr/>
    </dgm:pt>
    <dgm:pt modelId="{66C69736-695F-4B8F-BC5B-B4076CADA01A}" type="pres">
      <dgm:prSet presAssocID="{B760F43E-2BD8-4A9E-84AC-EABB441DE903}" presName="compNode" presStyleCnt="0"/>
      <dgm:spPr/>
    </dgm:pt>
    <dgm:pt modelId="{261A326D-9E30-42F7-A4D9-7736934CF3F9}" type="pres">
      <dgm:prSet presAssocID="{B760F43E-2BD8-4A9E-84AC-EABB441DE903}" presName="iconBgRect" presStyleLbl="bgShp" presStyleIdx="5" presStyleCnt="6"/>
      <dgm:spPr/>
    </dgm:pt>
    <dgm:pt modelId="{F7BF92B8-13D2-4318-9999-77023E982A87}" type="pres">
      <dgm:prSet presAssocID="{B760F43E-2BD8-4A9E-84AC-EABB441DE903}" presName="iconRect" presStyleLbl="node1" presStyleIdx="5" presStyleCnt="6"/>
      <dgm:spPr/>
    </dgm:pt>
    <dgm:pt modelId="{C590EE76-E9DD-4DC2-BE2A-ACA83F447153}" type="pres">
      <dgm:prSet presAssocID="{B760F43E-2BD8-4A9E-84AC-EABB441DE903}" presName="spaceRect" presStyleCnt="0"/>
      <dgm:spPr/>
    </dgm:pt>
    <dgm:pt modelId="{4B51DAC0-B74A-4FC0-91C1-40F2D977C90F}" type="pres">
      <dgm:prSet presAssocID="{B760F43E-2BD8-4A9E-84AC-EABB441DE903}" presName="textRect" presStyleLbl="revTx" presStyleIdx="5" presStyleCnt="6">
        <dgm:presLayoutVars>
          <dgm:chMax val="1"/>
          <dgm:chPref val="1"/>
        </dgm:presLayoutVars>
      </dgm:prSet>
      <dgm:spPr/>
    </dgm:pt>
  </dgm:ptLst>
  <dgm:cxnLst>
    <dgm:cxn modelId="{68E77405-412F-4022-8D71-4DE08436BFD4}" srcId="{2C90E062-521A-4B71-B079-97B90AB73288}" destId="{B760F43E-2BD8-4A9E-84AC-EABB441DE903}" srcOrd="5" destOrd="0" parTransId="{3135E23E-3269-49F0-BC65-D703FECD8101}" sibTransId="{8BA8FDC4-837A-464C-821C-3F15A8D65DD4}"/>
    <dgm:cxn modelId="{59BFFD13-F35B-4E35-86C8-F3908124FEEF}" srcId="{2C90E062-521A-4B71-B079-97B90AB73288}" destId="{AE39905F-D65D-4792-B335-B367EEB4E550}" srcOrd="2" destOrd="0" parTransId="{7924EB60-A964-40FF-9174-54A2261C6BF6}" sibTransId="{8D52E3CD-529E-4DC0-90C7-AC36D2842160}"/>
    <dgm:cxn modelId="{5CA4552C-5567-4342-B038-EA7BF0D2BF7D}" type="presOf" srcId="{903F17B7-85C0-484A-ACA3-C463DDCFBAD4}" destId="{6AA5EE84-B307-4213-A228-95A5AA66934F}" srcOrd="0" destOrd="0" presId="urn:microsoft.com/office/officeart/2018/2/layout/IconCircleList"/>
    <dgm:cxn modelId="{2F256C35-5898-456E-97AE-F3D5178A93C0}" type="presOf" srcId="{36B5FFF9-CE41-45A5-B064-16994D3A72FB}" destId="{A175CFBA-7F2A-42E6-9EE1-ABBA085584FB}" srcOrd="0" destOrd="0" presId="urn:microsoft.com/office/officeart/2018/2/layout/IconCircleList"/>
    <dgm:cxn modelId="{B8626744-B5EE-4779-9BF0-2977E263BE61}" type="presOf" srcId="{858CC834-DA44-46B3-9B6E-8724A6BF629D}" destId="{13E451AA-D43D-4DDE-8E50-B28305828794}" srcOrd="0" destOrd="0" presId="urn:microsoft.com/office/officeart/2018/2/layout/IconCircleList"/>
    <dgm:cxn modelId="{B9AB3570-A4D2-441B-89C9-B41C884C8626}" type="presOf" srcId="{AE39905F-D65D-4792-B335-B367EEB4E550}" destId="{58C585A9-6F80-41A3-A91E-E69B25E558CE}" srcOrd="0" destOrd="0" presId="urn:microsoft.com/office/officeart/2018/2/layout/IconCircleList"/>
    <dgm:cxn modelId="{B2CE4556-0ACA-4040-B7E9-4EBCCDE39CAE}" type="presOf" srcId="{8D52E3CD-529E-4DC0-90C7-AC36D2842160}" destId="{E470546C-9795-4ED3-9A0A-7FB385D499D0}" srcOrd="0" destOrd="0" presId="urn:microsoft.com/office/officeart/2018/2/layout/IconCircleList"/>
    <dgm:cxn modelId="{638AC67B-C334-451C-B493-D16CEAA2134B}" srcId="{2C90E062-521A-4B71-B079-97B90AB73288}" destId="{3F6BD82F-9696-464E-AACF-1B05AEA77149}" srcOrd="1" destOrd="0" parTransId="{77F9FEEF-6715-4424-83BF-12CE38CF60C5}" sibTransId="{36B5FFF9-CE41-45A5-B064-16994D3A72FB}"/>
    <dgm:cxn modelId="{E6C39485-42C7-49A7-86A9-9FED4C92BAE9}" srcId="{2C90E062-521A-4B71-B079-97B90AB73288}" destId="{F4030476-01F8-40F9-BF46-F64A2E27CB5F}" srcOrd="4" destOrd="0" parTransId="{942EC7EE-6D5C-4003-9D41-30E7B759F9E1}" sibTransId="{C417549B-C5D4-4A2D-A3F2-B34696E74EC6}"/>
    <dgm:cxn modelId="{18D1CC92-4469-445E-84A9-91180A9E2B35}" type="presOf" srcId="{982B899F-510D-4715-90C6-4781F107CDF8}" destId="{BC2FDE5F-2A9E-46B9-86F8-757FD697CF9E}" srcOrd="0" destOrd="0" presId="urn:microsoft.com/office/officeart/2018/2/layout/IconCircleList"/>
    <dgm:cxn modelId="{77F23AA6-3E21-4B51-A1E9-6B2477A0A7F0}" type="presOf" srcId="{C417549B-C5D4-4A2D-A3F2-B34696E74EC6}" destId="{01EE5F39-2925-4930-87F6-CCB4F423A55A}" srcOrd="0" destOrd="0" presId="urn:microsoft.com/office/officeart/2018/2/layout/IconCircleList"/>
    <dgm:cxn modelId="{2FDD5CBD-7C01-478F-8664-A6ABB07EFAB2}" type="presOf" srcId="{2C90E062-521A-4B71-B079-97B90AB73288}" destId="{501E9906-7267-41DD-BB5E-38DD6016510F}" srcOrd="0" destOrd="0" presId="urn:microsoft.com/office/officeart/2018/2/layout/IconCircleList"/>
    <dgm:cxn modelId="{F9B3DCBD-850B-490F-B92D-D33271CDDB23}" srcId="{2C90E062-521A-4B71-B079-97B90AB73288}" destId="{D62C35E4-36A0-49CF-AF1B-D7BF12A9E36E}" srcOrd="3" destOrd="0" parTransId="{4C2294BE-5FCD-4BCF-88ED-18280913EFAA}" sibTransId="{858CC834-DA44-46B3-9B6E-8724A6BF629D}"/>
    <dgm:cxn modelId="{B9E1C1C1-EF47-42B2-8D5B-CCFB89BF6E98}" type="presOf" srcId="{3F6BD82F-9696-464E-AACF-1B05AEA77149}" destId="{2EDF36E8-192A-4089-9B9F-5943104392B2}" srcOrd="0" destOrd="0" presId="urn:microsoft.com/office/officeart/2018/2/layout/IconCircleList"/>
    <dgm:cxn modelId="{ECF715C7-4E54-4C23-A9A3-6241231124EE}" srcId="{2C90E062-521A-4B71-B079-97B90AB73288}" destId="{903F17B7-85C0-484A-ACA3-C463DDCFBAD4}" srcOrd="0" destOrd="0" parTransId="{4D092022-3294-4EAB-8231-F2F2456D77FA}" sibTransId="{982B899F-510D-4715-90C6-4781F107CDF8}"/>
    <dgm:cxn modelId="{A42D04DA-B17E-4EE3-92CC-8663A848FC36}" type="presOf" srcId="{F4030476-01F8-40F9-BF46-F64A2E27CB5F}" destId="{7BD7CB74-91A1-4ED6-AFC8-B8794B12361B}" srcOrd="0" destOrd="0" presId="urn:microsoft.com/office/officeart/2018/2/layout/IconCircleList"/>
    <dgm:cxn modelId="{C3E10CE4-8DAE-44BA-A449-BE45CD37806F}" type="presOf" srcId="{B760F43E-2BD8-4A9E-84AC-EABB441DE903}" destId="{4B51DAC0-B74A-4FC0-91C1-40F2D977C90F}" srcOrd="0" destOrd="0" presId="urn:microsoft.com/office/officeart/2018/2/layout/IconCircleList"/>
    <dgm:cxn modelId="{206215F0-074C-4821-B0D8-C887E1BD04BC}" type="presOf" srcId="{D62C35E4-36A0-49CF-AF1B-D7BF12A9E36E}" destId="{258627F6-0D2E-4132-B8D6-AEBFB7E9F988}" srcOrd="0" destOrd="0" presId="urn:microsoft.com/office/officeart/2018/2/layout/IconCircleList"/>
    <dgm:cxn modelId="{FA0975C8-FE2F-48A4-A1AE-77A51F3491A5}" type="presParOf" srcId="{501E9906-7267-41DD-BB5E-38DD6016510F}" destId="{CEB54AB1-4E36-410A-BCCD-592335F117C3}" srcOrd="0" destOrd="0" presId="urn:microsoft.com/office/officeart/2018/2/layout/IconCircleList"/>
    <dgm:cxn modelId="{63E092F0-4712-4544-8989-45CB77A957B6}" type="presParOf" srcId="{CEB54AB1-4E36-410A-BCCD-592335F117C3}" destId="{096FBB70-1F8A-4847-9E92-286EC87D03F4}" srcOrd="0" destOrd="0" presId="urn:microsoft.com/office/officeart/2018/2/layout/IconCircleList"/>
    <dgm:cxn modelId="{9CA2F81A-2664-4BB9-A09E-7C0E0AC63C1C}" type="presParOf" srcId="{096FBB70-1F8A-4847-9E92-286EC87D03F4}" destId="{05AC2FB2-4DDB-49DE-BAE0-0836A6EAB2FC}" srcOrd="0" destOrd="0" presId="urn:microsoft.com/office/officeart/2018/2/layout/IconCircleList"/>
    <dgm:cxn modelId="{8FE38D7F-1C30-486B-A844-2C21623F25AB}" type="presParOf" srcId="{096FBB70-1F8A-4847-9E92-286EC87D03F4}" destId="{FE8A10D1-7A05-40D7-A143-9B704BF1B5F9}" srcOrd="1" destOrd="0" presId="urn:microsoft.com/office/officeart/2018/2/layout/IconCircleList"/>
    <dgm:cxn modelId="{15C9FC8B-4DDE-4EF6-B197-AAD3100AC6C3}" type="presParOf" srcId="{096FBB70-1F8A-4847-9E92-286EC87D03F4}" destId="{20B0CFE9-662D-4010-9CD9-FF20457E975F}" srcOrd="2" destOrd="0" presId="urn:microsoft.com/office/officeart/2018/2/layout/IconCircleList"/>
    <dgm:cxn modelId="{FA1CEB79-9305-440F-A152-EDACB860D894}" type="presParOf" srcId="{096FBB70-1F8A-4847-9E92-286EC87D03F4}" destId="{6AA5EE84-B307-4213-A228-95A5AA66934F}" srcOrd="3" destOrd="0" presId="urn:microsoft.com/office/officeart/2018/2/layout/IconCircleList"/>
    <dgm:cxn modelId="{F49423C1-EF84-4104-AF04-A01B39403168}" type="presParOf" srcId="{CEB54AB1-4E36-410A-BCCD-592335F117C3}" destId="{BC2FDE5F-2A9E-46B9-86F8-757FD697CF9E}" srcOrd="1" destOrd="0" presId="urn:microsoft.com/office/officeart/2018/2/layout/IconCircleList"/>
    <dgm:cxn modelId="{770F6904-905B-45EB-957F-45A2C133DF7A}" type="presParOf" srcId="{CEB54AB1-4E36-410A-BCCD-592335F117C3}" destId="{36E94463-6752-4243-AF98-BF653497D6EF}" srcOrd="2" destOrd="0" presId="urn:microsoft.com/office/officeart/2018/2/layout/IconCircleList"/>
    <dgm:cxn modelId="{0EF54E78-6ED5-479A-9DD5-C7EEF9ECFA2F}" type="presParOf" srcId="{36E94463-6752-4243-AF98-BF653497D6EF}" destId="{F3A5B556-F3A1-48BC-A4D3-6D95E54DA692}" srcOrd="0" destOrd="0" presId="urn:microsoft.com/office/officeart/2018/2/layout/IconCircleList"/>
    <dgm:cxn modelId="{58B85636-A9A9-4705-9278-B56451DA91B8}" type="presParOf" srcId="{36E94463-6752-4243-AF98-BF653497D6EF}" destId="{ABDE9EF1-1DF7-4631-B6F6-C65D3FABEBEE}" srcOrd="1" destOrd="0" presId="urn:microsoft.com/office/officeart/2018/2/layout/IconCircleList"/>
    <dgm:cxn modelId="{6AA07C54-01B6-4C2C-8215-0427420C92E7}" type="presParOf" srcId="{36E94463-6752-4243-AF98-BF653497D6EF}" destId="{7F395DBB-5B96-4C0E-9A73-06EE15F556A1}" srcOrd="2" destOrd="0" presId="urn:microsoft.com/office/officeart/2018/2/layout/IconCircleList"/>
    <dgm:cxn modelId="{47E2D7E2-89D8-491D-A910-DB63CFAE9C89}" type="presParOf" srcId="{36E94463-6752-4243-AF98-BF653497D6EF}" destId="{2EDF36E8-192A-4089-9B9F-5943104392B2}" srcOrd="3" destOrd="0" presId="urn:microsoft.com/office/officeart/2018/2/layout/IconCircleList"/>
    <dgm:cxn modelId="{E0F0D8F1-9B5B-4602-B5A1-AA23C3C50C13}" type="presParOf" srcId="{CEB54AB1-4E36-410A-BCCD-592335F117C3}" destId="{A175CFBA-7F2A-42E6-9EE1-ABBA085584FB}" srcOrd="3" destOrd="0" presId="urn:microsoft.com/office/officeart/2018/2/layout/IconCircleList"/>
    <dgm:cxn modelId="{B856EFC2-4136-4C76-B857-B5EFC7FA4166}" type="presParOf" srcId="{CEB54AB1-4E36-410A-BCCD-592335F117C3}" destId="{34336660-5581-44C6-97A0-1EDFF17F37F6}" srcOrd="4" destOrd="0" presId="urn:microsoft.com/office/officeart/2018/2/layout/IconCircleList"/>
    <dgm:cxn modelId="{F1C3501B-F7A8-4739-8D8A-F2DD5979EC71}" type="presParOf" srcId="{34336660-5581-44C6-97A0-1EDFF17F37F6}" destId="{E11DF113-543D-4D9C-9FA5-092E18D02E5D}" srcOrd="0" destOrd="0" presId="urn:microsoft.com/office/officeart/2018/2/layout/IconCircleList"/>
    <dgm:cxn modelId="{8493AE14-C108-4F11-802C-43B0392DAE35}" type="presParOf" srcId="{34336660-5581-44C6-97A0-1EDFF17F37F6}" destId="{9D54C3B0-2408-4F81-AF6E-19E7B6EF4FBD}" srcOrd="1" destOrd="0" presId="urn:microsoft.com/office/officeart/2018/2/layout/IconCircleList"/>
    <dgm:cxn modelId="{1CCB1503-9865-454D-B7CB-A19AFB19945A}" type="presParOf" srcId="{34336660-5581-44C6-97A0-1EDFF17F37F6}" destId="{A8FA8A7E-196E-49E6-B031-725D49E304B3}" srcOrd="2" destOrd="0" presId="urn:microsoft.com/office/officeart/2018/2/layout/IconCircleList"/>
    <dgm:cxn modelId="{D8373997-FF83-4E79-BB1F-9007F57C096A}" type="presParOf" srcId="{34336660-5581-44C6-97A0-1EDFF17F37F6}" destId="{58C585A9-6F80-41A3-A91E-E69B25E558CE}" srcOrd="3" destOrd="0" presId="urn:microsoft.com/office/officeart/2018/2/layout/IconCircleList"/>
    <dgm:cxn modelId="{582AF1B6-0611-4BC4-8219-F66D1A097D31}" type="presParOf" srcId="{CEB54AB1-4E36-410A-BCCD-592335F117C3}" destId="{E470546C-9795-4ED3-9A0A-7FB385D499D0}" srcOrd="5" destOrd="0" presId="urn:microsoft.com/office/officeart/2018/2/layout/IconCircleList"/>
    <dgm:cxn modelId="{2BA291B6-50CF-40C8-B4B8-0D275E11EA50}" type="presParOf" srcId="{CEB54AB1-4E36-410A-BCCD-592335F117C3}" destId="{019ABE53-F160-494E-B554-E20BDB0C0571}" srcOrd="6" destOrd="0" presId="urn:microsoft.com/office/officeart/2018/2/layout/IconCircleList"/>
    <dgm:cxn modelId="{DDDB9944-2521-4393-87C9-862A67F78E79}" type="presParOf" srcId="{019ABE53-F160-494E-B554-E20BDB0C0571}" destId="{F74E6A21-5270-45BD-B214-4D2C3DFF7B11}" srcOrd="0" destOrd="0" presId="urn:microsoft.com/office/officeart/2018/2/layout/IconCircleList"/>
    <dgm:cxn modelId="{C83D9353-DA03-4ACB-96C7-96C5B28C8A3B}" type="presParOf" srcId="{019ABE53-F160-494E-B554-E20BDB0C0571}" destId="{9B3A5B42-CC93-4BC4-89E4-189A1B20769B}" srcOrd="1" destOrd="0" presId="urn:microsoft.com/office/officeart/2018/2/layout/IconCircleList"/>
    <dgm:cxn modelId="{12B056EB-2403-4C50-9DD6-203921718D49}" type="presParOf" srcId="{019ABE53-F160-494E-B554-E20BDB0C0571}" destId="{70A3FE0E-DC27-4F0F-8CCD-931196EF93F4}" srcOrd="2" destOrd="0" presId="urn:microsoft.com/office/officeart/2018/2/layout/IconCircleList"/>
    <dgm:cxn modelId="{D7B48F17-618D-478D-A119-6485E31CB320}" type="presParOf" srcId="{019ABE53-F160-494E-B554-E20BDB0C0571}" destId="{258627F6-0D2E-4132-B8D6-AEBFB7E9F988}" srcOrd="3" destOrd="0" presId="urn:microsoft.com/office/officeart/2018/2/layout/IconCircleList"/>
    <dgm:cxn modelId="{28C0661F-16AE-4EAF-9556-1F6C82656AAE}" type="presParOf" srcId="{CEB54AB1-4E36-410A-BCCD-592335F117C3}" destId="{13E451AA-D43D-4DDE-8E50-B28305828794}" srcOrd="7" destOrd="0" presId="urn:microsoft.com/office/officeart/2018/2/layout/IconCircleList"/>
    <dgm:cxn modelId="{13BD8756-CE91-4DDA-8E9C-534C9AC7BB89}" type="presParOf" srcId="{CEB54AB1-4E36-410A-BCCD-592335F117C3}" destId="{81FADB39-FB28-4E8F-8BBD-3AE11FD16E87}" srcOrd="8" destOrd="0" presId="urn:microsoft.com/office/officeart/2018/2/layout/IconCircleList"/>
    <dgm:cxn modelId="{B28B8825-59DD-46EC-84F6-B4F14436703F}" type="presParOf" srcId="{81FADB39-FB28-4E8F-8BBD-3AE11FD16E87}" destId="{0B1F9BA4-784D-4AA7-A5AE-57DD519C775C}" srcOrd="0" destOrd="0" presId="urn:microsoft.com/office/officeart/2018/2/layout/IconCircleList"/>
    <dgm:cxn modelId="{8F5F7197-8403-402F-9C7D-3D0B09A1E891}" type="presParOf" srcId="{81FADB39-FB28-4E8F-8BBD-3AE11FD16E87}" destId="{C99D541F-B77A-4C2F-B8A8-1385C378495B}" srcOrd="1" destOrd="0" presId="urn:microsoft.com/office/officeart/2018/2/layout/IconCircleList"/>
    <dgm:cxn modelId="{F4BFC518-B44E-4611-944A-F4DFD9706EC7}" type="presParOf" srcId="{81FADB39-FB28-4E8F-8BBD-3AE11FD16E87}" destId="{7C9BB6E4-D8F7-42CB-9BEC-B0FF6AED17EE}" srcOrd="2" destOrd="0" presId="urn:microsoft.com/office/officeart/2018/2/layout/IconCircleList"/>
    <dgm:cxn modelId="{387C07E9-A0CA-4740-86FF-5EC00EE96BC9}" type="presParOf" srcId="{81FADB39-FB28-4E8F-8BBD-3AE11FD16E87}" destId="{7BD7CB74-91A1-4ED6-AFC8-B8794B12361B}" srcOrd="3" destOrd="0" presId="urn:microsoft.com/office/officeart/2018/2/layout/IconCircleList"/>
    <dgm:cxn modelId="{BCD4455A-9317-42B9-865F-B4106F12DE4C}" type="presParOf" srcId="{CEB54AB1-4E36-410A-BCCD-592335F117C3}" destId="{01EE5F39-2925-4930-87F6-CCB4F423A55A}" srcOrd="9" destOrd="0" presId="urn:microsoft.com/office/officeart/2018/2/layout/IconCircleList"/>
    <dgm:cxn modelId="{50DD0A5A-07B7-4AE2-9919-3BDAC4C732B1}" type="presParOf" srcId="{CEB54AB1-4E36-410A-BCCD-592335F117C3}" destId="{66C69736-695F-4B8F-BC5B-B4076CADA01A}" srcOrd="10" destOrd="0" presId="urn:microsoft.com/office/officeart/2018/2/layout/IconCircleList"/>
    <dgm:cxn modelId="{1985A5C9-C8D7-4E40-B053-55E1AFC8271B}" type="presParOf" srcId="{66C69736-695F-4B8F-BC5B-B4076CADA01A}" destId="{261A326D-9E30-42F7-A4D9-7736934CF3F9}" srcOrd="0" destOrd="0" presId="urn:microsoft.com/office/officeart/2018/2/layout/IconCircleList"/>
    <dgm:cxn modelId="{6F5316FE-082C-4C9A-B113-E569DEF2B419}" type="presParOf" srcId="{66C69736-695F-4B8F-BC5B-B4076CADA01A}" destId="{F7BF92B8-13D2-4318-9999-77023E982A87}" srcOrd="1" destOrd="0" presId="urn:microsoft.com/office/officeart/2018/2/layout/IconCircleList"/>
    <dgm:cxn modelId="{EEB6AA5E-CEAB-4DA5-8769-B308E98496F8}" type="presParOf" srcId="{66C69736-695F-4B8F-BC5B-B4076CADA01A}" destId="{C590EE76-E9DD-4DC2-BE2A-ACA83F447153}" srcOrd="2" destOrd="0" presId="urn:microsoft.com/office/officeart/2018/2/layout/IconCircleList"/>
    <dgm:cxn modelId="{026A622D-84EF-4D4A-8459-179479F061D4}" type="presParOf" srcId="{66C69736-695F-4B8F-BC5B-B4076CADA01A}" destId="{4B51DAC0-B74A-4FC0-91C1-40F2D977C90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B3EC59-0291-43F6-9D30-9D9512DAB30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48F16EC-B220-44AE-AA6D-6EC5F69A8E8A}">
      <dgm:prSet/>
      <dgm:spPr/>
      <dgm:t>
        <a:bodyPr/>
        <a:lstStyle/>
        <a:p>
          <a:pPr>
            <a:lnSpc>
              <a:spcPct val="100000"/>
            </a:lnSpc>
          </a:pPr>
          <a:r>
            <a:rPr lang="en-US" dirty="0"/>
            <a:t>Increased efficiency</a:t>
          </a:r>
        </a:p>
      </dgm:t>
    </dgm:pt>
    <dgm:pt modelId="{6454BA1E-AB78-4AF4-8C82-3BE0A73B1FFB}" type="parTrans" cxnId="{970C272B-557E-42A2-9E17-AECF55DA387A}">
      <dgm:prSet/>
      <dgm:spPr/>
      <dgm:t>
        <a:bodyPr/>
        <a:lstStyle/>
        <a:p>
          <a:endParaRPr lang="en-US"/>
        </a:p>
      </dgm:t>
    </dgm:pt>
    <dgm:pt modelId="{C75CF6B7-EB23-4AF1-9889-C4A255AE6D14}" type="sibTrans" cxnId="{970C272B-557E-42A2-9E17-AECF55DA387A}">
      <dgm:prSet/>
      <dgm:spPr/>
      <dgm:t>
        <a:bodyPr/>
        <a:lstStyle/>
        <a:p>
          <a:pPr>
            <a:lnSpc>
              <a:spcPct val="100000"/>
            </a:lnSpc>
          </a:pPr>
          <a:endParaRPr lang="en-US"/>
        </a:p>
      </dgm:t>
    </dgm:pt>
    <dgm:pt modelId="{06DC67B6-C787-4D18-BD09-EA8B1AC8BE2B}">
      <dgm:prSet/>
      <dgm:spPr/>
      <dgm:t>
        <a:bodyPr/>
        <a:lstStyle/>
        <a:p>
          <a:pPr>
            <a:lnSpc>
              <a:spcPct val="100000"/>
            </a:lnSpc>
          </a:pPr>
          <a:r>
            <a:rPr lang="en-US" dirty="0"/>
            <a:t>Job displacement </a:t>
          </a:r>
        </a:p>
      </dgm:t>
    </dgm:pt>
    <dgm:pt modelId="{4A15E3D9-72A8-463F-8609-1C974F5F5EE1}" type="parTrans" cxnId="{4F2F1075-6E72-43B1-A9FC-05C7F47823AF}">
      <dgm:prSet/>
      <dgm:spPr/>
      <dgm:t>
        <a:bodyPr/>
        <a:lstStyle/>
        <a:p>
          <a:endParaRPr lang="en-US"/>
        </a:p>
      </dgm:t>
    </dgm:pt>
    <dgm:pt modelId="{E299B76C-9F2E-4E3D-99C2-8FF77D64C5A1}" type="sibTrans" cxnId="{4F2F1075-6E72-43B1-A9FC-05C7F47823AF}">
      <dgm:prSet/>
      <dgm:spPr/>
      <dgm:t>
        <a:bodyPr/>
        <a:lstStyle/>
        <a:p>
          <a:pPr>
            <a:lnSpc>
              <a:spcPct val="100000"/>
            </a:lnSpc>
          </a:pPr>
          <a:endParaRPr lang="en-US"/>
        </a:p>
      </dgm:t>
    </dgm:pt>
    <dgm:pt modelId="{7155F983-8445-4BB8-802B-1A509B76A686}">
      <dgm:prSet/>
      <dgm:spPr/>
      <dgm:t>
        <a:bodyPr/>
        <a:lstStyle/>
        <a:p>
          <a:pPr>
            <a:lnSpc>
              <a:spcPct val="100000"/>
            </a:lnSpc>
          </a:pPr>
          <a:r>
            <a:rPr lang="en-US" dirty="0"/>
            <a:t>Improved education via AI augmentation of teaching</a:t>
          </a:r>
        </a:p>
      </dgm:t>
    </dgm:pt>
    <dgm:pt modelId="{3D139234-26E1-4504-8CF4-74006690229C}" type="parTrans" cxnId="{8BADF15C-D1C7-488A-BD0C-888E79327A70}">
      <dgm:prSet/>
      <dgm:spPr/>
      <dgm:t>
        <a:bodyPr/>
        <a:lstStyle/>
        <a:p>
          <a:endParaRPr lang="en-US"/>
        </a:p>
      </dgm:t>
    </dgm:pt>
    <dgm:pt modelId="{24950AEF-DD65-474D-940A-F07A850DC880}" type="sibTrans" cxnId="{8BADF15C-D1C7-488A-BD0C-888E79327A70}">
      <dgm:prSet/>
      <dgm:spPr/>
      <dgm:t>
        <a:bodyPr/>
        <a:lstStyle/>
        <a:p>
          <a:pPr>
            <a:lnSpc>
              <a:spcPct val="100000"/>
            </a:lnSpc>
          </a:pPr>
          <a:endParaRPr lang="en-US"/>
        </a:p>
      </dgm:t>
    </dgm:pt>
    <dgm:pt modelId="{80A81B4D-9AA0-4E1D-BE50-BB889676CF99}">
      <dgm:prSet/>
      <dgm:spPr/>
      <dgm:t>
        <a:bodyPr/>
        <a:lstStyle/>
        <a:p>
          <a:pPr>
            <a:lnSpc>
              <a:spcPct val="100000"/>
            </a:lnSpc>
          </a:pPr>
          <a:r>
            <a:rPr lang="en-US"/>
            <a:t>Ethical considerations will require effort within organizations to ensure transparency and manage risk</a:t>
          </a:r>
        </a:p>
      </dgm:t>
    </dgm:pt>
    <dgm:pt modelId="{5D8C2B74-4D10-42F0-A2F2-FF7A38608CB4}" type="parTrans" cxnId="{F465E64E-B020-4459-B1B1-1F564B54DA5E}">
      <dgm:prSet/>
      <dgm:spPr/>
      <dgm:t>
        <a:bodyPr/>
        <a:lstStyle/>
        <a:p>
          <a:endParaRPr lang="en-US"/>
        </a:p>
      </dgm:t>
    </dgm:pt>
    <dgm:pt modelId="{C3AD4B0A-2BEC-4319-AB92-9E88D56D8140}" type="sibTrans" cxnId="{F465E64E-B020-4459-B1B1-1F564B54DA5E}">
      <dgm:prSet/>
      <dgm:spPr/>
      <dgm:t>
        <a:bodyPr/>
        <a:lstStyle/>
        <a:p>
          <a:pPr>
            <a:lnSpc>
              <a:spcPct val="100000"/>
            </a:lnSpc>
          </a:pPr>
          <a:endParaRPr lang="en-US"/>
        </a:p>
      </dgm:t>
    </dgm:pt>
    <dgm:pt modelId="{3B0F83F4-74C6-4CA6-A0BD-CD084A731DA9}">
      <dgm:prSet/>
      <dgm:spPr/>
      <dgm:t>
        <a:bodyPr/>
        <a:lstStyle/>
        <a:p>
          <a:pPr>
            <a:lnSpc>
              <a:spcPct val="100000"/>
            </a:lnSpc>
          </a:pPr>
          <a:r>
            <a:rPr lang="en-US" dirty="0"/>
            <a:t>Funding. Extension needs to invest in AI (personnel, technology, education) to remain relevant</a:t>
          </a:r>
        </a:p>
      </dgm:t>
    </dgm:pt>
    <dgm:pt modelId="{A6EDB2BD-5B61-4D21-9008-A3A01E4A5A25}" type="parTrans" cxnId="{5D36DD7A-EF6D-4AB1-B726-31CE32DDDAC0}">
      <dgm:prSet/>
      <dgm:spPr/>
      <dgm:t>
        <a:bodyPr/>
        <a:lstStyle/>
        <a:p>
          <a:endParaRPr lang="en-US"/>
        </a:p>
      </dgm:t>
    </dgm:pt>
    <dgm:pt modelId="{0DB38F7C-DC82-4F25-A1C0-892E824242A2}" type="sibTrans" cxnId="{5D36DD7A-EF6D-4AB1-B726-31CE32DDDAC0}">
      <dgm:prSet/>
      <dgm:spPr/>
      <dgm:t>
        <a:bodyPr/>
        <a:lstStyle/>
        <a:p>
          <a:pPr>
            <a:lnSpc>
              <a:spcPct val="100000"/>
            </a:lnSpc>
          </a:pPr>
          <a:endParaRPr lang="en-US"/>
        </a:p>
      </dgm:t>
    </dgm:pt>
    <dgm:pt modelId="{07064C20-A8CA-402F-86AE-8E33C2CA24D7}">
      <dgm:prSet/>
      <dgm:spPr/>
      <dgm:t>
        <a:bodyPr/>
        <a:lstStyle/>
        <a:p>
          <a:pPr>
            <a:lnSpc>
              <a:spcPct val="100000"/>
            </a:lnSpc>
          </a:pPr>
          <a:r>
            <a:rPr lang="en-US"/>
            <a:t>Existential threat to the Extension Service? Probably not, but AI will force change</a:t>
          </a:r>
        </a:p>
      </dgm:t>
    </dgm:pt>
    <dgm:pt modelId="{89C7D393-DA34-472B-865A-F417E4D227A4}" type="parTrans" cxnId="{8BE4C23E-717D-482F-8B41-1AAD280A91FB}">
      <dgm:prSet/>
      <dgm:spPr/>
      <dgm:t>
        <a:bodyPr/>
        <a:lstStyle/>
        <a:p>
          <a:endParaRPr lang="en-US"/>
        </a:p>
      </dgm:t>
    </dgm:pt>
    <dgm:pt modelId="{B4C67C0E-0640-44E8-84A6-8723E1DABC0F}" type="sibTrans" cxnId="{8BE4C23E-717D-482F-8B41-1AAD280A91FB}">
      <dgm:prSet/>
      <dgm:spPr/>
      <dgm:t>
        <a:bodyPr/>
        <a:lstStyle/>
        <a:p>
          <a:endParaRPr lang="en-US"/>
        </a:p>
      </dgm:t>
    </dgm:pt>
    <dgm:pt modelId="{7FEFBBA9-1980-4F14-AABA-61E65E438808}" type="pres">
      <dgm:prSet presAssocID="{4DB3EC59-0291-43F6-9D30-9D9512DAB309}" presName="root" presStyleCnt="0">
        <dgm:presLayoutVars>
          <dgm:dir/>
          <dgm:resizeHandles val="exact"/>
        </dgm:presLayoutVars>
      </dgm:prSet>
      <dgm:spPr/>
    </dgm:pt>
    <dgm:pt modelId="{CC1A4F56-B549-43DC-9922-560AA2F13196}" type="pres">
      <dgm:prSet presAssocID="{4DB3EC59-0291-43F6-9D30-9D9512DAB309}" presName="container" presStyleCnt="0">
        <dgm:presLayoutVars>
          <dgm:dir/>
          <dgm:resizeHandles val="exact"/>
        </dgm:presLayoutVars>
      </dgm:prSet>
      <dgm:spPr/>
    </dgm:pt>
    <dgm:pt modelId="{90BBD142-901F-41DB-80C7-D8CFAC91EF16}" type="pres">
      <dgm:prSet presAssocID="{048F16EC-B220-44AE-AA6D-6EC5F69A8E8A}" presName="compNode" presStyleCnt="0"/>
      <dgm:spPr/>
    </dgm:pt>
    <dgm:pt modelId="{AFF6C7A9-ED9C-4A77-B626-14FD6253917A}" type="pres">
      <dgm:prSet presAssocID="{048F16EC-B220-44AE-AA6D-6EC5F69A8E8A}" presName="iconBgRect" presStyleLbl="bgShp" presStyleIdx="0" presStyleCnt="6"/>
      <dgm:spPr/>
    </dgm:pt>
    <dgm:pt modelId="{901B4F52-2BE6-49CB-BC60-0366E34A5F6A}" type="pres">
      <dgm:prSet presAssocID="{048F16EC-B220-44AE-AA6D-6EC5F69A8E8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80160EC9-6C3C-4325-BD9A-B14778C19CB2}" type="pres">
      <dgm:prSet presAssocID="{048F16EC-B220-44AE-AA6D-6EC5F69A8E8A}" presName="spaceRect" presStyleCnt="0"/>
      <dgm:spPr/>
    </dgm:pt>
    <dgm:pt modelId="{07F6E809-AAB5-42C1-925D-71DBCA3D9F93}" type="pres">
      <dgm:prSet presAssocID="{048F16EC-B220-44AE-AA6D-6EC5F69A8E8A}" presName="textRect" presStyleLbl="revTx" presStyleIdx="0" presStyleCnt="6">
        <dgm:presLayoutVars>
          <dgm:chMax val="1"/>
          <dgm:chPref val="1"/>
        </dgm:presLayoutVars>
      </dgm:prSet>
      <dgm:spPr/>
    </dgm:pt>
    <dgm:pt modelId="{24874555-FF2A-40D3-BAAE-CD159D38D02B}" type="pres">
      <dgm:prSet presAssocID="{C75CF6B7-EB23-4AF1-9889-C4A255AE6D14}" presName="sibTrans" presStyleLbl="sibTrans2D1" presStyleIdx="0" presStyleCnt="0"/>
      <dgm:spPr/>
    </dgm:pt>
    <dgm:pt modelId="{23A2D793-AB28-4390-8907-50F151012B0F}" type="pres">
      <dgm:prSet presAssocID="{06DC67B6-C787-4D18-BD09-EA8B1AC8BE2B}" presName="compNode" presStyleCnt="0"/>
      <dgm:spPr/>
    </dgm:pt>
    <dgm:pt modelId="{B7C71CF7-EC02-49AD-948A-DAF51B6805B0}" type="pres">
      <dgm:prSet presAssocID="{06DC67B6-C787-4D18-BD09-EA8B1AC8BE2B}" presName="iconBgRect" presStyleLbl="bgShp" presStyleIdx="1" presStyleCnt="6"/>
      <dgm:spPr/>
    </dgm:pt>
    <dgm:pt modelId="{29D13C46-3A9C-45A9-BCBD-4A46F47F2D6F}" type="pres">
      <dgm:prSet presAssocID="{06DC67B6-C787-4D18-BD09-EA8B1AC8BE2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lder"/>
        </a:ext>
      </dgm:extLst>
    </dgm:pt>
    <dgm:pt modelId="{E5299943-A0B4-425D-966F-07C147AB0BD8}" type="pres">
      <dgm:prSet presAssocID="{06DC67B6-C787-4D18-BD09-EA8B1AC8BE2B}" presName="spaceRect" presStyleCnt="0"/>
      <dgm:spPr/>
    </dgm:pt>
    <dgm:pt modelId="{586A24A1-D996-4226-8C96-4D53BDED2442}" type="pres">
      <dgm:prSet presAssocID="{06DC67B6-C787-4D18-BD09-EA8B1AC8BE2B}" presName="textRect" presStyleLbl="revTx" presStyleIdx="1" presStyleCnt="6">
        <dgm:presLayoutVars>
          <dgm:chMax val="1"/>
          <dgm:chPref val="1"/>
        </dgm:presLayoutVars>
      </dgm:prSet>
      <dgm:spPr/>
    </dgm:pt>
    <dgm:pt modelId="{59482B6C-36F7-4622-A98E-09B1D283CDA2}" type="pres">
      <dgm:prSet presAssocID="{E299B76C-9F2E-4E3D-99C2-8FF77D64C5A1}" presName="sibTrans" presStyleLbl="sibTrans2D1" presStyleIdx="0" presStyleCnt="0"/>
      <dgm:spPr/>
    </dgm:pt>
    <dgm:pt modelId="{2D11FF69-1527-481A-BF2A-5BE5D1CB9B87}" type="pres">
      <dgm:prSet presAssocID="{7155F983-8445-4BB8-802B-1A509B76A686}" presName="compNode" presStyleCnt="0"/>
      <dgm:spPr/>
    </dgm:pt>
    <dgm:pt modelId="{80EDE1DF-7B3A-4B88-99E5-36473B54ABAE}" type="pres">
      <dgm:prSet presAssocID="{7155F983-8445-4BB8-802B-1A509B76A686}" presName="iconBgRect" presStyleLbl="bgShp" presStyleIdx="2" presStyleCnt="6"/>
      <dgm:spPr/>
    </dgm:pt>
    <dgm:pt modelId="{63915737-9DA2-4B45-B039-5F62EEDD8F9D}" type="pres">
      <dgm:prSet presAssocID="{7155F983-8445-4BB8-802B-1A509B76A68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4D59788D-06A3-499A-953C-455EFA1C12D8}" type="pres">
      <dgm:prSet presAssocID="{7155F983-8445-4BB8-802B-1A509B76A686}" presName="spaceRect" presStyleCnt="0"/>
      <dgm:spPr/>
    </dgm:pt>
    <dgm:pt modelId="{5CDADCB4-118F-4A0A-9FC1-BBD4EE45C755}" type="pres">
      <dgm:prSet presAssocID="{7155F983-8445-4BB8-802B-1A509B76A686}" presName="textRect" presStyleLbl="revTx" presStyleIdx="2" presStyleCnt="6">
        <dgm:presLayoutVars>
          <dgm:chMax val="1"/>
          <dgm:chPref val="1"/>
        </dgm:presLayoutVars>
      </dgm:prSet>
      <dgm:spPr/>
    </dgm:pt>
    <dgm:pt modelId="{2F81CC2A-240B-49D7-AECE-4286AABFA80F}" type="pres">
      <dgm:prSet presAssocID="{24950AEF-DD65-474D-940A-F07A850DC880}" presName="sibTrans" presStyleLbl="sibTrans2D1" presStyleIdx="0" presStyleCnt="0"/>
      <dgm:spPr/>
    </dgm:pt>
    <dgm:pt modelId="{DD49E8E7-4F1A-40C6-BBF5-50576BAE14FE}" type="pres">
      <dgm:prSet presAssocID="{80A81B4D-9AA0-4E1D-BE50-BB889676CF99}" presName="compNode" presStyleCnt="0"/>
      <dgm:spPr/>
    </dgm:pt>
    <dgm:pt modelId="{2647C512-EA20-43AA-9046-CBB2C7F5DC83}" type="pres">
      <dgm:prSet presAssocID="{80A81B4D-9AA0-4E1D-BE50-BB889676CF99}" presName="iconBgRect" presStyleLbl="bgShp" presStyleIdx="3" presStyleCnt="6"/>
      <dgm:spPr/>
    </dgm:pt>
    <dgm:pt modelId="{012A40F9-C73F-48C1-A2E4-8E9124ABF6EB}" type="pres">
      <dgm:prSet presAssocID="{80A81B4D-9AA0-4E1D-BE50-BB889676CF9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732CAACF-1C7C-4CB6-A9F5-21C5385F88C9}" type="pres">
      <dgm:prSet presAssocID="{80A81B4D-9AA0-4E1D-BE50-BB889676CF99}" presName="spaceRect" presStyleCnt="0"/>
      <dgm:spPr/>
    </dgm:pt>
    <dgm:pt modelId="{2B0639F4-B55B-4C1E-BBB0-2B4A28259E46}" type="pres">
      <dgm:prSet presAssocID="{80A81B4D-9AA0-4E1D-BE50-BB889676CF99}" presName="textRect" presStyleLbl="revTx" presStyleIdx="3" presStyleCnt="6">
        <dgm:presLayoutVars>
          <dgm:chMax val="1"/>
          <dgm:chPref val="1"/>
        </dgm:presLayoutVars>
      </dgm:prSet>
      <dgm:spPr/>
    </dgm:pt>
    <dgm:pt modelId="{C752B27A-719D-4D95-8418-F2996BD5DB0F}" type="pres">
      <dgm:prSet presAssocID="{C3AD4B0A-2BEC-4319-AB92-9E88D56D8140}" presName="sibTrans" presStyleLbl="sibTrans2D1" presStyleIdx="0" presStyleCnt="0"/>
      <dgm:spPr/>
    </dgm:pt>
    <dgm:pt modelId="{0222D7C0-C9DB-4F03-868D-6DF5C2F66F00}" type="pres">
      <dgm:prSet presAssocID="{3B0F83F4-74C6-4CA6-A0BD-CD084A731DA9}" presName="compNode" presStyleCnt="0"/>
      <dgm:spPr/>
    </dgm:pt>
    <dgm:pt modelId="{C2F5843F-8A6F-4BB3-B9AC-4ACE02B90EFA}" type="pres">
      <dgm:prSet presAssocID="{3B0F83F4-74C6-4CA6-A0BD-CD084A731DA9}" presName="iconBgRect" presStyleLbl="bgShp" presStyleIdx="4" presStyleCnt="6"/>
      <dgm:spPr/>
    </dgm:pt>
    <dgm:pt modelId="{0F1F8D4A-880F-4DD3-BDB6-0DB1A05FECF6}" type="pres">
      <dgm:prSet presAssocID="{3B0F83F4-74C6-4CA6-A0BD-CD084A731DA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ght Bulb and Gear"/>
        </a:ext>
      </dgm:extLst>
    </dgm:pt>
    <dgm:pt modelId="{66F39CF0-0302-4700-A05E-D77AB5854AE0}" type="pres">
      <dgm:prSet presAssocID="{3B0F83F4-74C6-4CA6-A0BD-CD084A731DA9}" presName="spaceRect" presStyleCnt="0"/>
      <dgm:spPr/>
    </dgm:pt>
    <dgm:pt modelId="{A37AB3A7-C7A2-49EC-987A-B63A2601BA1F}" type="pres">
      <dgm:prSet presAssocID="{3B0F83F4-74C6-4CA6-A0BD-CD084A731DA9}" presName="textRect" presStyleLbl="revTx" presStyleIdx="4" presStyleCnt="6">
        <dgm:presLayoutVars>
          <dgm:chMax val="1"/>
          <dgm:chPref val="1"/>
        </dgm:presLayoutVars>
      </dgm:prSet>
      <dgm:spPr/>
    </dgm:pt>
    <dgm:pt modelId="{398B1201-19CC-4295-9EF4-B5876618DBCB}" type="pres">
      <dgm:prSet presAssocID="{0DB38F7C-DC82-4F25-A1C0-892E824242A2}" presName="sibTrans" presStyleLbl="sibTrans2D1" presStyleIdx="0" presStyleCnt="0"/>
      <dgm:spPr/>
    </dgm:pt>
    <dgm:pt modelId="{56962CE4-3B73-4BC1-AA4A-696EC3FA0B84}" type="pres">
      <dgm:prSet presAssocID="{07064C20-A8CA-402F-86AE-8E33C2CA24D7}" presName="compNode" presStyleCnt="0"/>
      <dgm:spPr/>
    </dgm:pt>
    <dgm:pt modelId="{AD8B227D-0115-444E-8A95-5848D5482478}" type="pres">
      <dgm:prSet presAssocID="{07064C20-A8CA-402F-86AE-8E33C2CA24D7}" presName="iconBgRect" presStyleLbl="bgShp" presStyleIdx="5" presStyleCnt="6"/>
      <dgm:spPr/>
    </dgm:pt>
    <dgm:pt modelId="{DFFE7CE6-7DFE-48AD-866C-B1EE5FE08B33}" type="pres">
      <dgm:prSet presAssocID="{07064C20-A8CA-402F-86AE-8E33C2CA24D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Irritant"/>
        </a:ext>
      </dgm:extLst>
    </dgm:pt>
    <dgm:pt modelId="{B650BB81-7670-49AA-BAF8-C20FDE4B2008}" type="pres">
      <dgm:prSet presAssocID="{07064C20-A8CA-402F-86AE-8E33C2CA24D7}" presName="spaceRect" presStyleCnt="0"/>
      <dgm:spPr/>
    </dgm:pt>
    <dgm:pt modelId="{A0325A95-419F-409F-B405-0A921AB45B8B}" type="pres">
      <dgm:prSet presAssocID="{07064C20-A8CA-402F-86AE-8E33C2CA24D7}" presName="textRect" presStyleLbl="revTx" presStyleIdx="5" presStyleCnt="6">
        <dgm:presLayoutVars>
          <dgm:chMax val="1"/>
          <dgm:chPref val="1"/>
        </dgm:presLayoutVars>
      </dgm:prSet>
      <dgm:spPr/>
    </dgm:pt>
  </dgm:ptLst>
  <dgm:cxnLst>
    <dgm:cxn modelId="{1BA71105-3DF0-4738-9CA0-28EE0E09FE6F}" type="presOf" srcId="{C3AD4B0A-2BEC-4319-AB92-9E88D56D8140}" destId="{C752B27A-719D-4D95-8418-F2996BD5DB0F}" srcOrd="0" destOrd="0" presId="urn:microsoft.com/office/officeart/2018/2/layout/IconCircleList"/>
    <dgm:cxn modelId="{9910EC10-FF82-41A8-AE1E-1A06A5F82B79}" type="presOf" srcId="{048F16EC-B220-44AE-AA6D-6EC5F69A8E8A}" destId="{07F6E809-AAB5-42C1-925D-71DBCA3D9F93}" srcOrd="0" destOrd="0" presId="urn:microsoft.com/office/officeart/2018/2/layout/IconCircleList"/>
    <dgm:cxn modelId="{BDB6BA11-0C51-4084-BAC5-E73ACC416706}" type="presOf" srcId="{3B0F83F4-74C6-4CA6-A0BD-CD084A731DA9}" destId="{A37AB3A7-C7A2-49EC-987A-B63A2601BA1F}" srcOrd="0" destOrd="0" presId="urn:microsoft.com/office/officeart/2018/2/layout/IconCircleList"/>
    <dgm:cxn modelId="{970C272B-557E-42A2-9E17-AECF55DA387A}" srcId="{4DB3EC59-0291-43F6-9D30-9D9512DAB309}" destId="{048F16EC-B220-44AE-AA6D-6EC5F69A8E8A}" srcOrd="0" destOrd="0" parTransId="{6454BA1E-AB78-4AF4-8C82-3BE0A73B1FFB}" sibTransId="{C75CF6B7-EB23-4AF1-9889-C4A255AE6D14}"/>
    <dgm:cxn modelId="{8BE4C23E-717D-482F-8B41-1AAD280A91FB}" srcId="{4DB3EC59-0291-43F6-9D30-9D9512DAB309}" destId="{07064C20-A8CA-402F-86AE-8E33C2CA24D7}" srcOrd="5" destOrd="0" parTransId="{89C7D393-DA34-472B-865A-F417E4D227A4}" sibTransId="{B4C67C0E-0640-44E8-84A6-8723E1DABC0F}"/>
    <dgm:cxn modelId="{8BADF15C-D1C7-488A-BD0C-888E79327A70}" srcId="{4DB3EC59-0291-43F6-9D30-9D9512DAB309}" destId="{7155F983-8445-4BB8-802B-1A509B76A686}" srcOrd="2" destOrd="0" parTransId="{3D139234-26E1-4504-8CF4-74006690229C}" sibTransId="{24950AEF-DD65-474D-940A-F07A850DC880}"/>
    <dgm:cxn modelId="{F465E64E-B020-4459-B1B1-1F564B54DA5E}" srcId="{4DB3EC59-0291-43F6-9D30-9D9512DAB309}" destId="{80A81B4D-9AA0-4E1D-BE50-BB889676CF99}" srcOrd="3" destOrd="0" parTransId="{5D8C2B74-4D10-42F0-A2F2-FF7A38608CB4}" sibTransId="{C3AD4B0A-2BEC-4319-AB92-9E88D56D8140}"/>
    <dgm:cxn modelId="{4F2F1075-6E72-43B1-A9FC-05C7F47823AF}" srcId="{4DB3EC59-0291-43F6-9D30-9D9512DAB309}" destId="{06DC67B6-C787-4D18-BD09-EA8B1AC8BE2B}" srcOrd="1" destOrd="0" parTransId="{4A15E3D9-72A8-463F-8609-1C974F5F5EE1}" sibTransId="{E299B76C-9F2E-4E3D-99C2-8FF77D64C5A1}"/>
    <dgm:cxn modelId="{A8CB8E59-19E3-41F6-B078-B16FE5E34E2A}" type="presOf" srcId="{06DC67B6-C787-4D18-BD09-EA8B1AC8BE2B}" destId="{586A24A1-D996-4226-8C96-4D53BDED2442}" srcOrd="0" destOrd="0" presId="urn:microsoft.com/office/officeart/2018/2/layout/IconCircleList"/>
    <dgm:cxn modelId="{5D36DD7A-EF6D-4AB1-B726-31CE32DDDAC0}" srcId="{4DB3EC59-0291-43F6-9D30-9D9512DAB309}" destId="{3B0F83F4-74C6-4CA6-A0BD-CD084A731DA9}" srcOrd="4" destOrd="0" parTransId="{A6EDB2BD-5B61-4D21-9008-A3A01E4A5A25}" sibTransId="{0DB38F7C-DC82-4F25-A1C0-892E824242A2}"/>
    <dgm:cxn modelId="{96281B88-4547-4FDC-9F67-D313E5943D80}" type="presOf" srcId="{07064C20-A8CA-402F-86AE-8E33C2CA24D7}" destId="{A0325A95-419F-409F-B405-0A921AB45B8B}" srcOrd="0" destOrd="0" presId="urn:microsoft.com/office/officeart/2018/2/layout/IconCircleList"/>
    <dgm:cxn modelId="{44CADD93-BF10-44E9-902C-210ED54CC41B}" type="presOf" srcId="{7155F983-8445-4BB8-802B-1A509B76A686}" destId="{5CDADCB4-118F-4A0A-9FC1-BBD4EE45C755}" srcOrd="0" destOrd="0" presId="urn:microsoft.com/office/officeart/2018/2/layout/IconCircleList"/>
    <dgm:cxn modelId="{4409209C-1DC5-46E7-AA6C-7FE925E95313}" type="presOf" srcId="{24950AEF-DD65-474D-940A-F07A850DC880}" destId="{2F81CC2A-240B-49D7-AECE-4286AABFA80F}" srcOrd="0" destOrd="0" presId="urn:microsoft.com/office/officeart/2018/2/layout/IconCircleList"/>
    <dgm:cxn modelId="{973A75B7-4694-47A2-A6D6-606FAD95B635}" type="presOf" srcId="{E299B76C-9F2E-4E3D-99C2-8FF77D64C5A1}" destId="{59482B6C-36F7-4622-A98E-09B1D283CDA2}" srcOrd="0" destOrd="0" presId="urn:microsoft.com/office/officeart/2018/2/layout/IconCircleList"/>
    <dgm:cxn modelId="{77AA89B9-E2FB-4FC8-B304-C571C762A8ED}" type="presOf" srcId="{4DB3EC59-0291-43F6-9D30-9D9512DAB309}" destId="{7FEFBBA9-1980-4F14-AABA-61E65E438808}" srcOrd="0" destOrd="0" presId="urn:microsoft.com/office/officeart/2018/2/layout/IconCircleList"/>
    <dgm:cxn modelId="{E48C30CC-D145-4FC7-A37E-DA8500558637}" type="presOf" srcId="{0DB38F7C-DC82-4F25-A1C0-892E824242A2}" destId="{398B1201-19CC-4295-9EF4-B5876618DBCB}" srcOrd="0" destOrd="0" presId="urn:microsoft.com/office/officeart/2018/2/layout/IconCircleList"/>
    <dgm:cxn modelId="{8D7968D7-4D36-4F0D-842D-2F73C8A0B055}" type="presOf" srcId="{C75CF6B7-EB23-4AF1-9889-C4A255AE6D14}" destId="{24874555-FF2A-40D3-BAAE-CD159D38D02B}" srcOrd="0" destOrd="0" presId="urn:microsoft.com/office/officeart/2018/2/layout/IconCircleList"/>
    <dgm:cxn modelId="{7BE9E1F1-38DE-4090-8858-8CFA74DE7168}" type="presOf" srcId="{80A81B4D-9AA0-4E1D-BE50-BB889676CF99}" destId="{2B0639F4-B55B-4C1E-BBB0-2B4A28259E46}" srcOrd="0" destOrd="0" presId="urn:microsoft.com/office/officeart/2018/2/layout/IconCircleList"/>
    <dgm:cxn modelId="{75844A99-2849-4F65-AFBA-F44F5395C304}" type="presParOf" srcId="{7FEFBBA9-1980-4F14-AABA-61E65E438808}" destId="{CC1A4F56-B549-43DC-9922-560AA2F13196}" srcOrd="0" destOrd="0" presId="urn:microsoft.com/office/officeart/2018/2/layout/IconCircleList"/>
    <dgm:cxn modelId="{FB9DA75C-8968-4743-9DA8-27DF05C61A2B}" type="presParOf" srcId="{CC1A4F56-B549-43DC-9922-560AA2F13196}" destId="{90BBD142-901F-41DB-80C7-D8CFAC91EF16}" srcOrd="0" destOrd="0" presId="urn:microsoft.com/office/officeart/2018/2/layout/IconCircleList"/>
    <dgm:cxn modelId="{4B27B066-1D86-4736-9601-55F2F0F9B93E}" type="presParOf" srcId="{90BBD142-901F-41DB-80C7-D8CFAC91EF16}" destId="{AFF6C7A9-ED9C-4A77-B626-14FD6253917A}" srcOrd="0" destOrd="0" presId="urn:microsoft.com/office/officeart/2018/2/layout/IconCircleList"/>
    <dgm:cxn modelId="{8BCAD170-86A0-426E-AF2D-7A2F97380601}" type="presParOf" srcId="{90BBD142-901F-41DB-80C7-D8CFAC91EF16}" destId="{901B4F52-2BE6-49CB-BC60-0366E34A5F6A}" srcOrd="1" destOrd="0" presId="urn:microsoft.com/office/officeart/2018/2/layout/IconCircleList"/>
    <dgm:cxn modelId="{E4429DE4-4242-4FA7-B584-3529A877D7C6}" type="presParOf" srcId="{90BBD142-901F-41DB-80C7-D8CFAC91EF16}" destId="{80160EC9-6C3C-4325-BD9A-B14778C19CB2}" srcOrd="2" destOrd="0" presId="urn:microsoft.com/office/officeart/2018/2/layout/IconCircleList"/>
    <dgm:cxn modelId="{0F1F2B73-D7CD-42CE-B839-1D11FB1125DB}" type="presParOf" srcId="{90BBD142-901F-41DB-80C7-D8CFAC91EF16}" destId="{07F6E809-AAB5-42C1-925D-71DBCA3D9F93}" srcOrd="3" destOrd="0" presId="urn:microsoft.com/office/officeart/2018/2/layout/IconCircleList"/>
    <dgm:cxn modelId="{5D3A8F47-DDB3-4DDF-B129-C08C187F2A56}" type="presParOf" srcId="{CC1A4F56-B549-43DC-9922-560AA2F13196}" destId="{24874555-FF2A-40D3-BAAE-CD159D38D02B}" srcOrd="1" destOrd="0" presId="urn:microsoft.com/office/officeart/2018/2/layout/IconCircleList"/>
    <dgm:cxn modelId="{B27F6882-A9FC-471D-9FFC-B13602C59029}" type="presParOf" srcId="{CC1A4F56-B549-43DC-9922-560AA2F13196}" destId="{23A2D793-AB28-4390-8907-50F151012B0F}" srcOrd="2" destOrd="0" presId="urn:microsoft.com/office/officeart/2018/2/layout/IconCircleList"/>
    <dgm:cxn modelId="{52ADBA33-16AC-480A-95DE-0BACEB8EC619}" type="presParOf" srcId="{23A2D793-AB28-4390-8907-50F151012B0F}" destId="{B7C71CF7-EC02-49AD-948A-DAF51B6805B0}" srcOrd="0" destOrd="0" presId="urn:microsoft.com/office/officeart/2018/2/layout/IconCircleList"/>
    <dgm:cxn modelId="{1B48142B-B4C1-4C0B-90DD-498BFC08B194}" type="presParOf" srcId="{23A2D793-AB28-4390-8907-50F151012B0F}" destId="{29D13C46-3A9C-45A9-BCBD-4A46F47F2D6F}" srcOrd="1" destOrd="0" presId="urn:microsoft.com/office/officeart/2018/2/layout/IconCircleList"/>
    <dgm:cxn modelId="{5BBCE7B1-5BA2-47E1-8AD0-D045F63926C1}" type="presParOf" srcId="{23A2D793-AB28-4390-8907-50F151012B0F}" destId="{E5299943-A0B4-425D-966F-07C147AB0BD8}" srcOrd="2" destOrd="0" presId="urn:microsoft.com/office/officeart/2018/2/layout/IconCircleList"/>
    <dgm:cxn modelId="{7848FC7C-D5AA-46F8-930B-649E143B3A6C}" type="presParOf" srcId="{23A2D793-AB28-4390-8907-50F151012B0F}" destId="{586A24A1-D996-4226-8C96-4D53BDED2442}" srcOrd="3" destOrd="0" presId="urn:microsoft.com/office/officeart/2018/2/layout/IconCircleList"/>
    <dgm:cxn modelId="{FA3F362C-D699-4A13-B50D-8A76EF2AF45A}" type="presParOf" srcId="{CC1A4F56-B549-43DC-9922-560AA2F13196}" destId="{59482B6C-36F7-4622-A98E-09B1D283CDA2}" srcOrd="3" destOrd="0" presId="urn:microsoft.com/office/officeart/2018/2/layout/IconCircleList"/>
    <dgm:cxn modelId="{FA479237-4F1F-48BF-A199-29264EB3ADD3}" type="presParOf" srcId="{CC1A4F56-B549-43DC-9922-560AA2F13196}" destId="{2D11FF69-1527-481A-BF2A-5BE5D1CB9B87}" srcOrd="4" destOrd="0" presId="urn:microsoft.com/office/officeart/2018/2/layout/IconCircleList"/>
    <dgm:cxn modelId="{4133D29B-72DB-4FBC-ABAE-7A0D489DE1A5}" type="presParOf" srcId="{2D11FF69-1527-481A-BF2A-5BE5D1CB9B87}" destId="{80EDE1DF-7B3A-4B88-99E5-36473B54ABAE}" srcOrd="0" destOrd="0" presId="urn:microsoft.com/office/officeart/2018/2/layout/IconCircleList"/>
    <dgm:cxn modelId="{AE8A0734-C7AB-4E69-AC10-7C6C8373E237}" type="presParOf" srcId="{2D11FF69-1527-481A-BF2A-5BE5D1CB9B87}" destId="{63915737-9DA2-4B45-B039-5F62EEDD8F9D}" srcOrd="1" destOrd="0" presId="urn:microsoft.com/office/officeart/2018/2/layout/IconCircleList"/>
    <dgm:cxn modelId="{9358499B-C260-44D8-B6B9-1954C4A14563}" type="presParOf" srcId="{2D11FF69-1527-481A-BF2A-5BE5D1CB9B87}" destId="{4D59788D-06A3-499A-953C-455EFA1C12D8}" srcOrd="2" destOrd="0" presId="urn:microsoft.com/office/officeart/2018/2/layout/IconCircleList"/>
    <dgm:cxn modelId="{912C97C2-BBC6-421E-A29A-B65B9816DE17}" type="presParOf" srcId="{2D11FF69-1527-481A-BF2A-5BE5D1CB9B87}" destId="{5CDADCB4-118F-4A0A-9FC1-BBD4EE45C755}" srcOrd="3" destOrd="0" presId="urn:microsoft.com/office/officeart/2018/2/layout/IconCircleList"/>
    <dgm:cxn modelId="{7AD5CE27-D6A0-4C61-914A-A9159F724099}" type="presParOf" srcId="{CC1A4F56-B549-43DC-9922-560AA2F13196}" destId="{2F81CC2A-240B-49D7-AECE-4286AABFA80F}" srcOrd="5" destOrd="0" presId="urn:microsoft.com/office/officeart/2018/2/layout/IconCircleList"/>
    <dgm:cxn modelId="{ADD6050B-85AF-43C0-99BF-F11682399B29}" type="presParOf" srcId="{CC1A4F56-B549-43DC-9922-560AA2F13196}" destId="{DD49E8E7-4F1A-40C6-BBF5-50576BAE14FE}" srcOrd="6" destOrd="0" presId="urn:microsoft.com/office/officeart/2018/2/layout/IconCircleList"/>
    <dgm:cxn modelId="{1F5EBA0F-96F8-4221-B54C-B6DFE0953E3C}" type="presParOf" srcId="{DD49E8E7-4F1A-40C6-BBF5-50576BAE14FE}" destId="{2647C512-EA20-43AA-9046-CBB2C7F5DC83}" srcOrd="0" destOrd="0" presId="urn:microsoft.com/office/officeart/2018/2/layout/IconCircleList"/>
    <dgm:cxn modelId="{000192BA-7665-4784-9229-52B0E92C3C82}" type="presParOf" srcId="{DD49E8E7-4F1A-40C6-BBF5-50576BAE14FE}" destId="{012A40F9-C73F-48C1-A2E4-8E9124ABF6EB}" srcOrd="1" destOrd="0" presId="urn:microsoft.com/office/officeart/2018/2/layout/IconCircleList"/>
    <dgm:cxn modelId="{3369E81F-BC96-484B-AAF5-5D3CA32A94AC}" type="presParOf" srcId="{DD49E8E7-4F1A-40C6-BBF5-50576BAE14FE}" destId="{732CAACF-1C7C-4CB6-A9F5-21C5385F88C9}" srcOrd="2" destOrd="0" presId="urn:microsoft.com/office/officeart/2018/2/layout/IconCircleList"/>
    <dgm:cxn modelId="{6DBA8D06-F197-46A7-A634-BA65604EAB36}" type="presParOf" srcId="{DD49E8E7-4F1A-40C6-BBF5-50576BAE14FE}" destId="{2B0639F4-B55B-4C1E-BBB0-2B4A28259E46}" srcOrd="3" destOrd="0" presId="urn:microsoft.com/office/officeart/2018/2/layout/IconCircleList"/>
    <dgm:cxn modelId="{9D42955D-6E90-4808-A53D-C1C016AEA187}" type="presParOf" srcId="{CC1A4F56-B549-43DC-9922-560AA2F13196}" destId="{C752B27A-719D-4D95-8418-F2996BD5DB0F}" srcOrd="7" destOrd="0" presId="urn:microsoft.com/office/officeart/2018/2/layout/IconCircleList"/>
    <dgm:cxn modelId="{703B0594-1B8E-43D0-A7B6-CFA09D0FE2FF}" type="presParOf" srcId="{CC1A4F56-B549-43DC-9922-560AA2F13196}" destId="{0222D7C0-C9DB-4F03-868D-6DF5C2F66F00}" srcOrd="8" destOrd="0" presId="urn:microsoft.com/office/officeart/2018/2/layout/IconCircleList"/>
    <dgm:cxn modelId="{8C66A808-2E88-4335-9A66-24C68D7D15CF}" type="presParOf" srcId="{0222D7C0-C9DB-4F03-868D-6DF5C2F66F00}" destId="{C2F5843F-8A6F-4BB3-B9AC-4ACE02B90EFA}" srcOrd="0" destOrd="0" presId="urn:microsoft.com/office/officeart/2018/2/layout/IconCircleList"/>
    <dgm:cxn modelId="{ABC7620E-E93D-4FD0-98B3-66D24444E9C8}" type="presParOf" srcId="{0222D7C0-C9DB-4F03-868D-6DF5C2F66F00}" destId="{0F1F8D4A-880F-4DD3-BDB6-0DB1A05FECF6}" srcOrd="1" destOrd="0" presId="urn:microsoft.com/office/officeart/2018/2/layout/IconCircleList"/>
    <dgm:cxn modelId="{3A411E68-5380-4AD1-8168-5C2B7836D633}" type="presParOf" srcId="{0222D7C0-C9DB-4F03-868D-6DF5C2F66F00}" destId="{66F39CF0-0302-4700-A05E-D77AB5854AE0}" srcOrd="2" destOrd="0" presId="urn:microsoft.com/office/officeart/2018/2/layout/IconCircleList"/>
    <dgm:cxn modelId="{905FD4DB-3A76-498C-998D-492984CA7144}" type="presParOf" srcId="{0222D7C0-C9DB-4F03-868D-6DF5C2F66F00}" destId="{A37AB3A7-C7A2-49EC-987A-B63A2601BA1F}" srcOrd="3" destOrd="0" presId="urn:microsoft.com/office/officeart/2018/2/layout/IconCircleList"/>
    <dgm:cxn modelId="{AB248E3F-AC2C-4D4B-87A5-78E940D33F87}" type="presParOf" srcId="{CC1A4F56-B549-43DC-9922-560AA2F13196}" destId="{398B1201-19CC-4295-9EF4-B5876618DBCB}" srcOrd="9" destOrd="0" presId="urn:microsoft.com/office/officeart/2018/2/layout/IconCircleList"/>
    <dgm:cxn modelId="{84D553DA-1EF7-408A-BB1D-C33588839628}" type="presParOf" srcId="{CC1A4F56-B549-43DC-9922-560AA2F13196}" destId="{56962CE4-3B73-4BC1-AA4A-696EC3FA0B84}" srcOrd="10" destOrd="0" presId="urn:microsoft.com/office/officeart/2018/2/layout/IconCircleList"/>
    <dgm:cxn modelId="{36776BE1-2785-4CAA-AABA-66A3863304E3}" type="presParOf" srcId="{56962CE4-3B73-4BC1-AA4A-696EC3FA0B84}" destId="{AD8B227D-0115-444E-8A95-5848D5482478}" srcOrd="0" destOrd="0" presId="urn:microsoft.com/office/officeart/2018/2/layout/IconCircleList"/>
    <dgm:cxn modelId="{C71E14FC-B946-418C-B5E0-1E6246473DD0}" type="presParOf" srcId="{56962CE4-3B73-4BC1-AA4A-696EC3FA0B84}" destId="{DFFE7CE6-7DFE-48AD-866C-B1EE5FE08B33}" srcOrd="1" destOrd="0" presId="urn:microsoft.com/office/officeart/2018/2/layout/IconCircleList"/>
    <dgm:cxn modelId="{C92B8158-26AA-4E34-80EE-DE63A11A651E}" type="presParOf" srcId="{56962CE4-3B73-4BC1-AA4A-696EC3FA0B84}" destId="{B650BB81-7670-49AA-BAF8-C20FDE4B2008}" srcOrd="2" destOrd="0" presId="urn:microsoft.com/office/officeart/2018/2/layout/IconCircleList"/>
    <dgm:cxn modelId="{1EDA799D-19D0-4E80-ABE7-DFC50795C17B}" type="presParOf" srcId="{56962CE4-3B73-4BC1-AA4A-696EC3FA0B84}" destId="{A0325A95-419F-409F-B405-0A921AB45B8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BC1FCA-7363-4A8E-9C36-ED29B11863B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5D3CD87-3627-47FD-A6D7-297897975225}">
      <dgm:prSet/>
      <dgm:spPr/>
      <dgm:t>
        <a:bodyPr/>
        <a:lstStyle/>
        <a:p>
          <a:r>
            <a:rPr lang="en-US"/>
            <a:t>ExtensionBot is less verbose and typically provides specific recommendations rather than general approaches.</a:t>
          </a:r>
        </a:p>
      </dgm:t>
    </dgm:pt>
    <dgm:pt modelId="{D8EAAC5A-C05A-43B6-9743-50DCAD5B7622}" type="parTrans" cxnId="{8A6538C0-D1F2-473A-911E-B9EE10013775}">
      <dgm:prSet/>
      <dgm:spPr/>
      <dgm:t>
        <a:bodyPr/>
        <a:lstStyle/>
        <a:p>
          <a:endParaRPr lang="en-US"/>
        </a:p>
      </dgm:t>
    </dgm:pt>
    <dgm:pt modelId="{27A1A2CA-684F-4C77-9EA7-9E2289137B7D}" type="sibTrans" cxnId="{8A6538C0-D1F2-473A-911E-B9EE10013775}">
      <dgm:prSet/>
      <dgm:spPr/>
      <dgm:t>
        <a:bodyPr/>
        <a:lstStyle/>
        <a:p>
          <a:endParaRPr lang="en-US"/>
        </a:p>
      </dgm:t>
    </dgm:pt>
    <dgm:pt modelId="{CF866D12-B5CB-463C-A8E6-EB648BB203CD}">
      <dgm:prSet/>
      <dgm:spPr/>
      <dgm:t>
        <a:bodyPr/>
        <a:lstStyle/>
        <a:p>
          <a:r>
            <a:rPr lang="en-US" dirty="0"/>
            <a:t>ChatGPT is a powerful app but can “hallucinate” and provide incorrect info</a:t>
          </a:r>
        </a:p>
      </dgm:t>
    </dgm:pt>
    <dgm:pt modelId="{B9B66542-C394-4069-B29A-F44A1BACC9D2}" type="parTrans" cxnId="{8EBCD5EA-45B8-4154-8531-6BFE8F1A573E}">
      <dgm:prSet/>
      <dgm:spPr/>
      <dgm:t>
        <a:bodyPr/>
        <a:lstStyle/>
        <a:p>
          <a:endParaRPr lang="en-US"/>
        </a:p>
      </dgm:t>
    </dgm:pt>
    <dgm:pt modelId="{1266FBE5-60EF-4F74-81F1-736A0F85A31E}" type="sibTrans" cxnId="{8EBCD5EA-45B8-4154-8531-6BFE8F1A573E}">
      <dgm:prSet/>
      <dgm:spPr/>
      <dgm:t>
        <a:bodyPr/>
        <a:lstStyle/>
        <a:p>
          <a:endParaRPr lang="en-US"/>
        </a:p>
      </dgm:t>
    </dgm:pt>
    <dgm:pt modelId="{EAC29E88-17B8-4F79-8306-3B366F3A017A}" type="pres">
      <dgm:prSet presAssocID="{AEBC1FCA-7363-4A8E-9C36-ED29B11863B3}" presName="hierChild1" presStyleCnt="0">
        <dgm:presLayoutVars>
          <dgm:chPref val="1"/>
          <dgm:dir/>
          <dgm:animOne val="branch"/>
          <dgm:animLvl val="lvl"/>
          <dgm:resizeHandles/>
        </dgm:presLayoutVars>
      </dgm:prSet>
      <dgm:spPr/>
    </dgm:pt>
    <dgm:pt modelId="{197C892C-4679-43F8-A2D7-BC339AB2837E}" type="pres">
      <dgm:prSet presAssocID="{D5D3CD87-3627-47FD-A6D7-297897975225}" presName="hierRoot1" presStyleCnt="0"/>
      <dgm:spPr/>
    </dgm:pt>
    <dgm:pt modelId="{1F830F5E-3CA7-4D7C-807B-0FB91B957583}" type="pres">
      <dgm:prSet presAssocID="{D5D3CD87-3627-47FD-A6D7-297897975225}" presName="composite" presStyleCnt="0"/>
      <dgm:spPr/>
    </dgm:pt>
    <dgm:pt modelId="{E20EA717-37B1-4847-8111-FA08306A5F05}" type="pres">
      <dgm:prSet presAssocID="{D5D3CD87-3627-47FD-A6D7-297897975225}" presName="background" presStyleLbl="node0" presStyleIdx="0" presStyleCnt="2"/>
      <dgm:spPr/>
    </dgm:pt>
    <dgm:pt modelId="{4C44C172-EFE3-41D6-96A5-52C1DFA9768C}" type="pres">
      <dgm:prSet presAssocID="{D5D3CD87-3627-47FD-A6D7-297897975225}" presName="text" presStyleLbl="fgAcc0" presStyleIdx="0" presStyleCnt="2">
        <dgm:presLayoutVars>
          <dgm:chPref val="3"/>
        </dgm:presLayoutVars>
      </dgm:prSet>
      <dgm:spPr/>
    </dgm:pt>
    <dgm:pt modelId="{358FFD1D-D9F4-4C10-B214-65407BAB5FF6}" type="pres">
      <dgm:prSet presAssocID="{D5D3CD87-3627-47FD-A6D7-297897975225}" presName="hierChild2" presStyleCnt="0"/>
      <dgm:spPr/>
    </dgm:pt>
    <dgm:pt modelId="{261A5E0E-B9F2-46C2-84F1-8C48842DBB70}" type="pres">
      <dgm:prSet presAssocID="{CF866D12-B5CB-463C-A8E6-EB648BB203CD}" presName="hierRoot1" presStyleCnt="0"/>
      <dgm:spPr/>
    </dgm:pt>
    <dgm:pt modelId="{3A2C3190-38DD-44C8-BE00-A819228AAFEF}" type="pres">
      <dgm:prSet presAssocID="{CF866D12-B5CB-463C-A8E6-EB648BB203CD}" presName="composite" presStyleCnt="0"/>
      <dgm:spPr/>
    </dgm:pt>
    <dgm:pt modelId="{B6244814-A15C-4590-9A66-5AEACFBA5B73}" type="pres">
      <dgm:prSet presAssocID="{CF866D12-B5CB-463C-A8E6-EB648BB203CD}" presName="background" presStyleLbl="node0" presStyleIdx="1" presStyleCnt="2"/>
      <dgm:spPr/>
    </dgm:pt>
    <dgm:pt modelId="{87C369B8-60BF-4B68-B694-689788D24C36}" type="pres">
      <dgm:prSet presAssocID="{CF866D12-B5CB-463C-A8E6-EB648BB203CD}" presName="text" presStyleLbl="fgAcc0" presStyleIdx="1" presStyleCnt="2">
        <dgm:presLayoutVars>
          <dgm:chPref val="3"/>
        </dgm:presLayoutVars>
      </dgm:prSet>
      <dgm:spPr/>
    </dgm:pt>
    <dgm:pt modelId="{56985271-A0C4-4F9B-B3A1-9160C79A7D25}" type="pres">
      <dgm:prSet presAssocID="{CF866D12-B5CB-463C-A8E6-EB648BB203CD}" presName="hierChild2" presStyleCnt="0"/>
      <dgm:spPr/>
    </dgm:pt>
  </dgm:ptLst>
  <dgm:cxnLst>
    <dgm:cxn modelId="{74492385-1D73-4C03-9A2D-6AD09844D8F1}" type="presOf" srcId="{D5D3CD87-3627-47FD-A6D7-297897975225}" destId="{4C44C172-EFE3-41D6-96A5-52C1DFA9768C}" srcOrd="0" destOrd="0" presId="urn:microsoft.com/office/officeart/2005/8/layout/hierarchy1"/>
    <dgm:cxn modelId="{498C7D91-41FA-4CE9-A1BE-2AB7C882820D}" type="presOf" srcId="{CF866D12-B5CB-463C-A8E6-EB648BB203CD}" destId="{87C369B8-60BF-4B68-B694-689788D24C36}" srcOrd="0" destOrd="0" presId="urn:microsoft.com/office/officeart/2005/8/layout/hierarchy1"/>
    <dgm:cxn modelId="{8990B29F-0C20-491B-9409-1A0E78B02B91}" type="presOf" srcId="{AEBC1FCA-7363-4A8E-9C36-ED29B11863B3}" destId="{EAC29E88-17B8-4F79-8306-3B366F3A017A}" srcOrd="0" destOrd="0" presId="urn:microsoft.com/office/officeart/2005/8/layout/hierarchy1"/>
    <dgm:cxn modelId="{8A6538C0-D1F2-473A-911E-B9EE10013775}" srcId="{AEBC1FCA-7363-4A8E-9C36-ED29B11863B3}" destId="{D5D3CD87-3627-47FD-A6D7-297897975225}" srcOrd="0" destOrd="0" parTransId="{D8EAAC5A-C05A-43B6-9743-50DCAD5B7622}" sibTransId="{27A1A2CA-684F-4C77-9EA7-9E2289137B7D}"/>
    <dgm:cxn modelId="{8EBCD5EA-45B8-4154-8531-6BFE8F1A573E}" srcId="{AEBC1FCA-7363-4A8E-9C36-ED29B11863B3}" destId="{CF866D12-B5CB-463C-A8E6-EB648BB203CD}" srcOrd="1" destOrd="0" parTransId="{B9B66542-C394-4069-B29A-F44A1BACC9D2}" sibTransId="{1266FBE5-60EF-4F74-81F1-736A0F85A31E}"/>
    <dgm:cxn modelId="{29EEA513-2C8B-4EE1-93F6-89527AB07F7B}" type="presParOf" srcId="{EAC29E88-17B8-4F79-8306-3B366F3A017A}" destId="{197C892C-4679-43F8-A2D7-BC339AB2837E}" srcOrd="0" destOrd="0" presId="urn:microsoft.com/office/officeart/2005/8/layout/hierarchy1"/>
    <dgm:cxn modelId="{5BBF9117-06AB-4447-9CB2-520E1E6A9FD6}" type="presParOf" srcId="{197C892C-4679-43F8-A2D7-BC339AB2837E}" destId="{1F830F5E-3CA7-4D7C-807B-0FB91B957583}" srcOrd="0" destOrd="0" presId="urn:microsoft.com/office/officeart/2005/8/layout/hierarchy1"/>
    <dgm:cxn modelId="{6D5495FD-2FC2-4F95-AB3B-106DAB314970}" type="presParOf" srcId="{1F830F5E-3CA7-4D7C-807B-0FB91B957583}" destId="{E20EA717-37B1-4847-8111-FA08306A5F05}" srcOrd="0" destOrd="0" presId="urn:microsoft.com/office/officeart/2005/8/layout/hierarchy1"/>
    <dgm:cxn modelId="{1D6B2922-DE97-4942-A839-77931F6CE1EA}" type="presParOf" srcId="{1F830F5E-3CA7-4D7C-807B-0FB91B957583}" destId="{4C44C172-EFE3-41D6-96A5-52C1DFA9768C}" srcOrd="1" destOrd="0" presId="urn:microsoft.com/office/officeart/2005/8/layout/hierarchy1"/>
    <dgm:cxn modelId="{CFAA2966-94B2-4E6E-BF4D-A4B4E59FA959}" type="presParOf" srcId="{197C892C-4679-43F8-A2D7-BC339AB2837E}" destId="{358FFD1D-D9F4-4C10-B214-65407BAB5FF6}" srcOrd="1" destOrd="0" presId="urn:microsoft.com/office/officeart/2005/8/layout/hierarchy1"/>
    <dgm:cxn modelId="{D9F2EDC8-338B-457F-93C2-AB90A7746E9B}" type="presParOf" srcId="{EAC29E88-17B8-4F79-8306-3B366F3A017A}" destId="{261A5E0E-B9F2-46C2-84F1-8C48842DBB70}" srcOrd="1" destOrd="0" presId="urn:microsoft.com/office/officeart/2005/8/layout/hierarchy1"/>
    <dgm:cxn modelId="{9AF84B41-B1FF-479F-9D84-0C983E757A7E}" type="presParOf" srcId="{261A5E0E-B9F2-46C2-84F1-8C48842DBB70}" destId="{3A2C3190-38DD-44C8-BE00-A819228AAFEF}" srcOrd="0" destOrd="0" presId="urn:microsoft.com/office/officeart/2005/8/layout/hierarchy1"/>
    <dgm:cxn modelId="{F2B4DFD4-A3DC-4982-A82F-CAB17F288E2A}" type="presParOf" srcId="{3A2C3190-38DD-44C8-BE00-A819228AAFEF}" destId="{B6244814-A15C-4590-9A66-5AEACFBA5B73}" srcOrd="0" destOrd="0" presId="urn:microsoft.com/office/officeart/2005/8/layout/hierarchy1"/>
    <dgm:cxn modelId="{67FFE249-50DB-4778-A88A-E1B3C79BD206}" type="presParOf" srcId="{3A2C3190-38DD-44C8-BE00-A819228AAFEF}" destId="{87C369B8-60BF-4B68-B694-689788D24C36}" srcOrd="1" destOrd="0" presId="urn:microsoft.com/office/officeart/2005/8/layout/hierarchy1"/>
    <dgm:cxn modelId="{01C61328-A371-4FDE-A918-033B6562D4F8}" type="presParOf" srcId="{261A5E0E-B9F2-46C2-84F1-8C48842DBB70}" destId="{56985271-A0C4-4F9B-B3A1-9160C79A7D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E43DF0-2B38-4235-BEEB-5A5934EFFFD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89B0E6-3E7A-4C44-B0CD-C0E347553179}">
      <dgm:prSet/>
      <dgm:spPr/>
      <dgm:t>
        <a:bodyPr/>
        <a:lstStyle/>
        <a:p>
          <a:pPr>
            <a:lnSpc>
              <a:spcPct val="100000"/>
            </a:lnSpc>
          </a:pPr>
          <a:r>
            <a:rPr lang="en-US" dirty="0"/>
            <a:t>24/7/365 availability, not restricted by office hours</a:t>
          </a:r>
        </a:p>
      </dgm:t>
    </dgm:pt>
    <dgm:pt modelId="{FF15A988-DED7-47EA-BE6A-84EFADB309FB}" type="parTrans" cxnId="{9B609ED8-78F2-4F2E-BA5A-AB61CF44CF7A}">
      <dgm:prSet/>
      <dgm:spPr/>
      <dgm:t>
        <a:bodyPr/>
        <a:lstStyle/>
        <a:p>
          <a:endParaRPr lang="en-US"/>
        </a:p>
      </dgm:t>
    </dgm:pt>
    <dgm:pt modelId="{41C752A6-FB0A-49EA-99BC-779DD53FBD0F}" type="sibTrans" cxnId="{9B609ED8-78F2-4F2E-BA5A-AB61CF44CF7A}">
      <dgm:prSet/>
      <dgm:spPr/>
      <dgm:t>
        <a:bodyPr/>
        <a:lstStyle/>
        <a:p>
          <a:endParaRPr lang="en-US"/>
        </a:p>
      </dgm:t>
    </dgm:pt>
    <dgm:pt modelId="{163C5FAB-2990-4EE0-BD35-BFB913A1C6F2}">
      <dgm:prSet/>
      <dgm:spPr/>
      <dgm:t>
        <a:bodyPr/>
        <a:lstStyle/>
        <a:p>
          <a:pPr>
            <a:lnSpc>
              <a:spcPct val="100000"/>
            </a:lnSpc>
          </a:pPr>
          <a:r>
            <a:rPr lang="en-US" dirty="0"/>
            <a:t>Meeting people where they are at – on their phones expecting good answers</a:t>
          </a:r>
        </a:p>
      </dgm:t>
    </dgm:pt>
    <dgm:pt modelId="{F07C75BA-F09D-44B9-865A-49BF46E19325}" type="parTrans" cxnId="{2DDF338E-4D1D-48C2-B81A-E3F827B1AE75}">
      <dgm:prSet/>
      <dgm:spPr/>
      <dgm:t>
        <a:bodyPr/>
        <a:lstStyle/>
        <a:p>
          <a:endParaRPr lang="en-US"/>
        </a:p>
      </dgm:t>
    </dgm:pt>
    <dgm:pt modelId="{8B9845F8-1F45-4AA7-BB50-3F0726FEB68A}" type="sibTrans" cxnId="{2DDF338E-4D1D-48C2-B81A-E3F827B1AE75}">
      <dgm:prSet/>
      <dgm:spPr/>
      <dgm:t>
        <a:bodyPr/>
        <a:lstStyle/>
        <a:p>
          <a:endParaRPr lang="en-US"/>
        </a:p>
      </dgm:t>
    </dgm:pt>
    <dgm:pt modelId="{3A3CDB2D-9F48-42E6-B7EC-E9A9B19FF3EB}">
      <dgm:prSet/>
      <dgm:spPr/>
      <dgm:t>
        <a:bodyPr/>
        <a:lstStyle/>
        <a:p>
          <a:pPr>
            <a:lnSpc>
              <a:spcPct val="100000"/>
            </a:lnSpc>
          </a:pPr>
          <a:r>
            <a:rPr lang="en-US" dirty="0"/>
            <a:t>Ability to scale to demand for crises or hot topics</a:t>
          </a:r>
        </a:p>
      </dgm:t>
    </dgm:pt>
    <dgm:pt modelId="{D40409DB-3393-4143-B1E5-36697814713E}" type="parTrans" cxnId="{B46D3C15-4115-4221-91E0-F06D48BD5DFE}">
      <dgm:prSet/>
      <dgm:spPr/>
      <dgm:t>
        <a:bodyPr/>
        <a:lstStyle/>
        <a:p>
          <a:endParaRPr lang="en-US"/>
        </a:p>
      </dgm:t>
    </dgm:pt>
    <dgm:pt modelId="{0EC559B7-0221-4AB6-837C-9C24B608FAF0}" type="sibTrans" cxnId="{B46D3C15-4115-4221-91E0-F06D48BD5DFE}">
      <dgm:prSet/>
      <dgm:spPr/>
      <dgm:t>
        <a:bodyPr/>
        <a:lstStyle/>
        <a:p>
          <a:endParaRPr lang="en-US"/>
        </a:p>
      </dgm:t>
    </dgm:pt>
    <dgm:pt modelId="{668258B5-D6B3-47E7-8104-FC70844E91FB}">
      <dgm:prSet/>
      <dgm:spPr/>
      <dgm:t>
        <a:bodyPr/>
        <a:lstStyle/>
        <a:p>
          <a:pPr>
            <a:lnSpc>
              <a:spcPct val="100000"/>
            </a:lnSpc>
          </a:pPr>
          <a:r>
            <a:rPr lang="en-US" dirty="0"/>
            <a:t>Improve customer service without adding personnel</a:t>
          </a:r>
        </a:p>
      </dgm:t>
    </dgm:pt>
    <dgm:pt modelId="{5A91E0E2-DA3A-4BC7-BEEB-28C6379EABC1}" type="parTrans" cxnId="{D4368A4F-85C6-4A6D-9E61-6CD0D3D4FE63}">
      <dgm:prSet/>
      <dgm:spPr/>
      <dgm:t>
        <a:bodyPr/>
        <a:lstStyle/>
        <a:p>
          <a:endParaRPr lang="en-US"/>
        </a:p>
      </dgm:t>
    </dgm:pt>
    <dgm:pt modelId="{582C02AA-FB1A-40DB-A633-80D13ED70901}" type="sibTrans" cxnId="{D4368A4F-85C6-4A6D-9E61-6CD0D3D4FE63}">
      <dgm:prSet/>
      <dgm:spPr/>
      <dgm:t>
        <a:bodyPr/>
        <a:lstStyle/>
        <a:p>
          <a:endParaRPr lang="en-US"/>
        </a:p>
      </dgm:t>
    </dgm:pt>
    <dgm:pt modelId="{09351CA3-9130-4622-978A-A76D51C9F463}">
      <dgm:prSet/>
      <dgm:spPr/>
      <dgm:t>
        <a:bodyPr/>
        <a:lstStyle/>
        <a:p>
          <a:pPr>
            <a:lnSpc>
              <a:spcPct val="100000"/>
            </a:lnSpc>
          </a:pPr>
          <a:r>
            <a:rPr lang="en-US" dirty="0"/>
            <a:t>Can offload “easy” but time-consuming tasks from valuable personnel</a:t>
          </a:r>
        </a:p>
      </dgm:t>
    </dgm:pt>
    <dgm:pt modelId="{F74C5A79-5844-4416-9D8B-4564625C1FA7}" type="parTrans" cxnId="{00B01791-3D71-4BCC-B69A-FC336BA8B712}">
      <dgm:prSet/>
      <dgm:spPr/>
      <dgm:t>
        <a:bodyPr/>
        <a:lstStyle/>
        <a:p>
          <a:endParaRPr lang="en-US"/>
        </a:p>
      </dgm:t>
    </dgm:pt>
    <dgm:pt modelId="{530371A2-DE0C-435F-BDF6-71A0F682ED07}" type="sibTrans" cxnId="{00B01791-3D71-4BCC-B69A-FC336BA8B712}">
      <dgm:prSet/>
      <dgm:spPr/>
      <dgm:t>
        <a:bodyPr/>
        <a:lstStyle/>
        <a:p>
          <a:endParaRPr lang="en-US"/>
        </a:p>
      </dgm:t>
    </dgm:pt>
    <dgm:pt modelId="{7BB0CED8-6F2D-4C36-842A-24798D8008D4}">
      <dgm:prSet/>
      <dgm:spPr/>
      <dgm:t>
        <a:bodyPr/>
        <a:lstStyle/>
        <a:p>
          <a:pPr>
            <a:lnSpc>
              <a:spcPct val="100000"/>
            </a:lnSpc>
          </a:pPr>
          <a:r>
            <a:rPr lang="en-US"/>
            <a:t>Narrative interface combined with AI improves ability to find and use “hidden” Extension content </a:t>
          </a:r>
        </a:p>
      </dgm:t>
    </dgm:pt>
    <dgm:pt modelId="{2E630A03-CE82-40BD-A02A-965B1686AA72}" type="parTrans" cxnId="{4301B538-E9F0-49D1-9DF5-103D3B2C7F22}">
      <dgm:prSet/>
      <dgm:spPr/>
      <dgm:t>
        <a:bodyPr/>
        <a:lstStyle/>
        <a:p>
          <a:endParaRPr lang="en-US"/>
        </a:p>
      </dgm:t>
    </dgm:pt>
    <dgm:pt modelId="{7A1BD946-ED84-4049-8102-090A1EF7D35F}" type="sibTrans" cxnId="{4301B538-E9F0-49D1-9DF5-103D3B2C7F22}">
      <dgm:prSet/>
      <dgm:spPr/>
      <dgm:t>
        <a:bodyPr/>
        <a:lstStyle/>
        <a:p>
          <a:endParaRPr lang="en-US"/>
        </a:p>
      </dgm:t>
    </dgm:pt>
    <dgm:pt modelId="{EBB2CD57-C030-4FD7-B987-7379D989B63E}">
      <dgm:prSet/>
      <dgm:spPr/>
      <dgm:t>
        <a:bodyPr/>
        <a:lstStyle/>
        <a:p>
          <a:pPr>
            <a:lnSpc>
              <a:spcPct val="100000"/>
            </a:lnSpc>
          </a:pPr>
          <a:r>
            <a:rPr lang="en-US"/>
            <a:t>Data gathering and insights</a:t>
          </a:r>
        </a:p>
      </dgm:t>
    </dgm:pt>
    <dgm:pt modelId="{FB3DEE61-859D-4351-811C-1817293FFD67}" type="parTrans" cxnId="{855AF78E-84C3-4644-85B4-5D584D661CE6}">
      <dgm:prSet/>
      <dgm:spPr/>
      <dgm:t>
        <a:bodyPr/>
        <a:lstStyle/>
        <a:p>
          <a:endParaRPr lang="en-US"/>
        </a:p>
      </dgm:t>
    </dgm:pt>
    <dgm:pt modelId="{45471E22-FE4B-4284-BEF2-5D6C504781C6}" type="sibTrans" cxnId="{855AF78E-84C3-4644-85B4-5D584D661CE6}">
      <dgm:prSet/>
      <dgm:spPr/>
      <dgm:t>
        <a:bodyPr/>
        <a:lstStyle/>
        <a:p>
          <a:endParaRPr lang="en-US"/>
        </a:p>
      </dgm:t>
    </dgm:pt>
    <dgm:pt modelId="{3C3A3E41-F8D9-4947-AEDC-0569CC0AB9AB}" type="pres">
      <dgm:prSet presAssocID="{D0E43DF0-2B38-4235-BEEB-5A5934EFFFDE}" presName="root" presStyleCnt="0">
        <dgm:presLayoutVars>
          <dgm:dir/>
          <dgm:resizeHandles val="exact"/>
        </dgm:presLayoutVars>
      </dgm:prSet>
      <dgm:spPr/>
    </dgm:pt>
    <dgm:pt modelId="{E3CE8E8F-C76A-4C55-8852-E5063353F457}" type="pres">
      <dgm:prSet presAssocID="{163C5FAB-2990-4EE0-BD35-BFB913A1C6F2}" presName="compNode" presStyleCnt="0"/>
      <dgm:spPr/>
    </dgm:pt>
    <dgm:pt modelId="{3D301B36-2B67-4492-BBF1-D4DD889F6C7A}" type="pres">
      <dgm:prSet presAssocID="{163C5FAB-2990-4EE0-BD35-BFB913A1C6F2}" presName="bgRect" presStyleLbl="bgShp" presStyleIdx="0" presStyleCnt="7"/>
      <dgm:spPr/>
    </dgm:pt>
    <dgm:pt modelId="{ADF0A795-8663-434A-A460-9CF3B1A1083C}" type="pres">
      <dgm:prSet presAssocID="{163C5FAB-2990-4EE0-BD35-BFB913A1C6F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54A08D2F-30C4-4DC6-8FF5-25EDD97CE1F5}" type="pres">
      <dgm:prSet presAssocID="{163C5FAB-2990-4EE0-BD35-BFB913A1C6F2}" presName="spaceRect" presStyleCnt="0"/>
      <dgm:spPr/>
    </dgm:pt>
    <dgm:pt modelId="{086031A6-26B7-4B00-B3F5-C06FFCDF854C}" type="pres">
      <dgm:prSet presAssocID="{163C5FAB-2990-4EE0-BD35-BFB913A1C6F2}" presName="parTx" presStyleLbl="revTx" presStyleIdx="0" presStyleCnt="7">
        <dgm:presLayoutVars>
          <dgm:chMax val="0"/>
          <dgm:chPref val="0"/>
        </dgm:presLayoutVars>
      </dgm:prSet>
      <dgm:spPr/>
    </dgm:pt>
    <dgm:pt modelId="{50EC13EF-98B5-47BB-A284-BBFE1AB6C617}" type="pres">
      <dgm:prSet presAssocID="{8B9845F8-1F45-4AA7-BB50-3F0726FEB68A}" presName="sibTrans" presStyleCnt="0"/>
      <dgm:spPr/>
    </dgm:pt>
    <dgm:pt modelId="{47501FE4-CE56-4F9C-BF8C-1D4076FD9441}" type="pres">
      <dgm:prSet presAssocID="{668258B5-D6B3-47E7-8104-FC70844E91FB}" presName="compNode" presStyleCnt="0"/>
      <dgm:spPr/>
    </dgm:pt>
    <dgm:pt modelId="{53C0FE1B-94B1-4284-8BB5-658629473C61}" type="pres">
      <dgm:prSet presAssocID="{668258B5-D6B3-47E7-8104-FC70844E91FB}" presName="bgRect" presStyleLbl="bgShp" presStyleIdx="1" presStyleCnt="7"/>
      <dgm:spPr/>
    </dgm:pt>
    <dgm:pt modelId="{A3E5ED70-633F-4B65-AF09-078233E8E0AF}" type="pres">
      <dgm:prSet presAssocID="{668258B5-D6B3-47E7-8104-FC70844E91F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294ED1E7-E51F-4A77-8B71-B0B53888D677}" type="pres">
      <dgm:prSet presAssocID="{668258B5-D6B3-47E7-8104-FC70844E91FB}" presName="spaceRect" presStyleCnt="0"/>
      <dgm:spPr/>
    </dgm:pt>
    <dgm:pt modelId="{6BBB3425-C31E-4B15-BD3C-974B50BB346B}" type="pres">
      <dgm:prSet presAssocID="{668258B5-D6B3-47E7-8104-FC70844E91FB}" presName="parTx" presStyleLbl="revTx" presStyleIdx="1" presStyleCnt="7">
        <dgm:presLayoutVars>
          <dgm:chMax val="0"/>
          <dgm:chPref val="0"/>
        </dgm:presLayoutVars>
      </dgm:prSet>
      <dgm:spPr/>
    </dgm:pt>
    <dgm:pt modelId="{10243A5F-1CA2-4C30-89B7-524F692D3A4A}" type="pres">
      <dgm:prSet presAssocID="{582C02AA-FB1A-40DB-A633-80D13ED70901}" presName="sibTrans" presStyleCnt="0"/>
      <dgm:spPr/>
    </dgm:pt>
    <dgm:pt modelId="{1D4DC362-B333-49C9-A0C8-C9989AE37F6D}" type="pres">
      <dgm:prSet presAssocID="{3289B0E6-3E7A-4C44-B0CD-C0E347553179}" presName="compNode" presStyleCnt="0"/>
      <dgm:spPr/>
    </dgm:pt>
    <dgm:pt modelId="{9BFB30CE-0F0E-42C3-B33A-6DB7C21895AE}" type="pres">
      <dgm:prSet presAssocID="{3289B0E6-3E7A-4C44-B0CD-C0E347553179}" presName="bgRect" presStyleLbl="bgShp" presStyleIdx="2" presStyleCnt="7"/>
      <dgm:spPr/>
    </dgm:pt>
    <dgm:pt modelId="{10E1749B-46D6-4D09-ABF6-6F4FA5768A10}" type="pres">
      <dgm:prSet presAssocID="{3289B0E6-3E7A-4C44-B0CD-C0E34755317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94E77B60-E238-485A-A48E-3F44D9E67C61}" type="pres">
      <dgm:prSet presAssocID="{3289B0E6-3E7A-4C44-B0CD-C0E347553179}" presName="spaceRect" presStyleCnt="0"/>
      <dgm:spPr/>
    </dgm:pt>
    <dgm:pt modelId="{9F99EECD-6FA5-47EA-B869-B9A149712927}" type="pres">
      <dgm:prSet presAssocID="{3289B0E6-3E7A-4C44-B0CD-C0E347553179}" presName="parTx" presStyleLbl="revTx" presStyleIdx="2" presStyleCnt="7">
        <dgm:presLayoutVars>
          <dgm:chMax val="0"/>
          <dgm:chPref val="0"/>
        </dgm:presLayoutVars>
      </dgm:prSet>
      <dgm:spPr/>
    </dgm:pt>
    <dgm:pt modelId="{921A995B-7130-44EC-8D10-F02AD5F5BA96}" type="pres">
      <dgm:prSet presAssocID="{41C752A6-FB0A-49EA-99BC-779DD53FBD0F}" presName="sibTrans" presStyleCnt="0"/>
      <dgm:spPr/>
    </dgm:pt>
    <dgm:pt modelId="{333A5418-B52D-4695-992E-075EBE639862}" type="pres">
      <dgm:prSet presAssocID="{09351CA3-9130-4622-978A-A76D51C9F463}" presName="compNode" presStyleCnt="0"/>
      <dgm:spPr/>
    </dgm:pt>
    <dgm:pt modelId="{72B0DFE8-08C6-4A00-AFE4-AEB34F61883B}" type="pres">
      <dgm:prSet presAssocID="{09351CA3-9130-4622-978A-A76D51C9F463}" presName="bgRect" presStyleLbl="bgShp" presStyleIdx="3" presStyleCnt="7"/>
      <dgm:spPr/>
    </dgm:pt>
    <dgm:pt modelId="{D6CA7162-E879-4FD9-9773-0820A2D2DDD9}" type="pres">
      <dgm:prSet presAssocID="{09351CA3-9130-4622-978A-A76D51C9F46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rglass"/>
        </a:ext>
      </dgm:extLst>
    </dgm:pt>
    <dgm:pt modelId="{190245A7-9910-4BED-A8C1-A437F99B91A2}" type="pres">
      <dgm:prSet presAssocID="{09351CA3-9130-4622-978A-A76D51C9F463}" presName="spaceRect" presStyleCnt="0"/>
      <dgm:spPr/>
    </dgm:pt>
    <dgm:pt modelId="{31819385-A29E-4C9B-B448-D9F41DB02DED}" type="pres">
      <dgm:prSet presAssocID="{09351CA3-9130-4622-978A-A76D51C9F463}" presName="parTx" presStyleLbl="revTx" presStyleIdx="3" presStyleCnt="7">
        <dgm:presLayoutVars>
          <dgm:chMax val="0"/>
          <dgm:chPref val="0"/>
        </dgm:presLayoutVars>
      </dgm:prSet>
      <dgm:spPr/>
    </dgm:pt>
    <dgm:pt modelId="{D8B86758-221C-43A2-A18C-56E5891B9F17}" type="pres">
      <dgm:prSet presAssocID="{530371A2-DE0C-435F-BDF6-71A0F682ED07}" presName="sibTrans" presStyleCnt="0"/>
      <dgm:spPr/>
    </dgm:pt>
    <dgm:pt modelId="{3A4F8E38-1694-46D4-BFD4-B070B99AED27}" type="pres">
      <dgm:prSet presAssocID="{7BB0CED8-6F2D-4C36-842A-24798D8008D4}" presName="compNode" presStyleCnt="0"/>
      <dgm:spPr/>
    </dgm:pt>
    <dgm:pt modelId="{AB538433-9DA8-44EC-B210-C81267420371}" type="pres">
      <dgm:prSet presAssocID="{7BB0CED8-6F2D-4C36-842A-24798D8008D4}" presName="bgRect" presStyleLbl="bgShp" presStyleIdx="4" presStyleCnt="7"/>
      <dgm:spPr/>
    </dgm:pt>
    <dgm:pt modelId="{F0E44B7A-12A9-4A78-89F2-E77AF7CA1B39}" type="pres">
      <dgm:prSet presAssocID="{7BB0CED8-6F2D-4C36-842A-24798D8008D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btitles"/>
        </a:ext>
      </dgm:extLst>
    </dgm:pt>
    <dgm:pt modelId="{E8CA4391-81C6-4F9A-AF6E-084727061719}" type="pres">
      <dgm:prSet presAssocID="{7BB0CED8-6F2D-4C36-842A-24798D8008D4}" presName="spaceRect" presStyleCnt="0"/>
      <dgm:spPr/>
    </dgm:pt>
    <dgm:pt modelId="{B4983002-CC95-44D5-A052-C2318F612E32}" type="pres">
      <dgm:prSet presAssocID="{7BB0CED8-6F2D-4C36-842A-24798D8008D4}" presName="parTx" presStyleLbl="revTx" presStyleIdx="4" presStyleCnt="7">
        <dgm:presLayoutVars>
          <dgm:chMax val="0"/>
          <dgm:chPref val="0"/>
        </dgm:presLayoutVars>
      </dgm:prSet>
      <dgm:spPr/>
    </dgm:pt>
    <dgm:pt modelId="{29D0D204-884A-400D-91E5-6664478EA9BA}" type="pres">
      <dgm:prSet presAssocID="{7A1BD946-ED84-4049-8102-090A1EF7D35F}" presName="sibTrans" presStyleCnt="0"/>
      <dgm:spPr/>
    </dgm:pt>
    <dgm:pt modelId="{7F12523C-FE4E-4DE6-B5A3-1D1F904F4973}" type="pres">
      <dgm:prSet presAssocID="{3A3CDB2D-9F48-42E6-B7EC-E9A9B19FF3EB}" presName="compNode" presStyleCnt="0"/>
      <dgm:spPr/>
    </dgm:pt>
    <dgm:pt modelId="{AA709B96-41E9-4CFE-8635-DEA7AFF32C05}" type="pres">
      <dgm:prSet presAssocID="{3A3CDB2D-9F48-42E6-B7EC-E9A9B19FF3EB}" presName="bgRect" presStyleLbl="bgShp" presStyleIdx="5" presStyleCnt="7"/>
      <dgm:spPr/>
    </dgm:pt>
    <dgm:pt modelId="{991A3C39-12E3-464B-B1B8-D1168D419865}" type="pres">
      <dgm:prSet presAssocID="{3A3CDB2D-9F48-42E6-B7EC-E9A9B19FF3E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6C75C51C-EA81-4392-8861-FDE6E8740963}" type="pres">
      <dgm:prSet presAssocID="{3A3CDB2D-9F48-42E6-B7EC-E9A9B19FF3EB}" presName="spaceRect" presStyleCnt="0"/>
      <dgm:spPr/>
    </dgm:pt>
    <dgm:pt modelId="{E4F1D286-7FB9-490B-A3A8-F5302047FA9D}" type="pres">
      <dgm:prSet presAssocID="{3A3CDB2D-9F48-42E6-B7EC-E9A9B19FF3EB}" presName="parTx" presStyleLbl="revTx" presStyleIdx="5" presStyleCnt="7">
        <dgm:presLayoutVars>
          <dgm:chMax val="0"/>
          <dgm:chPref val="0"/>
        </dgm:presLayoutVars>
      </dgm:prSet>
      <dgm:spPr/>
    </dgm:pt>
    <dgm:pt modelId="{4B573E37-EEDF-B54B-921F-E3187EAB2E0F}" type="pres">
      <dgm:prSet presAssocID="{0EC559B7-0221-4AB6-837C-9C24B608FAF0}" presName="sibTrans" presStyleCnt="0"/>
      <dgm:spPr/>
    </dgm:pt>
    <dgm:pt modelId="{5D40A5C2-319B-482B-9FAE-2432A00088EE}" type="pres">
      <dgm:prSet presAssocID="{EBB2CD57-C030-4FD7-B987-7379D989B63E}" presName="compNode" presStyleCnt="0"/>
      <dgm:spPr/>
    </dgm:pt>
    <dgm:pt modelId="{8510669B-A6A4-492B-AC95-6AB69AFD3C45}" type="pres">
      <dgm:prSet presAssocID="{EBB2CD57-C030-4FD7-B987-7379D989B63E}" presName="bgRect" presStyleLbl="bgShp" presStyleIdx="6" presStyleCnt="7"/>
      <dgm:spPr/>
    </dgm:pt>
    <dgm:pt modelId="{E13E78BD-5A77-4A6F-B396-5824A1F5170C}" type="pres">
      <dgm:prSet presAssocID="{EBB2CD57-C030-4FD7-B987-7379D989B63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ar chart"/>
        </a:ext>
      </dgm:extLst>
    </dgm:pt>
    <dgm:pt modelId="{9D2BBB6B-7BAC-45CD-B42D-E18A2DFB3802}" type="pres">
      <dgm:prSet presAssocID="{EBB2CD57-C030-4FD7-B987-7379D989B63E}" presName="spaceRect" presStyleCnt="0"/>
      <dgm:spPr/>
    </dgm:pt>
    <dgm:pt modelId="{3C057974-9C1B-4EDB-9F62-B7568C8A8903}" type="pres">
      <dgm:prSet presAssocID="{EBB2CD57-C030-4FD7-B987-7379D989B63E}" presName="parTx" presStyleLbl="revTx" presStyleIdx="6" presStyleCnt="7">
        <dgm:presLayoutVars>
          <dgm:chMax val="0"/>
          <dgm:chPref val="0"/>
        </dgm:presLayoutVars>
      </dgm:prSet>
      <dgm:spPr/>
    </dgm:pt>
  </dgm:ptLst>
  <dgm:cxnLst>
    <dgm:cxn modelId="{0D7D0203-069F-2446-9A95-58F92526312C}" type="presOf" srcId="{EBB2CD57-C030-4FD7-B987-7379D989B63E}" destId="{3C057974-9C1B-4EDB-9F62-B7568C8A8903}" srcOrd="0" destOrd="0" presId="urn:microsoft.com/office/officeart/2018/2/layout/IconVerticalSolidList"/>
    <dgm:cxn modelId="{46051403-9277-E740-BC3F-58879BDB61F9}" type="presOf" srcId="{D0E43DF0-2B38-4235-BEEB-5A5934EFFFDE}" destId="{3C3A3E41-F8D9-4947-AEDC-0569CC0AB9AB}" srcOrd="0" destOrd="0" presId="urn:microsoft.com/office/officeart/2018/2/layout/IconVerticalSolidList"/>
    <dgm:cxn modelId="{DF49DD05-D582-3746-81BE-550635B6E3F4}" type="presOf" srcId="{163C5FAB-2990-4EE0-BD35-BFB913A1C6F2}" destId="{086031A6-26B7-4B00-B3F5-C06FFCDF854C}" srcOrd="0" destOrd="0" presId="urn:microsoft.com/office/officeart/2018/2/layout/IconVerticalSolidList"/>
    <dgm:cxn modelId="{B46D3C15-4115-4221-91E0-F06D48BD5DFE}" srcId="{D0E43DF0-2B38-4235-BEEB-5A5934EFFFDE}" destId="{3A3CDB2D-9F48-42E6-B7EC-E9A9B19FF3EB}" srcOrd="5" destOrd="0" parTransId="{D40409DB-3393-4143-B1E5-36697814713E}" sibTransId="{0EC559B7-0221-4AB6-837C-9C24B608FAF0}"/>
    <dgm:cxn modelId="{4301B538-E9F0-49D1-9DF5-103D3B2C7F22}" srcId="{D0E43DF0-2B38-4235-BEEB-5A5934EFFFDE}" destId="{7BB0CED8-6F2D-4C36-842A-24798D8008D4}" srcOrd="4" destOrd="0" parTransId="{2E630A03-CE82-40BD-A02A-965B1686AA72}" sibTransId="{7A1BD946-ED84-4049-8102-090A1EF7D35F}"/>
    <dgm:cxn modelId="{AFCF863B-CD14-C847-B650-95C934B8EEBB}" type="presOf" srcId="{3289B0E6-3E7A-4C44-B0CD-C0E347553179}" destId="{9F99EECD-6FA5-47EA-B869-B9A149712927}" srcOrd="0" destOrd="0" presId="urn:microsoft.com/office/officeart/2018/2/layout/IconVerticalSolidList"/>
    <dgm:cxn modelId="{44C3573D-AB6E-F048-A4B4-5FCC0D630129}" type="presOf" srcId="{7BB0CED8-6F2D-4C36-842A-24798D8008D4}" destId="{B4983002-CC95-44D5-A052-C2318F612E32}" srcOrd="0" destOrd="0" presId="urn:microsoft.com/office/officeart/2018/2/layout/IconVerticalSolidList"/>
    <dgm:cxn modelId="{D4368A4F-85C6-4A6D-9E61-6CD0D3D4FE63}" srcId="{D0E43DF0-2B38-4235-BEEB-5A5934EFFFDE}" destId="{668258B5-D6B3-47E7-8104-FC70844E91FB}" srcOrd="1" destOrd="0" parTransId="{5A91E0E2-DA3A-4BC7-BEEB-28C6379EABC1}" sibTransId="{582C02AA-FB1A-40DB-A633-80D13ED70901}"/>
    <dgm:cxn modelId="{C6840578-66D2-4B4B-A15C-C02EE74890F1}" type="presOf" srcId="{09351CA3-9130-4622-978A-A76D51C9F463}" destId="{31819385-A29E-4C9B-B448-D9F41DB02DED}" srcOrd="0" destOrd="0" presId="urn:microsoft.com/office/officeart/2018/2/layout/IconVerticalSolidList"/>
    <dgm:cxn modelId="{2DDF338E-4D1D-48C2-B81A-E3F827B1AE75}" srcId="{D0E43DF0-2B38-4235-BEEB-5A5934EFFFDE}" destId="{163C5FAB-2990-4EE0-BD35-BFB913A1C6F2}" srcOrd="0" destOrd="0" parTransId="{F07C75BA-F09D-44B9-865A-49BF46E19325}" sibTransId="{8B9845F8-1F45-4AA7-BB50-3F0726FEB68A}"/>
    <dgm:cxn modelId="{855AF78E-84C3-4644-85B4-5D584D661CE6}" srcId="{D0E43DF0-2B38-4235-BEEB-5A5934EFFFDE}" destId="{EBB2CD57-C030-4FD7-B987-7379D989B63E}" srcOrd="6" destOrd="0" parTransId="{FB3DEE61-859D-4351-811C-1817293FFD67}" sibTransId="{45471E22-FE4B-4284-BEF2-5D6C504781C6}"/>
    <dgm:cxn modelId="{00B01791-3D71-4BCC-B69A-FC336BA8B712}" srcId="{D0E43DF0-2B38-4235-BEEB-5A5934EFFFDE}" destId="{09351CA3-9130-4622-978A-A76D51C9F463}" srcOrd="3" destOrd="0" parTransId="{F74C5A79-5844-4416-9D8B-4564625C1FA7}" sibTransId="{530371A2-DE0C-435F-BDF6-71A0F682ED07}"/>
    <dgm:cxn modelId="{3002AE94-681B-2E42-8A47-11D2F8843008}" type="presOf" srcId="{3A3CDB2D-9F48-42E6-B7EC-E9A9B19FF3EB}" destId="{E4F1D286-7FB9-490B-A3A8-F5302047FA9D}" srcOrd="0" destOrd="0" presId="urn:microsoft.com/office/officeart/2018/2/layout/IconVerticalSolidList"/>
    <dgm:cxn modelId="{9B609ED8-78F2-4F2E-BA5A-AB61CF44CF7A}" srcId="{D0E43DF0-2B38-4235-BEEB-5A5934EFFFDE}" destId="{3289B0E6-3E7A-4C44-B0CD-C0E347553179}" srcOrd="2" destOrd="0" parTransId="{FF15A988-DED7-47EA-BE6A-84EFADB309FB}" sibTransId="{41C752A6-FB0A-49EA-99BC-779DD53FBD0F}"/>
    <dgm:cxn modelId="{3007EBFF-F102-4042-8C9D-00F3A51C3CCD}" type="presOf" srcId="{668258B5-D6B3-47E7-8104-FC70844E91FB}" destId="{6BBB3425-C31E-4B15-BD3C-974B50BB346B}" srcOrd="0" destOrd="0" presId="urn:microsoft.com/office/officeart/2018/2/layout/IconVerticalSolidList"/>
    <dgm:cxn modelId="{B2E93936-8870-3A43-A553-CC9F8A41EAC0}" type="presParOf" srcId="{3C3A3E41-F8D9-4947-AEDC-0569CC0AB9AB}" destId="{E3CE8E8F-C76A-4C55-8852-E5063353F457}" srcOrd="0" destOrd="0" presId="urn:microsoft.com/office/officeart/2018/2/layout/IconVerticalSolidList"/>
    <dgm:cxn modelId="{7B191A6F-A01D-D24E-83F2-CD96CDF6A958}" type="presParOf" srcId="{E3CE8E8F-C76A-4C55-8852-E5063353F457}" destId="{3D301B36-2B67-4492-BBF1-D4DD889F6C7A}" srcOrd="0" destOrd="0" presId="urn:microsoft.com/office/officeart/2018/2/layout/IconVerticalSolidList"/>
    <dgm:cxn modelId="{5A52A0D0-9189-CE49-9FED-C9B9C3CBF22E}" type="presParOf" srcId="{E3CE8E8F-C76A-4C55-8852-E5063353F457}" destId="{ADF0A795-8663-434A-A460-9CF3B1A1083C}" srcOrd="1" destOrd="0" presId="urn:microsoft.com/office/officeart/2018/2/layout/IconVerticalSolidList"/>
    <dgm:cxn modelId="{D45C3D50-86A4-3D48-B02F-8D462FB6144B}" type="presParOf" srcId="{E3CE8E8F-C76A-4C55-8852-E5063353F457}" destId="{54A08D2F-30C4-4DC6-8FF5-25EDD97CE1F5}" srcOrd="2" destOrd="0" presId="urn:microsoft.com/office/officeart/2018/2/layout/IconVerticalSolidList"/>
    <dgm:cxn modelId="{3543F7D1-6901-D74D-879C-D130BC92CB83}" type="presParOf" srcId="{E3CE8E8F-C76A-4C55-8852-E5063353F457}" destId="{086031A6-26B7-4B00-B3F5-C06FFCDF854C}" srcOrd="3" destOrd="0" presId="urn:microsoft.com/office/officeart/2018/2/layout/IconVerticalSolidList"/>
    <dgm:cxn modelId="{40005CC1-3782-234A-9533-30C668C2991F}" type="presParOf" srcId="{3C3A3E41-F8D9-4947-AEDC-0569CC0AB9AB}" destId="{50EC13EF-98B5-47BB-A284-BBFE1AB6C617}" srcOrd="1" destOrd="0" presId="urn:microsoft.com/office/officeart/2018/2/layout/IconVerticalSolidList"/>
    <dgm:cxn modelId="{8C47B7E8-2440-F643-ADE3-D7ABA4BDC3C0}" type="presParOf" srcId="{3C3A3E41-F8D9-4947-AEDC-0569CC0AB9AB}" destId="{47501FE4-CE56-4F9C-BF8C-1D4076FD9441}" srcOrd="2" destOrd="0" presId="urn:microsoft.com/office/officeart/2018/2/layout/IconVerticalSolidList"/>
    <dgm:cxn modelId="{C8F49F38-C184-4246-996F-3B22AD117336}" type="presParOf" srcId="{47501FE4-CE56-4F9C-BF8C-1D4076FD9441}" destId="{53C0FE1B-94B1-4284-8BB5-658629473C61}" srcOrd="0" destOrd="0" presId="urn:microsoft.com/office/officeart/2018/2/layout/IconVerticalSolidList"/>
    <dgm:cxn modelId="{AD2B884F-8A3E-EE44-8EFF-9CF4ED3327B9}" type="presParOf" srcId="{47501FE4-CE56-4F9C-BF8C-1D4076FD9441}" destId="{A3E5ED70-633F-4B65-AF09-078233E8E0AF}" srcOrd="1" destOrd="0" presId="urn:microsoft.com/office/officeart/2018/2/layout/IconVerticalSolidList"/>
    <dgm:cxn modelId="{E8355C20-FAA1-E24A-BCB6-A40EF8E1849E}" type="presParOf" srcId="{47501FE4-CE56-4F9C-BF8C-1D4076FD9441}" destId="{294ED1E7-E51F-4A77-8B71-B0B53888D677}" srcOrd="2" destOrd="0" presId="urn:microsoft.com/office/officeart/2018/2/layout/IconVerticalSolidList"/>
    <dgm:cxn modelId="{28D81F98-DB80-544A-AC46-2DB879AAF016}" type="presParOf" srcId="{47501FE4-CE56-4F9C-BF8C-1D4076FD9441}" destId="{6BBB3425-C31E-4B15-BD3C-974B50BB346B}" srcOrd="3" destOrd="0" presId="urn:microsoft.com/office/officeart/2018/2/layout/IconVerticalSolidList"/>
    <dgm:cxn modelId="{94DE9BBC-E67C-5A45-85C0-566AA4080721}" type="presParOf" srcId="{3C3A3E41-F8D9-4947-AEDC-0569CC0AB9AB}" destId="{10243A5F-1CA2-4C30-89B7-524F692D3A4A}" srcOrd="3" destOrd="0" presId="urn:microsoft.com/office/officeart/2018/2/layout/IconVerticalSolidList"/>
    <dgm:cxn modelId="{78B2FC8B-44E8-D349-920B-409C315D736E}" type="presParOf" srcId="{3C3A3E41-F8D9-4947-AEDC-0569CC0AB9AB}" destId="{1D4DC362-B333-49C9-A0C8-C9989AE37F6D}" srcOrd="4" destOrd="0" presId="urn:microsoft.com/office/officeart/2018/2/layout/IconVerticalSolidList"/>
    <dgm:cxn modelId="{14A18655-ECC8-964F-8B8F-83D07932F852}" type="presParOf" srcId="{1D4DC362-B333-49C9-A0C8-C9989AE37F6D}" destId="{9BFB30CE-0F0E-42C3-B33A-6DB7C21895AE}" srcOrd="0" destOrd="0" presId="urn:microsoft.com/office/officeart/2018/2/layout/IconVerticalSolidList"/>
    <dgm:cxn modelId="{3820FDB4-25E1-E14C-8387-7D6A77BD8559}" type="presParOf" srcId="{1D4DC362-B333-49C9-A0C8-C9989AE37F6D}" destId="{10E1749B-46D6-4D09-ABF6-6F4FA5768A10}" srcOrd="1" destOrd="0" presId="urn:microsoft.com/office/officeart/2018/2/layout/IconVerticalSolidList"/>
    <dgm:cxn modelId="{989C22D8-9E49-5E49-997D-4260BA48533C}" type="presParOf" srcId="{1D4DC362-B333-49C9-A0C8-C9989AE37F6D}" destId="{94E77B60-E238-485A-A48E-3F44D9E67C61}" srcOrd="2" destOrd="0" presId="urn:microsoft.com/office/officeart/2018/2/layout/IconVerticalSolidList"/>
    <dgm:cxn modelId="{1063CD8B-21EF-164C-937A-047093E4F32C}" type="presParOf" srcId="{1D4DC362-B333-49C9-A0C8-C9989AE37F6D}" destId="{9F99EECD-6FA5-47EA-B869-B9A149712927}" srcOrd="3" destOrd="0" presId="urn:microsoft.com/office/officeart/2018/2/layout/IconVerticalSolidList"/>
    <dgm:cxn modelId="{3B02F40E-082D-434D-BA2E-0E21D46BA1E2}" type="presParOf" srcId="{3C3A3E41-F8D9-4947-AEDC-0569CC0AB9AB}" destId="{921A995B-7130-44EC-8D10-F02AD5F5BA96}" srcOrd="5" destOrd="0" presId="urn:microsoft.com/office/officeart/2018/2/layout/IconVerticalSolidList"/>
    <dgm:cxn modelId="{222C1046-AD43-B041-B110-DDF0314B217F}" type="presParOf" srcId="{3C3A3E41-F8D9-4947-AEDC-0569CC0AB9AB}" destId="{333A5418-B52D-4695-992E-075EBE639862}" srcOrd="6" destOrd="0" presId="urn:microsoft.com/office/officeart/2018/2/layout/IconVerticalSolidList"/>
    <dgm:cxn modelId="{217C9A18-302B-E448-A363-E68F2A4AD0ED}" type="presParOf" srcId="{333A5418-B52D-4695-992E-075EBE639862}" destId="{72B0DFE8-08C6-4A00-AFE4-AEB34F61883B}" srcOrd="0" destOrd="0" presId="urn:microsoft.com/office/officeart/2018/2/layout/IconVerticalSolidList"/>
    <dgm:cxn modelId="{1D2E8700-E9CC-9245-A8B0-0252A0F75832}" type="presParOf" srcId="{333A5418-B52D-4695-992E-075EBE639862}" destId="{D6CA7162-E879-4FD9-9773-0820A2D2DDD9}" srcOrd="1" destOrd="0" presId="urn:microsoft.com/office/officeart/2018/2/layout/IconVerticalSolidList"/>
    <dgm:cxn modelId="{C872CAE7-27B5-CA48-9590-B3EF0F833F50}" type="presParOf" srcId="{333A5418-B52D-4695-992E-075EBE639862}" destId="{190245A7-9910-4BED-A8C1-A437F99B91A2}" srcOrd="2" destOrd="0" presId="urn:microsoft.com/office/officeart/2018/2/layout/IconVerticalSolidList"/>
    <dgm:cxn modelId="{0EAA5219-2CAE-7C4B-ADD9-DF6E7BE78D3E}" type="presParOf" srcId="{333A5418-B52D-4695-992E-075EBE639862}" destId="{31819385-A29E-4C9B-B448-D9F41DB02DED}" srcOrd="3" destOrd="0" presId="urn:microsoft.com/office/officeart/2018/2/layout/IconVerticalSolidList"/>
    <dgm:cxn modelId="{079B2284-44BF-2D45-A794-B6C09E9905A7}" type="presParOf" srcId="{3C3A3E41-F8D9-4947-AEDC-0569CC0AB9AB}" destId="{D8B86758-221C-43A2-A18C-56E5891B9F17}" srcOrd="7" destOrd="0" presId="urn:microsoft.com/office/officeart/2018/2/layout/IconVerticalSolidList"/>
    <dgm:cxn modelId="{43A5373B-FBC7-894C-BA44-86FFCA42341C}" type="presParOf" srcId="{3C3A3E41-F8D9-4947-AEDC-0569CC0AB9AB}" destId="{3A4F8E38-1694-46D4-BFD4-B070B99AED27}" srcOrd="8" destOrd="0" presId="urn:microsoft.com/office/officeart/2018/2/layout/IconVerticalSolidList"/>
    <dgm:cxn modelId="{7C40EBD8-657B-EB41-A43A-E9EF33EF2D28}" type="presParOf" srcId="{3A4F8E38-1694-46D4-BFD4-B070B99AED27}" destId="{AB538433-9DA8-44EC-B210-C81267420371}" srcOrd="0" destOrd="0" presId="urn:microsoft.com/office/officeart/2018/2/layout/IconVerticalSolidList"/>
    <dgm:cxn modelId="{0F14E11C-9ECC-6D41-8060-827BC833F4C9}" type="presParOf" srcId="{3A4F8E38-1694-46D4-BFD4-B070B99AED27}" destId="{F0E44B7A-12A9-4A78-89F2-E77AF7CA1B39}" srcOrd="1" destOrd="0" presId="urn:microsoft.com/office/officeart/2018/2/layout/IconVerticalSolidList"/>
    <dgm:cxn modelId="{1B5A7B3C-D62F-3447-92F5-715BD9A532CC}" type="presParOf" srcId="{3A4F8E38-1694-46D4-BFD4-B070B99AED27}" destId="{E8CA4391-81C6-4F9A-AF6E-084727061719}" srcOrd="2" destOrd="0" presId="urn:microsoft.com/office/officeart/2018/2/layout/IconVerticalSolidList"/>
    <dgm:cxn modelId="{E4E3AD8E-A11C-C846-B9E1-FAB964861307}" type="presParOf" srcId="{3A4F8E38-1694-46D4-BFD4-B070B99AED27}" destId="{B4983002-CC95-44D5-A052-C2318F612E32}" srcOrd="3" destOrd="0" presId="urn:microsoft.com/office/officeart/2018/2/layout/IconVerticalSolidList"/>
    <dgm:cxn modelId="{AD41751F-CF02-884B-BAC4-EFFA2CB145D3}" type="presParOf" srcId="{3C3A3E41-F8D9-4947-AEDC-0569CC0AB9AB}" destId="{29D0D204-884A-400D-91E5-6664478EA9BA}" srcOrd="9" destOrd="0" presId="urn:microsoft.com/office/officeart/2018/2/layout/IconVerticalSolidList"/>
    <dgm:cxn modelId="{CE136C15-BFF9-534C-A0BA-EB448AD47CDF}" type="presParOf" srcId="{3C3A3E41-F8D9-4947-AEDC-0569CC0AB9AB}" destId="{7F12523C-FE4E-4DE6-B5A3-1D1F904F4973}" srcOrd="10" destOrd="0" presId="urn:microsoft.com/office/officeart/2018/2/layout/IconVerticalSolidList"/>
    <dgm:cxn modelId="{EF71546A-074A-854F-9D0A-2C1FFB22DF09}" type="presParOf" srcId="{7F12523C-FE4E-4DE6-B5A3-1D1F904F4973}" destId="{AA709B96-41E9-4CFE-8635-DEA7AFF32C05}" srcOrd="0" destOrd="0" presId="urn:microsoft.com/office/officeart/2018/2/layout/IconVerticalSolidList"/>
    <dgm:cxn modelId="{22898CA6-BBB3-8149-9ADA-C14959DD0A36}" type="presParOf" srcId="{7F12523C-FE4E-4DE6-B5A3-1D1F904F4973}" destId="{991A3C39-12E3-464B-B1B8-D1168D419865}" srcOrd="1" destOrd="0" presId="urn:microsoft.com/office/officeart/2018/2/layout/IconVerticalSolidList"/>
    <dgm:cxn modelId="{7C946B17-5155-CA4B-B473-DECE844A63AF}" type="presParOf" srcId="{7F12523C-FE4E-4DE6-B5A3-1D1F904F4973}" destId="{6C75C51C-EA81-4392-8861-FDE6E8740963}" srcOrd="2" destOrd="0" presId="urn:microsoft.com/office/officeart/2018/2/layout/IconVerticalSolidList"/>
    <dgm:cxn modelId="{15F333FF-A63E-DB4D-87D4-BBD6ACDC72A1}" type="presParOf" srcId="{7F12523C-FE4E-4DE6-B5A3-1D1F904F4973}" destId="{E4F1D286-7FB9-490B-A3A8-F5302047FA9D}" srcOrd="3" destOrd="0" presId="urn:microsoft.com/office/officeart/2018/2/layout/IconVerticalSolidList"/>
    <dgm:cxn modelId="{B724BBCC-1251-4342-A7E8-B4192C9080CF}" type="presParOf" srcId="{3C3A3E41-F8D9-4947-AEDC-0569CC0AB9AB}" destId="{4B573E37-EEDF-B54B-921F-E3187EAB2E0F}" srcOrd="11" destOrd="0" presId="urn:microsoft.com/office/officeart/2018/2/layout/IconVerticalSolidList"/>
    <dgm:cxn modelId="{EBEEB3F0-29D0-044F-A081-FE075EEF1368}" type="presParOf" srcId="{3C3A3E41-F8D9-4947-AEDC-0569CC0AB9AB}" destId="{5D40A5C2-319B-482B-9FAE-2432A00088EE}" srcOrd="12" destOrd="0" presId="urn:microsoft.com/office/officeart/2018/2/layout/IconVerticalSolidList"/>
    <dgm:cxn modelId="{F68FD026-0F42-6743-B031-10A596C52255}" type="presParOf" srcId="{5D40A5C2-319B-482B-9FAE-2432A00088EE}" destId="{8510669B-A6A4-492B-AC95-6AB69AFD3C45}" srcOrd="0" destOrd="0" presId="urn:microsoft.com/office/officeart/2018/2/layout/IconVerticalSolidList"/>
    <dgm:cxn modelId="{FF59B61E-7D6F-B449-93D1-EAAC47A554E4}" type="presParOf" srcId="{5D40A5C2-319B-482B-9FAE-2432A00088EE}" destId="{E13E78BD-5A77-4A6F-B396-5824A1F5170C}" srcOrd="1" destOrd="0" presId="urn:microsoft.com/office/officeart/2018/2/layout/IconVerticalSolidList"/>
    <dgm:cxn modelId="{4AB41176-0A5E-664E-8F06-3A7BB9523485}" type="presParOf" srcId="{5D40A5C2-319B-482B-9FAE-2432A00088EE}" destId="{9D2BBB6B-7BAC-45CD-B42D-E18A2DFB3802}" srcOrd="2" destOrd="0" presId="urn:microsoft.com/office/officeart/2018/2/layout/IconVerticalSolidList"/>
    <dgm:cxn modelId="{A3BAC241-3DDA-DB4C-A0A8-26420F8AE7BF}" type="presParOf" srcId="{5D40A5C2-319B-482B-9FAE-2432A00088EE}" destId="{3C057974-9C1B-4EDB-9F62-B7568C8A89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49067F-EB6E-4503-9E10-ED404996EFB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4ABA6D4-4727-4E7C-9011-E47701CEDDC3}">
      <dgm:prSet/>
      <dgm:spPr/>
      <dgm:t>
        <a:bodyPr/>
        <a:lstStyle/>
        <a:p>
          <a:r>
            <a:rPr lang="en-US" dirty="0"/>
            <a:t>Maintain the quality and “personal touch” that Extension is known for and serve as a way to connect into Extension. </a:t>
          </a:r>
        </a:p>
      </dgm:t>
    </dgm:pt>
    <dgm:pt modelId="{34077D1D-E364-48AE-ADB5-B40350129A3A}" type="parTrans" cxnId="{4943E400-B75D-4C80-85F8-E6166A2188FC}">
      <dgm:prSet/>
      <dgm:spPr/>
      <dgm:t>
        <a:bodyPr/>
        <a:lstStyle/>
        <a:p>
          <a:endParaRPr lang="en-US"/>
        </a:p>
      </dgm:t>
    </dgm:pt>
    <dgm:pt modelId="{1894B2A4-AACF-4F12-B87F-61545CB69A36}" type="sibTrans" cxnId="{4943E400-B75D-4C80-85F8-E6166A2188FC}">
      <dgm:prSet/>
      <dgm:spPr/>
      <dgm:t>
        <a:bodyPr/>
        <a:lstStyle/>
        <a:p>
          <a:endParaRPr lang="en-US"/>
        </a:p>
      </dgm:t>
    </dgm:pt>
    <dgm:pt modelId="{E72F8F3E-A60E-4514-96F2-F1BC81DA0CDE}">
      <dgm:prSet/>
      <dgm:spPr/>
      <dgm:t>
        <a:bodyPr/>
        <a:lstStyle/>
        <a:p>
          <a:r>
            <a:rPr lang="en-US" dirty="0"/>
            <a:t>The answers and resources it provides must be accurate, relevant, up-to-date, local and locally branded. No hallucinations.</a:t>
          </a:r>
        </a:p>
      </dgm:t>
    </dgm:pt>
    <dgm:pt modelId="{6E3B422A-9937-4145-BCC1-AF8C2C9BB8F0}" type="parTrans" cxnId="{5C4D5FDD-69AD-4E23-84F1-CB8C1BC58B84}">
      <dgm:prSet/>
      <dgm:spPr/>
      <dgm:t>
        <a:bodyPr/>
        <a:lstStyle/>
        <a:p>
          <a:endParaRPr lang="en-US"/>
        </a:p>
      </dgm:t>
    </dgm:pt>
    <dgm:pt modelId="{A7CAE696-BDC6-4AEC-98D4-9EC08CD83B27}" type="sibTrans" cxnId="{5C4D5FDD-69AD-4E23-84F1-CB8C1BC58B84}">
      <dgm:prSet/>
      <dgm:spPr/>
      <dgm:t>
        <a:bodyPr/>
        <a:lstStyle/>
        <a:p>
          <a:endParaRPr lang="en-US"/>
        </a:p>
      </dgm:t>
    </dgm:pt>
    <dgm:pt modelId="{AC42CA88-4158-4C26-9B22-B256FCDDE1D8}">
      <dgm:prSet/>
      <dgm:spPr/>
      <dgm:t>
        <a:bodyPr/>
        <a:lstStyle/>
        <a:p>
          <a:r>
            <a:rPr lang="en-US"/>
            <a:t>Respect the privacy of its users while also connecting them to local services and resource providers. </a:t>
          </a:r>
        </a:p>
      </dgm:t>
    </dgm:pt>
    <dgm:pt modelId="{B8F21A4F-B945-4242-8329-3CA91E0BBD8C}" type="parTrans" cxnId="{891158A0-D3AD-4C5F-BA88-2107ADD61890}">
      <dgm:prSet/>
      <dgm:spPr/>
      <dgm:t>
        <a:bodyPr/>
        <a:lstStyle/>
        <a:p>
          <a:endParaRPr lang="en-US"/>
        </a:p>
      </dgm:t>
    </dgm:pt>
    <dgm:pt modelId="{677B7E9A-2637-4DC6-8DD6-8E678DD6CC50}" type="sibTrans" cxnId="{891158A0-D3AD-4C5F-BA88-2107ADD61890}">
      <dgm:prSet/>
      <dgm:spPr/>
      <dgm:t>
        <a:bodyPr/>
        <a:lstStyle/>
        <a:p>
          <a:endParaRPr lang="en-US"/>
        </a:p>
      </dgm:t>
    </dgm:pt>
    <dgm:pt modelId="{123399B8-3751-4F4B-A190-EDD12ABFA2B0}">
      <dgm:prSet/>
      <dgm:spPr/>
      <dgm:t>
        <a:bodyPr/>
        <a:lstStyle/>
        <a:p>
          <a:r>
            <a:rPr lang="en-US"/>
            <a:t>Respect provenance, ownership, and attribution of resources with links. </a:t>
          </a:r>
        </a:p>
      </dgm:t>
    </dgm:pt>
    <dgm:pt modelId="{2669B0D1-4A98-4935-A9BE-5DECCD623069}" type="parTrans" cxnId="{F9EE318D-CB5C-4EE5-A505-4003649E974C}">
      <dgm:prSet/>
      <dgm:spPr/>
      <dgm:t>
        <a:bodyPr/>
        <a:lstStyle/>
        <a:p>
          <a:endParaRPr lang="en-US"/>
        </a:p>
      </dgm:t>
    </dgm:pt>
    <dgm:pt modelId="{1B0D05F1-52D1-4541-8213-BD904FD9D91C}" type="sibTrans" cxnId="{F9EE318D-CB5C-4EE5-A505-4003649E974C}">
      <dgm:prSet/>
      <dgm:spPr/>
      <dgm:t>
        <a:bodyPr/>
        <a:lstStyle/>
        <a:p>
          <a:endParaRPr lang="en-US"/>
        </a:p>
      </dgm:t>
    </dgm:pt>
    <dgm:pt modelId="{4F635AF4-3252-4C3A-AC3E-0854C838E59C}">
      <dgm:prSet/>
      <dgm:spPr/>
      <dgm:t>
        <a:bodyPr/>
        <a:lstStyle/>
        <a:p>
          <a:r>
            <a:rPr lang="en-US"/>
            <a:t>Contributing institutions should be able to control the usage of their data</a:t>
          </a:r>
        </a:p>
      </dgm:t>
    </dgm:pt>
    <dgm:pt modelId="{F3BD8D25-5DE2-4BB1-AC3F-EA20A6CC0780}" type="parTrans" cxnId="{A699ADA5-AF6A-4250-B893-15FB336A4994}">
      <dgm:prSet/>
      <dgm:spPr/>
      <dgm:t>
        <a:bodyPr/>
        <a:lstStyle/>
        <a:p>
          <a:endParaRPr lang="en-US"/>
        </a:p>
      </dgm:t>
    </dgm:pt>
    <dgm:pt modelId="{CBB2F7B5-E4C5-4B91-8382-F93E095092EE}" type="sibTrans" cxnId="{A699ADA5-AF6A-4250-B893-15FB336A4994}">
      <dgm:prSet/>
      <dgm:spPr/>
      <dgm:t>
        <a:bodyPr/>
        <a:lstStyle/>
        <a:p>
          <a:endParaRPr lang="en-US"/>
        </a:p>
      </dgm:t>
    </dgm:pt>
    <dgm:pt modelId="{A8372A48-18F6-449B-B459-F67F16622E20}">
      <dgm:prSet/>
      <dgm:spPr/>
      <dgm:t>
        <a:bodyPr/>
        <a:lstStyle/>
        <a:p>
          <a:r>
            <a:rPr lang="en-US"/>
            <a:t>Content/data should be updated easily</a:t>
          </a:r>
        </a:p>
      </dgm:t>
    </dgm:pt>
    <dgm:pt modelId="{5B948122-F3D6-46EF-854C-EFF48107C94C}" type="parTrans" cxnId="{F3E571E6-BDCD-47BF-9B63-05EDC58ED1D4}">
      <dgm:prSet/>
      <dgm:spPr/>
      <dgm:t>
        <a:bodyPr/>
        <a:lstStyle/>
        <a:p>
          <a:endParaRPr lang="en-US"/>
        </a:p>
      </dgm:t>
    </dgm:pt>
    <dgm:pt modelId="{5A9F5409-E0FB-457F-AD73-FFB1AA236B42}" type="sibTrans" cxnId="{F3E571E6-BDCD-47BF-9B63-05EDC58ED1D4}">
      <dgm:prSet/>
      <dgm:spPr/>
      <dgm:t>
        <a:bodyPr/>
        <a:lstStyle/>
        <a:p>
          <a:endParaRPr lang="en-US"/>
        </a:p>
      </dgm:t>
    </dgm:pt>
    <dgm:pt modelId="{10FB5687-3BFC-466C-8A81-6713D45648D6}">
      <dgm:prSet/>
      <dgm:spPr/>
      <dgm:t>
        <a:bodyPr/>
        <a:lstStyle/>
        <a:p>
          <a:r>
            <a:rPr lang="en-US"/>
            <a:t>Ability to analyze and report on usage</a:t>
          </a:r>
        </a:p>
      </dgm:t>
    </dgm:pt>
    <dgm:pt modelId="{74D492F3-1D68-4F1D-8653-B38BF0EA7089}" type="parTrans" cxnId="{887BA128-5446-4C78-BDEE-8143D1B5B3CF}">
      <dgm:prSet/>
      <dgm:spPr/>
      <dgm:t>
        <a:bodyPr/>
        <a:lstStyle/>
        <a:p>
          <a:endParaRPr lang="en-US"/>
        </a:p>
      </dgm:t>
    </dgm:pt>
    <dgm:pt modelId="{8ED97C2D-D793-4E1D-AA61-D913BAA99908}" type="sibTrans" cxnId="{887BA128-5446-4C78-BDEE-8143D1B5B3CF}">
      <dgm:prSet/>
      <dgm:spPr/>
      <dgm:t>
        <a:bodyPr/>
        <a:lstStyle/>
        <a:p>
          <a:endParaRPr lang="en-US"/>
        </a:p>
      </dgm:t>
    </dgm:pt>
    <dgm:pt modelId="{39FF88A7-55EA-491B-8F09-BF13B505B5E8}">
      <dgm:prSet/>
      <dgm:spPr/>
      <dgm:t>
        <a:bodyPr/>
        <a:lstStyle/>
        <a:p>
          <a:r>
            <a:rPr lang="en-US"/>
            <a:t>Build using best practices on a scalable framework, leveraging open source tools (to the degree feasible) so that it can modularly incorporate new data sources and meet future requirements.</a:t>
          </a:r>
        </a:p>
      </dgm:t>
    </dgm:pt>
    <dgm:pt modelId="{8ABE9DE4-ADF5-40AC-8348-F33C2FDD8213}" type="parTrans" cxnId="{2641F00F-7DB8-4B62-B5D2-94B294DA59DC}">
      <dgm:prSet/>
      <dgm:spPr/>
      <dgm:t>
        <a:bodyPr/>
        <a:lstStyle/>
        <a:p>
          <a:endParaRPr lang="en-US"/>
        </a:p>
      </dgm:t>
    </dgm:pt>
    <dgm:pt modelId="{5A25C738-D9EE-4817-85E0-2125B7AF972F}" type="sibTrans" cxnId="{2641F00F-7DB8-4B62-B5D2-94B294DA59DC}">
      <dgm:prSet/>
      <dgm:spPr/>
      <dgm:t>
        <a:bodyPr/>
        <a:lstStyle/>
        <a:p>
          <a:endParaRPr lang="en-US"/>
        </a:p>
      </dgm:t>
    </dgm:pt>
    <dgm:pt modelId="{036BDD8E-840C-4F43-B477-50077E01774F}" type="pres">
      <dgm:prSet presAssocID="{9749067F-EB6E-4503-9E10-ED404996EFBB}" presName="root" presStyleCnt="0">
        <dgm:presLayoutVars>
          <dgm:dir/>
          <dgm:resizeHandles val="exact"/>
        </dgm:presLayoutVars>
      </dgm:prSet>
      <dgm:spPr/>
    </dgm:pt>
    <dgm:pt modelId="{1ABF69C0-2151-4690-81F4-C13066AF8890}" type="pres">
      <dgm:prSet presAssocID="{9749067F-EB6E-4503-9E10-ED404996EFBB}" presName="container" presStyleCnt="0">
        <dgm:presLayoutVars>
          <dgm:dir/>
          <dgm:resizeHandles val="exact"/>
        </dgm:presLayoutVars>
      </dgm:prSet>
      <dgm:spPr/>
    </dgm:pt>
    <dgm:pt modelId="{1B89C11C-A329-45C3-BE0D-1C2A2E23304D}" type="pres">
      <dgm:prSet presAssocID="{04ABA6D4-4727-4E7C-9011-E47701CEDDC3}" presName="compNode" presStyleCnt="0"/>
      <dgm:spPr/>
    </dgm:pt>
    <dgm:pt modelId="{A0B31FCB-B179-4E2D-A581-3352C02761E3}" type="pres">
      <dgm:prSet presAssocID="{04ABA6D4-4727-4E7C-9011-E47701CEDDC3}" presName="iconBgRect" presStyleLbl="bgShp" presStyleIdx="0" presStyleCnt="8"/>
      <dgm:spPr/>
    </dgm:pt>
    <dgm:pt modelId="{36BAA963-6FE7-4C79-AAB9-885F7C91BB5A}" type="pres">
      <dgm:prSet presAssocID="{04ABA6D4-4727-4E7C-9011-E47701CEDDC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91EA195A-21F5-4C01-8340-408EEF7FA6A0}" type="pres">
      <dgm:prSet presAssocID="{04ABA6D4-4727-4E7C-9011-E47701CEDDC3}" presName="spaceRect" presStyleCnt="0"/>
      <dgm:spPr/>
    </dgm:pt>
    <dgm:pt modelId="{438052E5-781D-480A-9053-5130762E8093}" type="pres">
      <dgm:prSet presAssocID="{04ABA6D4-4727-4E7C-9011-E47701CEDDC3}" presName="textRect" presStyleLbl="revTx" presStyleIdx="0" presStyleCnt="8">
        <dgm:presLayoutVars>
          <dgm:chMax val="1"/>
          <dgm:chPref val="1"/>
        </dgm:presLayoutVars>
      </dgm:prSet>
      <dgm:spPr/>
    </dgm:pt>
    <dgm:pt modelId="{CB7CA681-CED7-4809-BE55-B6A7FA556DDA}" type="pres">
      <dgm:prSet presAssocID="{1894B2A4-AACF-4F12-B87F-61545CB69A36}" presName="sibTrans" presStyleLbl="sibTrans2D1" presStyleIdx="0" presStyleCnt="0"/>
      <dgm:spPr/>
    </dgm:pt>
    <dgm:pt modelId="{9FE7C677-877A-438D-8DCD-1AE336A6EC33}" type="pres">
      <dgm:prSet presAssocID="{E72F8F3E-A60E-4514-96F2-F1BC81DA0CDE}" presName="compNode" presStyleCnt="0"/>
      <dgm:spPr/>
    </dgm:pt>
    <dgm:pt modelId="{CF9A8CA5-D187-4F9A-847A-DB1363523E36}" type="pres">
      <dgm:prSet presAssocID="{E72F8F3E-A60E-4514-96F2-F1BC81DA0CDE}" presName="iconBgRect" presStyleLbl="bgShp" presStyleIdx="1" presStyleCnt="8"/>
      <dgm:spPr/>
    </dgm:pt>
    <dgm:pt modelId="{58B67441-8075-44E6-9E40-D4F89E724F94}" type="pres">
      <dgm:prSet presAssocID="{E72F8F3E-A60E-4514-96F2-F1BC81DA0CD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n"/>
        </a:ext>
      </dgm:extLst>
    </dgm:pt>
    <dgm:pt modelId="{A6134F09-3BCE-4354-A7F6-3C0C7CED4E07}" type="pres">
      <dgm:prSet presAssocID="{E72F8F3E-A60E-4514-96F2-F1BC81DA0CDE}" presName="spaceRect" presStyleCnt="0"/>
      <dgm:spPr/>
    </dgm:pt>
    <dgm:pt modelId="{85F91766-607D-4BE2-A5B0-E4E5548C3AE8}" type="pres">
      <dgm:prSet presAssocID="{E72F8F3E-A60E-4514-96F2-F1BC81DA0CDE}" presName="textRect" presStyleLbl="revTx" presStyleIdx="1" presStyleCnt="8">
        <dgm:presLayoutVars>
          <dgm:chMax val="1"/>
          <dgm:chPref val="1"/>
        </dgm:presLayoutVars>
      </dgm:prSet>
      <dgm:spPr/>
    </dgm:pt>
    <dgm:pt modelId="{86B04826-9E3F-4071-B569-FF0FAA89CE3F}" type="pres">
      <dgm:prSet presAssocID="{A7CAE696-BDC6-4AEC-98D4-9EC08CD83B27}" presName="sibTrans" presStyleLbl="sibTrans2D1" presStyleIdx="0" presStyleCnt="0"/>
      <dgm:spPr/>
    </dgm:pt>
    <dgm:pt modelId="{0B0D3EEE-6905-4D44-845D-C5E26954A988}" type="pres">
      <dgm:prSet presAssocID="{AC42CA88-4158-4C26-9B22-B256FCDDE1D8}" presName="compNode" presStyleCnt="0"/>
      <dgm:spPr/>
    </dgm:pt>
    <dgm:pt modelId="{34991B89-9AB8-44EA-B6A0-9F346440406E}" type="pres">
      <dgm:prSet presAssocID="{AC42CA88-4158-4C26-9B22-B256FCDDE1D8}" presName="iconBgRect" presStyleLbl="bgShp" presStyleIdx="2" presStyleCnt="8"/>
      <dgm:spPr/>
    </dgm:pt>
    <dgm:pt modelId="{F082432E-588D-4BA4-8771-10A4FB707E20}" type="pres">
      <dgm:prSet presAssocID="{AC42CA88-4158-4C26-9B22-B256FCDDE1D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C4A503A4-1BE5-447D-B683-719B4CA59581}" type="pres">
      <dgm:prSet presAssocID="{AC42CA88-4158-4C26-9B22-B256FCDDE1D8}" presName="spaceRect" presStyleCnt="0"/>
      <dgm:spPr/>
    </dgm:pt>
    <dgm:pt modelId="{598F31A3-83CB-4F8E-AC48-80A3869F06D6}" type="pres">
      <dgm:prSet presAssocID="{AC42CA88-4158-4C26-9B22-B256FCDDE1D8}" presName="textRect" presStyleLbl="revTx" presStyleIdx="2" presStyleCnt="8">
        <dgm:presLayoutVars>
          <dgm:chMax val="1"/>
          <dgm:chPref val="1"/>
        </dgm:presLayoutVars>
      </dgm:prSet>
      <dgm:spPr/>
    </dgm:pt>
    <dgm:pt modelId="{D7BEC674-5FEB-4D71-88B4-2112EDC4E9FE}" type="pres">
      <dgm:prSet presAssocID="{677B7E9A-2637-4DC6-8DD6-8E678DD6CC50}" presName="sibTrans" presStyleLbl="sibTrans2D1" presStyleIdx="0" presStyleCnt="0"/>
      <dgm:spPr/>
    </dgm:pt>
    <dgm:pt modelId="{AE48725D-4720-41D9-99B8-B13FBABC13B7}" type="pres">
      <dgm:prSet presAssocID="{123399B8-3751-4F4B-A190-EDD12ABFA2B0}" presName="compNode" presStyleCnt="0"/>
      <dgm:spPr/>
    </dgm:pt>
    <dgm:pt modelId="{516B59E5-9FE6-4E59-90FF-1192E39DBDBC}" type="pres">
      <dgm:prSet presAssocID="{123399B8-3751-4F4B-A190-EDD12ABFA2B0}" presName="iconBgRect" presStyleLbl="bgShp" presStyleIdx="3" presStyleCnt="8"/>
      <dgm:spPr/>
    </dgm:pt>
    <dgm:pt modelId="{B0D5989D-F0BF-4B7C-8047-C9284338FB29}" type="pres">
      <dgm:prSet presAssocID="{123399B8-3751-4F4B-A190-EDD12ABFA2B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nk"/>
        </a:ext>
      </dgm:extLst>
    </dgm:pt>
    <dgm:pt modelId="{5A16A332-4D20-4037-AFB3-31BD40978F67}" type="pres">
      <dgm:prSet presAssocID="{123399B8-3751-4F4B-A190-EDD12ABFA2B0}" presName="spaceRect" presStyleCnt="0"/>
      <dgm:spPr/>
    </dgm:pt>
    <dgm:pt modelId="{FF66E16A-1ABD-40BC-8692-2DDDF499B1F4}" type="pres">
      <dgm:prSet presAssocID="{123399B8-3751-4F4B-A190-EDD12ABFA2B0}" presName="textRect" presStyleLbl="revTx" presStyleIdx="3" presStyleCnt="8">
        <dgm:presLayoutVars>
          <dgm:chMax val="1"/>
          <dgm:chPref val="1"/>
        </dgm:presLayoutVars>
      </dgm:prSet>
      <dgm:spPr/>
    </dgm:pt>
    <dgm:pt modelId="{47385070-DEC9-4D82-96A2-9E75DF501D57}" type="pres">
      <dgm:prSet presAssocID="{1B0D05F1-52D1-4541-8213-BD904FD9D91C}" presName="sibTrans" presStyleLbl="sibTrans2D1" presStyleIdx="0" presStyleCnt="0"/>
      <dgm:spPr/>
    </dgm:pt>
    <dgm:pt modelId="{11E582C1-CDBD-4A47-AE2E-BF2C3EDE9728}" type="pres">
      <dgm:prSet presAssocID="{4F635AF4-3252-4C3A-AC3E-0854C838E59C}" presName="compNode" presStyleCnt="0"/>
      <dgm:spPr/>
    </dgm:pt>
    <dgm:pt modelId="{8E838000-9D21-4797-ADD8-9342EDD0A68E}" type="pres">
      <dgm:prSet presAssocID="{4F635AF4-3252-4C3A-AC3E-0854C838E59C}" presName="iconBgRect" presStyleLbl="bgShp" presStyleIdx="4" presStyleCnt="8"/>
      <dgm:spPr/>
    </dgm:pt>
    <dgm:pt modelId="{92E0A739-6D97-4324-9365-F9620CF3859D}" type="pres">
      <dgm:prSet presAssocID="{4F635AF4-3252-4C3A-AC3E-0854C838E59C}"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08084F69-1F99-48C6-8FDC-F3992B2B416A}" type="pres">
      <dgm:prSet presAssocID="{4F635AF4-3252-4C3A-AC3E-0854C838E59C}" presName="spaceRect" presStyleCnt="0"/>
      <dgm:spPr/>
    </dgm:pt>
    <dgm:pt modelId="{BBD87E28-8189-4328-9211-F6A0D23B3904}" type="pres">
      <dgm:prSet presAssocID="{4F635AF4-3252-4C3A-AC3E-0854C838E59C}" presName="textRect" presStyleLbl="revTx" presStyleIdx="4" presStyleCnt="8">
        <dgm:presLayoutVars>
          <dgm:chMax val="1"/>
          <dgm:chPref val="1"/>
        </dgm:presLayoutVars>
      </dgm:prSet>
      <dgm:spPr/>
    </dgm:pt>
    <dgm:pt modelId="{55EAB309-504A-4DF5-8B92-9D151DF98190}" type="pres">
      <dgm:prSet presAssocID="{CBB2F7B5-E4C5-4B91-8382-F93E095092EE}" presName="sibTrans" presStyleLbl="sibTrans2D1" presStyleIdx="0" presStyleCnt="0"/>
      <dgm:spPr/>
    </dgm:pt>
    <dgm:pt modelId="{6B687B36-AC3C-47FE-8C31-14532A746F68}" type="pres">
      <dgm:prSet presAssocID="{A8372A48-18F6-449B-B459-F67F16622E20}" presName="compNode" presStyleCnt="0"/>
      <dgm:spPr/>
    </dgm:pt>
    <dgm:pt modelId="{2313A490-7B2E-409F-B09D-DD1BAC7ED538}" type="pres">
      <dgm:prSet presAssocID="{A8372A48-18F6-449B-B459-F67F16622E20}" presName="iconBgRect" presStyleLbl="bgShp" presStyleIdx="5" presStyleCnt="8"/>
      <dgm:spPr/>
    </dgm:pt>
    <dgm:pt modelId="{A043F0B8-162A-46B1-BED2-7782414BF3E4}" type="pres">
      <dgm:prSet presAssocID="{A8372A48-18F6-449B-B459-F67F16622E20}"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wspaper"/>
        </a:ext>
      </dgm:extLst>
    </dgm:pt>
    <dgm:pt modelId="{9B800C3E-F4AC-42BA-AB6A-744F78BBC7FB}" type="pres">
      <dgm:prSet presAssocID="{A8372A48-18F6-449B-B459-F67F16622E20}" presName="spaceRect" presStyleCnt="0"/>
      <dgm:spPr/>
    </dgm:pt>
    <dgm:pt modelId="{4E95D2CF-3E8E-42BF-A19D-70FED8FE136A}" type="pres">
      <dgm:prSet presAssocID="{A8372A48-18F6-449B-B459-F67F16622E20}" presName="textRect" presStyleLbl="revTx" presStyleIdx="5" presStyleCnt="8">
        <dgm:presLayoutVars>
          <dgm:chMax val="1"/>
          <dgm:chPref val="1"/>
        </dgm:presLayoutVars>
      </dgm:prSet>
      <dgm:spPr/>
    </dgm:pt>
    <dgm:pt modelId="{050ED7B6-BF50-46B8-86CA-2C4E46FBDE50}" type="pres">
      <dgm:prSet presAssocID="{5A9F5409-E0FB-457F-AD73-FFB1AA236B42}" presName="sibTrans" presStyleLbl="sibTrans2D1" presStyleIdx="0" presStyleCnt="0"/>
      <dgm:spPr/>
    </dgm:pt>
    <dgm:pt modelId="{6E036451-C47B-4934-AF57-7C5EB02DD0D0}" type="pres">
      <dgm:prSet presAssocID="{10FB5687-3BFC-466C-8A81-6713D45648D6}" presName="compNode" presStyleCnt="0"/>
      <dgm:spPr/>
    </dgm:pt>
    <dgm:pt modelId="{7F80BC77-4919-4D45-8AF7-86B2AF663827}" type="pres">
      <dgm:prSet presAssocID="{10FB5687-3BFC-466C-8A81-6713D45648D6}" presName="iconBgRect" presStyleLbl="bgShp" presStyleIdx="6" presStyleCnt="8"/>
      <dgm:spPr/>
    </dgm:pt>
    <dgm:pt modelId="{8071B8C0-A307-449F-B97C-8DD29A6E8AB9}" type="pres">
      <dgm:prSet presAssocID="{10FB5687-3BFC-466C-8A81-6713D45648D6}"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ar chart"/>
        </a:ext>
      </dgm:extLst>
    </dgm:pt>
    <dgm:pt modelId="{B9F113F8-327A-4C3E-82AE-6648D730E3AA}" type="pres">
      <dgm:prSet presAssocID="{10FB5687-3BFC-466C-8A81-6713D45648D6}" presName="spaceRect" presStyleCnt="0"/>
      <dgm:spPr/>
    </dgm:pt>
    <dgm:pt modelId="{4EA7FE77-B93E-4ED9-8A71-B3B0626E286C}" type="pres">
      <dgm:prSet presAssocID="{10FB5687-3BFC-466C-8A81-6713D45648D6}" presName="textRect" presStyleLbl="revTx" presStyleIdx="6" presStyleCnt="8">
        <dgm:presLayoutVars>
          <dgm:chMax val="1"/>
          <dgm:chPref val="1"/>
        </dgm:presLayoutVars>
      </dgm:prSet>
      <dgm:spPr/>
    </dgm:pt>
    <dgm:pt modelId="{B210B124-50ED-4C3D-8D59-44312FEED079}" type="pres">
      <dgm:prSet presAssocID="{8ED97C2D-D793-4E1D-AA61-D913BAA99908}" presName="sibTrans" presStyleLbl="sibTrans2D1" presStyleIdx="0" presStyleCnt="0"/>
      <dgm:spPr/>
    </dgm:pt>
    <dgm:pt modelId="{A5F0AF77-3C47-4B88-9AD8-94C39781D2E4}" type="pres">
      <dgm:prSet presAssocID="{39FF88A7-55EA-491B-8F09-BF13B505B5E8}" presName="compNode" presStyleCnt="0"/>
      <dgm:spPr/>
    </dgm:pt>
    <dgm:pt modelId="{57B70420-B121-4B38-8A07-12C256EC69D2}" type="pres">
      <dgm:prSet presAssocID="{39FF88A7-55EA-491B-8F09-BF13B505B5E8}" presName="iconBgRect" presStyleLbl="bgShp" presStyleIdx="7" presStyleCnt="8"/>
      <dgm:spPr/>
    </dgm:pt>
    <dgm:pt modelId="{6BE44ED2-BE05-485F-B10B-7610F6C4A712}" type="pres">
      <dgm:prSet presAssocID="{39FF88A7-55EA-491B-8F09-BF13B505B5E8}"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aw blade"/>
        </a:ext>
      </dgm:extLst>
    </dgm:pt>
    <dgm:pt modelId="{1291EF05-E5F2-4217-95E0-014E7DE59276}" type="pres">
      <dgm:prSet presAssocID="{39FF88A7-55EA-491B-8F09-BF13B505B5E8}" presName="spaceRect" presStyleCnt="0"/>
      <dgm:spPr/>
    </dgm:pt>
    <dgm:pt modelId="{8E041884-03A6-4EF7-B2D9-D84E3FB6CBA7}" type="pres">
      <dgm:prSet presAssocID="{39FF88A7-55EA-491B-8F09-BF13B505B5E8}" presName="textRect" presStyleLbl="revTx" presStyleIdx="7" presStyleCnt="8">
        <dgm:presLayoutVars>
          <dgm:chMax val="1"/>
          <dgm:chPref val="1"/>
        </dgm:presLayoutVars>
      </dgm:prSet>
      <dgm:spPr/>
    </dgm:pt>
  </dgm:ptLst>
  <dgm:cxnLst>
    <dgm:cxn modelId="{4943E400-B75D-4C80-85F8-E6166A2188FC}" srcId="{9749067F-EB6E-4503-9E10-ED404996EFBB}" destId="{04ABA6D4-4727-4E7C-9011-E47701CEDDC3}" srcOrd="0" destOrd="0" parTransId="{34077D1D-E364-48AE-ADB5-B40350129A3A}" sibTransId="{1894B2A4-AACF-4F12-B87F-61545CB69A36}"/>
    <dgm:cxn modelId="{32B64F07-720D-4E5D-A629-F4D7F493C0AF}" type="presOf" srcId="{AC42CA88-4158-4C26-9B22-B256FCDDE1D8}" destId="{598F31A3-83CB-4F8E-AC48-80A3869F06D6}" srcOrd="0" destOrd="0" presId="urn:microsoft.com/office/officeart/2018/2/layout/IconCircleList"/>
    <dgm:cxn modelId="{2641F00F-7DB8-4B62-B5D2-94B294DA59DC}" srcId="{9749067F-EB6E-4503-9E10-ED404996EFBB}" destId="{39FF88A7-55EA-491B-8F09-BF13B505B5E8}" srcOrd="7" destOrd="0" parTransId="{8ABE9DE4-ADF5-40AC-8348-F33C2FDD8213}" sibTransId="{5A25C738-D9EE-4817-85E0-2125B7AF972F}"/>
    <dgm:cxn modelId="{48A9B311-2B41-4F79-B429-F2D9B70C8422}" type="presOf" srcId="{5A9F5409-E0FB-457F-AD73-FFB1AA236B42}" destId="{050ED7B6-BF50-46B8-86CA-2C4E46FBDE50}" srcOrd="0" destOrd="0" presId="urn:microsoft.com/office/officeart/2018/2/layout/IconCircleList"/>
    <dgm:cxn modelId="{3BE6BA13-8B64-499C-AD9D-5ECF5BE4C4D8}" type="presOf" srcId="{1894B2A4-AACF-4F12-B87F-61545CB69A36}" destId="{CB7CA681-CED7-4809-BE55-B6A7FA556DDA}" srcOrd="0" destOrd="0" presId="urn:microsoft.com/office/officeart/2018/2/layout/IconCircleList"/>
    <dgm:cxn modelId="{EFAA3416-C730-4378-B393-A669397B0999}" type="presOf" srcId="{4F635AF4-3252-4C3A-AC3E-0854C838E59C}" destId="{BBD87E28-8189-4328-9211-F6A0D23B3904}" srcOrd="0" destOrd="0" presId="urn:microsoft.com/office/officeart/2018/2/layout/IconCircleList"/>
    <dgm:cxn modelId="{887BA128-5446-4C78-BDEE-8143D1B5B3CF}" srcId="{9749067F-EB6E-4503-9E10-ED404996EFBB}" destId="{10FB5687-3BFC-466C-8A81-6713D45648D6}" srcOrd="6" destOrd="0" parTransId="{74D492F3-1D68-4F1D-8653-B38BF0EA7089}" sibTransId="{8ED97C2D-D793-4E1D-AA61-D913BAA99908}"/>
    <dgm:cxn modelId="{323BD231-DA59-4D18-AA62-AA5B255875F8}" type="presOf" srcId="{04ABA6D4-4727-4E7C-9011-E47701CEDDC3}" destId="{438052E5-781D-480A-9053-5130762E8093}" srcOrd="0" destOrd="0" presId="urn:microsoft.com/office/officeart/2018/2/layout/IconCircleList"/>
    <dgm:cxn modelId="{FFEBBA48-A99D-4607-960D-A65DE082EE91}" type="presOf" srcId="{123399B8-3751-4F4B-A190-EDD12ABFA2B0}" destId="{FF66E16A-1ABD-40BC-8692-2DDDF499B1F4}" srcOrd="0" destOrd="0" presId="urn:microsoft.com/office/officeart/2018/2/layout/IconCircleList"/>
    <dgm:cxn modelId="{0D73296D-44D3-4C69-B59E-01FAC9B4E72F}" type="presOf" srcId="{1B0D05F1-52D1-4541-8213-BD904FD9D91C}" destId="{47385070-DEC9-4D82-96A2-9E75DF501D57}" srcOrd="0" destOrd="0" presId="urn:microsoft.com/office/officeart/2018/2/layout/IconCircleList"/>
    <dgm:cxn modelId="{5C3E5652-9768-4C17-9762-951FAD40428A}" type="presOf" srcId="{A8372A48-18F6-449B-B459-F67F16622E20}" destId="{4E95D2CF-3E8E-42BF-A19D-70FED8FE136A}" srcOrd="0" destOrd="0" presId="urn:microsoft.com/office/officeart/2018/2/layout/IconCircleList"/>
    <dgm:cxn modelId="{0FB1B382-36B0-48F8-831C-8AE149F1ECF5}" type="presOf" srcId="{9749067F-EB6E-4503-9E10-ED404996EFBB}" destId="{036BDD8E-840C-4F43-B477-50077E01774F}" srcOrd="0" destOrd="0" presId="urn:microsoft.com/office/officeart/2018/2/layout/IconCircleList"/>
    <dgm:cxn modelId="{F9EE318D-CB5C-4EE5-A505-4003649E974C}" srcId="{9749067F-EB6E-4503-9E10-ED404996EFBB}" destId="{123399B8-3751-4F4B-A190-EDD12ABFA2B0}" srcOrd="3" destOrd="0" parTransId="{2669B0D1-4A98-4935-A9BE-5DECCD623069}" sibTransId="{1B0D05F1-52D1-4541-8213-BD904FD9D91C}"/>
    <dgm:cxn modelId="{891158A0-D3AD-4C5F-BA88-2107ADD61890}" srcId="{9749067F-EB6E-4503-9E10-ED404996EFBB}" destId="{AC42CA88-4158-4C26-9B22-B256FCDDE1D8}" srcOrd="2" destOrd="0" parTransId="{B8F21A4F-B945-4242-8329-3CA91E0BBD8C}" sibTransId="{677B7E9A-2637-4DC6-8DD6-8E678DD6CC50}"/>
    <dgm:cxn modelId="{A699ADA5-AF6A-4250-B893-15FB336A4994}" srcId="{9749067F-EB6E-4503-9E10-ED404996EFBB}" destId="{4F635AF4-3252-4C3A-AC3E-0854C838E59C}" srcOrd="4" destOrd="0" parTransId="{F3BD8D25-5DE2-4BB1-AC3F-EA20A6CC0780}" sibTransId="{CBB2F7B5-E4C5-4B91-8382-F93E095092EE}"/>
    <dgm:cxn modelId="{23F3B2A5-3E99-457E-883E-E61ED3065C2A}" type="presOf" srcId="{CBB2F7B5-E4C5-4B91-8382-F93E095092EE}" destId="{55EAB309-504A-4DF5-8B92-9D151DF98190}" srcOrd="0" destOrd="0" presId="urn:microsoft.com/office/officeart/2018/2/layout/IconCircleList"/>
    <dgm:cxn modelId="{0912CAC7-4E5B-41D7-A029-0A37D5C1A777}" type="presOf" srcId="{E72F8F3E-A60E-4514-96F2-F1BC81DA0CDE}" destId="{85F91766-607D-4BE2-A5B0-E4E5548C3AE8}" srcOrd="0" destOrd="0" presId="urn:microsoft.com/office/officeart/2018/2/layout/IconCircleList"/>
    <dgm:cxn modelId="{23D16DCF-1A4D-446B-BA23-2E9ED874F0FC}" type="presOf" srcId="{677B7E9A-2637-4DC6-8DD6-8E678DD6CC50}" destId="{D7BEC674-5FEB-4D71-88B4-2112EDC4E9FE}" srcOrd="0" destOrd="0" presId="urn:microsoft.com/office/officeart/2018/2/layout/IconCircleList"/>
    <dgm:cxn modelId="{5C4D5FDD-69AD-4E23-84F1-CB8C1BC58B84}" srcId="{9749067F-EB6E-4503-9E10-ED404996EFBB}" destId="{E72F8F3E-A60E-4514-96F2-F1BC81DA0CDE}" srcOrd="1" destOrd="0" parTransId="{6E3B422A-9937-4145-BCC1-AF8C2C9BB8F0}" sibTransId="{A7CAE696-BDC6-4AEC-98D4-9EC08CD83B27}"/>
    <dgm:cxn modelId="{9D2F6CE2-DE22-4395-8B2E-39FBDC6FE4B7}" type="presOf" srcId="{39FF88A7-55EA-491B-8F09-BF13B505B5E8}" destId="{8E041884-03A6-4EF7-B2D9-D84E3FB6CBA7}" srcOrd="0" destOrd="0" presId="urn:microsoft.com/office/officeart/2018/2/layout/IconCircleList"/>
    <dgm:cxn modelId="{F3E571E6-BDCD-47BF-9B63-05EDC58ED1D4}" srcId="{9749067F-EB6E-4503-9E10-ED404996EFBB}" destId="{A8372A48-18F6-449B-B459-F67F16622E20}" srcOrd="5" destOrd="0" parTransId="{5B948122-F3D6-46EF-854C-EFF48107C94C}" sibTransId="{5A9F5409-E0FB-457F-AD73-FFB1AA236B42}"/>
    <dgm:cxn modelId="{FD80F2F5-5876-4470-8608-634FAE6378AB}" type="presOf" srcId="{8ED97C2D-D793-4E1D-AA61-D913BAA99908}" destId="{B210B124-50ED-4C3D-8D59-44312FEED079}" srcOrd="0" destOrd="0" presId="urn:microsoft.com/office/officeart/2018/2/layout/IconCircleList"/>
    <dgm:cxn modelId="{4FE347F7-1AF2-4DA1-A079-D3A14C585CC2}" type="presOf" srcId="{10FB5687-3BFC-466C-8A81-6713D45648D6}" destId="{4EA7FE77-B93E-4ED9-8A71-B3B0626E286C}" srcOrd="0" destOrd="0" presId="urn:microsoft.com/office/officeart/2018/2/layout/IconCircleList"/>
    <dgm:cxn modelId="{BA7AF5FB-9362-4C57-ABFC-A4D7031D2FDD}" type="presOf" srcId="{A7CAE696-BDC6-4AEC-98D4-9EC08CD83B27}" destId="{86B04826-9E3F-4071-B569-FF0FAA89CE3F}" srcOrd="0" destOrd="0" presId="urn:microsoft.com/office/officeart/2018/2/layout/IconCircleList"/>
    <dgm:cxn modelId="{57A21C82-13C9-4D7B-8C1D-6F6DF0FD8D87}" type="presParOf" srcId="{036BDD8E-840C-4F43-B477-50077E01774F}" destId="{1ABF69C0-2151-4690-81F4-C13066AF8890}" srcOrd="0" destOrd="0" presId="urn:microsoft.com/office/officeart/2018/2/layout/IconCircleList"/>
    <dgm:cxn modelId="{BC46CFB5-2394-43E0-B5B3-84722C4E2098}" type="presParOf" srcId="{1ABF69C0-2151-4690-81F4-C13066AF8890}" destId="{1B89C11C-A329-45C3-BE0D-1C2A2E23304D}" srcOrd="0" destOrd="0" presId="urn:microsoft.com/office/officeart/2018/2/layout/IconCircleList"/>
    <dgm:cxn modelId="{2F5FE535-59C2-46ED-A074-EE8875594020}" type="presParOf" srcId="{1B89C11C-A329-45C3-BE0D-1C2A2E23304D}" destId="{A0B31FCB-B179-4E2D-A581-3352C02761E3}" srcOrd="0" destOrd="0" presId="urn:microsoft.com/office/officeart/2018/2/layout/IconCircleList"/>
    <dgm:cxn modelId="{3B543BFD-BCF8-431C-BC0D-DF9916DB7107}" type="presParOf" srcId="{1B89C11C-A329-45C3-BE0D-1C2A2E23304D}" destId="{36BAA963-6FE7-4C79-AAB9-885F7C91BB5A}" srcOrd="1" destOrd="0" presId="urn:microsoft.com/office/officeart/2018/2/layout/IconCircleList"/>
    <dgm:cxn modelId="{726785CD-81ED-4F8E-BE48-EC1CEA9E0DF3}" type="presParOf" srcId="{1B89C11C-A329-45C3-BE0D-1C2A2E23304D}" destId="{91EA195A-21F5-4C01-8340-408EEF7FA6A0}" srcOrd="2" destOrd="0" presId="urn:microsoft.com/office/officeart/2018/2/layout/IconCircleList"/>
    <dgm:cxn modelId="{7105DFE9-DF9A-4125-B890-A989B3480BE0}" type="presParOf" srcId="{1B89C11C-A329-45C3-BE0D-1C2A2E23304D}" destId="{438052E5-781D-480A-9053-5130762E8093}" srcOrd="3" destOrd="0" presId="urn:microsoft.com/office/officeart/2018/2/layout/IconCircleList"/>
    <dgm:cxn modelId="{A9D0DDB9-506F-4259-8861-83F2BAB9D342}" type="presParOf" srcId="{1ABF69C0-2151-4690-81F4-C13066AF8890}" destId="{CB7CA681-CED7-4809-BE55-B6A7FA556DDA}" srcOrd="1" destOrd="0" presId="urn:microsoft.com/office/officeart/2018/2/layout/IconCircleList"/>
    <dgm:cxn modelId="{CB0538E6-46BE-4FEB-9AAE-643251EE4B30}" type="presParOf" srcId="{1ABF69C0-2151-4690-81F4-C13066AF8890}" destId="{9FE7C677-877A-438D-8DCD-1AE336A6EC33}" srcOrd="2" destOrd="0" presId="urn:microsoft.com/office/officeart/2018/2/layout/IconCircleList"/>
    <dgm:cxn modelId="{D50A4FB5-8E85-4E74-BF44-7AA9395D7A02}" type="presParOf" srcId="{9FE7C677-877A-438D-8DCD-1AE336A6EC33}" destId="{CF9A8CA5-D187-4F9A-847A-DB1363523E36}" srcOrd="0" destOrd="0" presId="urn:microsoft.com/office/officeart/2018/2/layout/IconCircleList"/>
    <dgm:cxn modelId="{0A5E0A22-09C8-428C-ADD1-20F54AA7EBC2}" type="presParOf" srcId="{9FE7C677-877A-438D-8DCD-1AE336A6EC33}" destId="{58B67441-8075-44E6-9E40-D4F89E724F94}" srcOrd="1" destOrd="0" presId="urn:microsoft.com/office/officeart/2018/2/layout/IconCircleList"/>
    <dgm:cxn modelId="{EF1ABFA3-8C04-4B88-BE6E-E78558F812F8}" type="presParOf" srcId="{9FE7C677-877A-438D-8DCD-1AE336A6EC33}" destId="{A6134F09-3BCE-4354-A7F6-3C0C7CED4E07}" srcOrd="2" destOrd="0" presId="urn:microsoft.com/office/officeart/2018/2/layout/IconCircleList"/>
    <dgm:cxn modelId="{948DA7EE-CAFA-488F-B735-57F895C2168C}" type="presParOf" srcId="{9FE7C677-877A-438D-8DCD-1AE336A6EC33}" destId="{85F91766-607D-4BE2-A5B0-E4E5548C3AE8}" srcOrd="3" destOrd="0" presId="urn:microsoft.com/office/officeart/2018/2/layout/IconCircleList"/>
    <dgm:cxn modelId="{2EA19182-DD4B-44FA-9143-08F87A037821}" type="presParOf" srcId="{1ABF69C0-2151-4690-81F4-C13066AF8890}" destId="{86B04826-9E3F-4071-B569-FF0FAA89CE3F}" srcOrd="3" destOrd="0" presId="urn:microsoft.com/office/officeart/2018/2/layout/IconCircleList"/>
    <dgm:cxn modelId="{71469E6A-D343-49D2-B417-3034693170B1}" type="presParOf" srcId="{1ABF69C0-2151-4690-81F4-C13066AF8890}" destId="{0B0D3EEE-6905-4D44-845D-C5E26954A988}" srcOrd="4" destOrd="0" presId="urn:microsoft.com/office/officeart/2018/2/layout/IconCircleList"/>
    <dgm:cxn modelId="{E75F74BA-2954-4F2F-85FE-161B341B861E}" type="presParOf" srcId="{0B0D3EEE-6905-4D44-845D-C5E26954A988}" destId="{34991B89-9AB8-44EA-B6A0-9F346440406E}" srcOrd="0" destOrd="0" presId="urn:microsoft.com/office/officeart/2018/2/layout/IconCircleList"/>
    <dgm:cxn modelId="{5BD67946-1C58-4713-92B3-A117FEB65BD1}" type="presParOf" srcId="{0B0D3EEE-6905-4D44-845D-C5E26954A988}" destId="{F082432E-588D-4BA4-8771-10A4FB707E20}" srcOrd="1" destOrd="0" presId="urn:microsoft.com/office/officeart/2018/2/layout/IconCircleList"/>
    <dgm:cxn modelId="{7286F867-051D-4062-895F-5B4AB20DC6DA}" type="presParOf" srcId="{0B0D3EEE-6905-4D44-845D-C5E26954A988}" destId="{C4A503A4-1BE5-447D-B683-719B4CA59581}" srcOrd="2" destOrd="0" presId="urn:microsoft.com/office/officeart/2018/2/layout/IconCircleList"/>
    <dgm:cxn modelId="{5591EAEB-6622-49A8-B490-0942B49956E1}" type="presParOf" srcId="{0B0D3EEE-6905-4D44-845D-C5E26954A988}" destId="{598F31A3-83CB-4F8E-AC48-80A3869F06D6}" srcOrd="3" destOrd="0" presId="urn:microsoft.com/office/officeart/2018/2/layout/IconCircleList"/>
    <dgm:cxn modelId="{38C0B630-5209-4FC0-9FA6-8DD6690FDF85}" type="presParOf" srcId="{1ABF69C0-2151-4690-81F4-C13066AF8890}" destId="{D7BEC674-5FEB-4D71-88B4-2112EDC4E9FE}" srcOrd="5" destOrd="0" presId="urn:microsoft.com/office/officeart/2018/2/layout/IconCircleList"/>
    <dgm:cxn modelId="{C8218C85-8E47-4245-9451-FF188A26F441}" type="presParOf" srcId="{1ABF69C0-2151-4690-81F4-C13066AF8890}" destId="{AE48725D-4720-41D9-99B8-B13FBABC13B7}" srcOrd="6" destOrd="0" presId="urn:microsoft.com/office/officeart/2018/2/layout/IconCircleList"/>
    <dgm:cxn modelId="{8A0CE72D-AED9-446B-AB5F-3EB4AAAB3934}" type="presParOf" srcId="{AE48725D-4720-41D9-99B8-B13FBABC13B7}" destId="{516B59E5-9FE6-4E59-90FF-1192E39DBDBC}" srcOrd="0" destOrd="0" presId="urn:microsoft.com/office/officeart/2018/2/layout/IconCircleList"/>
    <dgm:cxn modelId="{3C487AD9-505F-4A59-A251-F3E3101C5BD3}" type="presParOf" srcId="{AE48725D-4720-41D9-99B8-B13FBABC13B7}" destId="{B0D5989D-F0BF-4B7C-8047-C9284338FB29}" srcOrd="1" destOrd="0" presId="urn:microsoft.com/office/officeart/2018/2/layout/IconCircleList"/>
    <dgm:cxn modelId="{B29062D2-D3DE-4F42-8720-B7BDB63E6E6A}" type="presParOf" srcId="{AE48725D-4720-41D9-99B8-B13FBABC13B7}" destId="{5A16A332-4D20-4037-AFB3-31BD40978F67}" srcOrd="2" destOrd="0" presId="urn:microsoft.com/office/officeart/2018/2/layout/IconCircleList"/>
    <dgm:cxn modelId="{F0FBC637-B219-472F-B5A0-A0C1BF6D70DB}" type="presParOf" srcId="{AE48725D-4720-41D9-99B8-B13FBABC13B7}" destId="{FF66E16A-1ABD-40BC-8692-2DDDF499B1F4}" srcOrd="3" destOrd="0" presId="urn:microsoft.com/office/officeart/2018/2/layout/IconCircleList"/>
    <dgm:cxn modelId="{C9E48196-2EA0-42AA-9165-71124FE061A0}" type="presParOf" srcId="{1ABF69C0-2151-4690-81F4-C13066AF8890}" destId="{47385070-DEC9-4D82-96A2-9E75DF501D57}" srcOrd="7" destOrd="0" presId="urn:microsoft.com/office/officeart/2018/2/layout/IconCircleList"/>
    <dgm:cxn modelId="{1F660A0D-64DB-428E-B9F3-EE042A1C261C}" type="presParOf" srcId="{1ABF69C0-2151-4690-81F4-C13066AF8890}" destId="{11E582C1-CDBD-4A47-AE2E-BF2C3EDE9728}" srcOrd="8" destOrd="0" presId="urn:microsoft.com/office/officeart/2018/2/layout/IconCircleList"/>
    <dgm:cxn modelId="{ABD5D42D-1876-4E82-9087-A4AA5C8E18B7}" type="presParOf" srcId="{11E582C1-CDBD-4A47-AE2E-BF2C3EDE9728}" destId="{8E838000-9D21-4797-ADD8-9342EDD0A68E}" srcOrd="0" destOrd="0" presId="urn:microsoft.com/office/officeart/2018/2/layout/IconCircleList"/>
    <dgm:cxn modelId="{AF76B704-541F-49F9-B4C3-02F6314336BD}" type="presParOf" srcId="{11E582C1-CDBD-4A47-AE2E-BF2C3EDE9728}" destId="{92E0A739-6D97-4324-9365-F9620CF3859D}" srcOrd="1" destOrd="0" presId="urn:microsoft.com/office/officeart/2018/2/layout/IconCircleList"/>
    <dgm:cxn modelId="{DBCA505C-07A4-48D6-A088-0A307836DA2F}" type="presParOf" srcId="{11E582C1-CDBD-4A47-AE2E-BF2C3EDE9728}" destId="{08084F69-1F99-48C6-8FDC-F3992B2B416A}" srcOrd="2" destOrd="0" presId="urn:microsoft.com/office/officeart/2018/2/layout/IconCircleList"/>
    <dgm:cxn modelId="{7685D9E2-D979-4923-A483-EAD26955F739}" type="presParOf" srcId="{11E582C1-CDBD-4A47-AE2E-BF2C3EDE9728}" destId="{BBD87E28-8189-4328-9211-F6A0D23B3904}" srcOrd="3" destOrd="0" presId="urn:microsoft.com/office/officeart/2018/2/layout/IconCircleList"/>
    <dgm:cxn modelId="{327549C6-1DF5-4E24-A045-B2047CBF8F71}" type="presParOf" srcId="{1ABF69C0-2151-4690-81F4-C13066AF8890}" destId="{55EAB309-504A-4DF5-8B92-9D151DF98190}" srcOrd="9" destOrd="0" presId="urn:microsoft.com/office/officeart/2018/2/layout/IconCircleList"/>
    <dgm:cxn modelId="{89E18E23-1CD7-473B-8086-AF0483835CAA}" type="presParOf" srcId="{1ABF69C0-2151-4690-81F4-C13066AF8890}" destId="{6B687B36-AC3C-47FE-8C31-14532A746F68}" srcOrd="10" destOrd="0" presId="urn:microsoft.com/office/officeart/2018/2/layout/IconCircleList"/>
    <dgm:cxn modelId="{ED6179F7-9D4B-48EC-8CD3-6A08F04D7D38}" type="presParOf" srcId="{6B687B36-AC3C-47FE-8C31-14532A746F68}" destId="{2313A490-7B2E-409F-B09D-DD1BAC7ED538}" srcOrd="0" destOrd="0" presId="urn:microsoft.com/office/officeart/2018/2/layout/IconCircleList"/>
    <dgm:cxn modelId="{9A4D43FE-D83D-4D37-A344-FF34981ECEF6}" type="presParOf" srcId="{6B687B36-AC3C-47FE-8C31-14532A746F68}" destId="{A043F0B8-162A-46B1-BED2-7782414BF3E4}" srcOrd="1" destOrd="0" presId="urn:microsoft.com/office/officeart/2018/2/layout/IconCircleList"/>
    <dgm:cxn modelId="{F8D09EEF-99F2-4C67-9D92-28C54A4642B0}" type="presParOf" srcId="{6B687B36-AC3C-47FE-8C31-14532A746F68}" destId="{9B800C3E-F4AC-42BA-AB6A-744F78BBC7FB}" srcOrd="2" destOrd="0" presId="urn:microsoft.com/office/officeart/2018/2/layout/IconCircleList"/>
    <dgm:cxn modelId="{1A878AE9-F8BD-4C18-9F8B-F3C9F2EEEEC1}" type="presParOf" srcId="{6B687B36-AC3C-47FE-8C31-14532A746F68}" destId="{4E95D2CF-3E8E-42BF-A19D-70FED8FE136A}" srcOrd="3" destOrd="0" presId="urn:microsoft.com/office/officeart/2018/2/layout/IconCircleList"/>
    <dgm:cxn modelId="{178B24F3-B269-43E4-858D-C65DD617499E}" type="presParOf" srcId="{1ABF69C0-2151-4690-81F4-C13066AF8890}" destId="{050ED7B6-BF50-46B8-86CA-2C4E46FBDE50}" srcOrd="11" destOrd="0" presId="urn:microsoft.com/office/officeart/2018/2/layout/IconCircleList"/>
    <dgm:cxn modelId="{6DC275EF-5F5C-4538-B790-AA04CBF2175A}" type="presParOf" srcId="{1ABF69C0-2151-4690-81F4-C13066AF8890}" destId="{6E036451-C47B-4934-AF57-7C5EB02DD0D0}" srcOrd="12" destOrd="0" presId="urn:microsoft.com/office/officeart/2018/2/layout/IconCircleList"/>
    <dgm:cxn modelId="{B5CDBEA1-CC37-43D4-9CCD-5FFDB81CD942}" type="presParOf" srcId="{6E036451-C47B-4934-AF57-7C5EB02DD0D0}" destId="{7F80BC77-4919-4D45-8AF7-86B2AF663827}" srcOrd="0" destOrd="0" presId="urn:microsoft.com/office/officeart/2018/2/layout/IconCircleList"/>
    <dgm:cxn modelId="{9594CB8F-FE77-4D81-8391-CB0059C70561}" type="presParOf" srcId="{6E036451-C47B-4934-AF57-7C5EB02DD0D0}" destId="{8071B8C0-A307-449F-B97C-8DD29A6E8AB9}" srcOrd="1" destOrd="0" presId="urn:microsoft.com/office/officeart/2018/2/layout/IconCircleList"/>
    <dgm:cxn modelId="{9BC4541F-53E8-4855-85E9-76B6C6D5C9F4}" type="presParOf" srcId="{6E036451-C47B-4934-AF57-7C5EB02DD0D0}" destId="{B9F113F8-327A-4C3E-82AE-6648D730E3AA}" srcOrd="2" destOrd="0" presId="urn:microsoft.com/office/officeart/2018/2/layout/IconCircleList"/>
    <dgm:cxn modelId="{6C731236-EDDA-4051-BC63-A4FA5D89721B}" type="presParOf" srcId="{6E036451-C47B-4934-AF57-7C5EB02DD0D0}" destId="{4EA7FE77-B93E-4ED9-8A71-B3B0626E286C}" srcOrd="3" destOrd="0" presId="urn:microsoft.com/office/officeart/2018/2/layout/IconCircleList"/>
    <dgm:cxn modelId="{222DD8B9-444C-4F33-8ED5-A7993E64ADAD}" type="presParOf" srcId="{1ABF69C0-2151-4690-81F4-C13066AF8890}" destId="{B210B124-50ED-4C3D-8D59-44312FEED079}" srcOrd="13" destOrd="0" presId="urn:microsoft.com/office/officeart/2018/2/layout/IconCircleList"/>
    <dgm:cxn modelId="{1476E984-099A-4A13-BF22-F534BD1F0E6A}" type="presParOf" srcId="{1ABF69C0-2151-4690-81F4-C13066AF8890}" destId="{A5F0AF77-3C47-4B88-9AD8-94C39781D2E4}" srcOrd="14" destOrd="0" presId="urn:microsoft.com/office/officeart/2018/2/layout/IconCircleList"/>
    <dgm:cxn modelId="{7298205B-8DA6-40D7-B119-9E15BD2A49FC}" type="presParOf" srcId="{A5F0AF77-3C47-4B88-9AD8-94C39781D2E4}" destId="{57B70420-B121-4B38-8A07-12C256EC69D2}" srcOrd="0" destOrd="0" presId="urn:microsoft.com/office/officeart/2018/2/layout/IconCircleList"/>
    <dgm:cxn modelId="{0E196713-1BC9-4006-A5E6-5E1DAE266D87}" type="presParOf" srcId="{A5F0AF77-3C47-4B88-9AD8-94C39781D2E4}" destId="{6BE44ED2-BE05-485F-B10B-7610F6C4A712}" srcOrd="1" destOrd="0" presId="urn:microsoft.com/office/officeart/2018/2/layout/IconCircleList"/>
    <dgm:cxn modelId="{04321578-43F3-4B7C-AC71-5D716B1B18EF}" type="presParOf" srcId="{A5F0AF77-3C47-4B88-9AD8-94C39781D2E4}" destId="{1291EF05-E5F2-4217-95E0-014E7DE59276}" srcOrd="2" destOrd="0" presId="urn:microsoft.com/office/officeart/2018/2/layout/IconCircleList"/>
    <dgm:cxn modelId="{4FB5F2AC-4CEC-48BD-B6C4-FB0A4DD4696D}" type="presParOf" srcId="{A5F0AF77-3C47-4B88-9AD8-94C39781D2E4}" destId="{8E041884-03A6-4EF7-B2D9-D84E3FB6CBA7}"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029146-03F9-47E3-9883-44748D65EF6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28DD32-C00F-4E50-B4D2-B84AD06491C2}">
      <dgm:prSet/>
      <dgm:spPr/>
      <dgm:t>
        <a:bodyPr/>
        <a:lstStyle/>
        <a:p>
          <a:pPr>
            <a:lnSpc>
              <a:spcPct val="100000"/>
            </a:lnSpc>
          </a:pPr>
          <a:r>
            <a:rPr lang="en-US" dirty="0"/>
            <a:t>Do you have a curated set of content?</a:t>
          </a:r>
        </a:p>
      </dgm:t>
    </dgm:pt>
    <dgm:pt modelId="{547C911F-37FD-4DDD-8FC7-310198127821}" type="parTrans" cxnId="{080FBDEF-3F9F-41C1-807C-0B4B6EFFA6F6}">
      <dgm:prSet/>
      <dgm:spPr/>
      <dgm:t>
        <a:bodyPr/>
        <a:lstStyle/>
        <a:p>
          <a:endParaRPr lang="en-US"/>
        </a:p>
      </dgm:t>
    </dgm:pt>
    <dgm:pt modelId="{EAE1CC96-9ACD-45EA-A440-D778C2D2886F}" type="sibTrans" cxnId="{080FBDEF-3F9F-41C1-807C-0B4B6EFFA6F6}">
      <dgm:prSet phldrT="1"/>
      <dgm:spPr/>
      <dgm:t>
        <a:bodyPr/>
        <a:lstStyle/>
        <a:p>
          <a:endParaRPr lang="en-US"/>
        </a:p>
      </dgm:t>
    </dgm:pt>
    <dgm:pt modelId="{1BF16AB6-9CD1-457D-B5E0-BBF5E682744B}">
      <dgm:prSet/>
      <dgm:spPr/>
      <dgm:t>
        <a:bodyPr/>
        <a:lstStyle/>
        <a:p>
          <a:pPr>
            <a:lnSpc>
              <a:spcPct val="100000"/>
            </a:lnSpc>
          </a:pPr>
          <a:r>
            <a:rPr lang="en-US"/>
            <a:t>Identify relevant data sources</a:t>
          </a:r>
        </a:p>
      </dgm:t>
    </dgm:pt>
    <dgm:pt modelId="{DDB9FFE2-CF64-408B-9C92-E79DC291D17B}" type="parTrans" cxnId="{2386309F-1A38-4D4B-87BE-41B6E5B8B66C}">
      <dgm:prSet/>
      <dgm:spPr/>
      <dgm:t>
        <a:bodyPr/>
        <a:lstStyle/>
        <a:p>
          <a:endParaRPr lang="en-US"/>
        </a:p>
      </dgm:t>
    </dgm:pt>
    <dgm:pt modelId="{F7452FE1-1C27-4896-806A-A0BAC95EF67C}" type="sibTrans" cxnId="{2386309F-1A38-4D4B-87BE-41B6E5B8B66C}">
      <dgm:prSet phldrT="2"/>
      <dgm:spPr/>
      <dgm:t>
        <a:bodyPr/>
        <a:lstStyle/>
        <a:p>
          <a:endParaRPr lang="en-US"/>
        </a:p>
      </dgm:t>
    </dgm:pt>
    <dgm:pt modelId="{CCD9A633-1B69-404E-B562-CB2F5117616E}">
      <dgm:prSet/>
      <dgm:spPr/>
      <dgm:t>
        <a:bodyPr/>
        <a:lstStyle/>
        <a:p>
          <a:pPr>
            <a:lnSpc>
              <a:spcPct val="100000"/>
            </a:lnSpc>
          </a:pPr>
          <a:r>
            <a:rPr lang="en-US" dirty="0"/>
            <a:t>Give us data via JSON format files that conforms to our specification</a:t>
          </a:r>
        </a:p>
      </dgm:t>
    </dgm:pt>
    <dgm:pt modelId="{2B08BB15-3380-4BBC-9861-E2234A0D2016}" type="parTrans" cxnId="{3EB36A70-5291-4C75-976A-062402E50A0C}">
      <dgm:prSet/>
      <dgm:spPr/>
      <dgm:t>
        <a:bodyPr/>
        <a:lstStyle/>
        <a:p>
          <a:endParaRPr lang="en-US"/>
        </a:p>
      </dgm:t>
    </dgm:pt>
    <dgm:pt modelId="{5C8F6764-3B0B-4432-8D27-F008957021CB}" type="sibTrans" cxnId="{3EB36A70-5291-4C75-976A-062402E50A0C}">
      <dgm:prSet phldrT="3"/>
      <dgm:spPr/>
      <dgm:t>
        <a:bodyPr/>
        <a:lstStyle/>
        <a:p>
          <a:endParaRPr lang="en-US"/>
        </a:p>
      </dgm:t>
    </dgm:pt>
    <dgm:pt modelId="{9FC000EE-AE49-4CE9-8044-6351BACB0673}">
      <dgm:prSet/>
      <dgm:spPr/>
      <dgm:t>
        <a:bodyPr/>
        <a:lstStyle/>
        <a:p>
          <a:pPr>
            <a:lnSpc>
              <a:spcPct val="100000"/>
            </a:lnSpc>
          </a:pPr>
          <a:r>
            <a:rPr lang="en-US"/>
            <a:t>Should be publicly available content</a:t>
          </a:r>
        </a:p>
      </dgm:t>
    </dgm:pt>
    <dgm:pt modelId="{4687972F-AFCE-4263-BD04-29ED2C646960}" type="parTrans" cxnId="{A950D8E0-E370-4681-B7CD-A1026FF08786}">
      <dgm:prSet/>
      <dgm:spPr/>
      <dgm:t>
        <a:bodyPr/>
        <a:lstStyle/>
        <a:p>
          <a:endParaRPr lang="en-US"/>
        </a:p>
      </dgm:t>
    </dgm:pt>
    <dgm:pt modelId="{260C81BF-DDF8-48A2-A064-A3C2F49D64DB}" type="sibTrans" cxnId="{A950D8E0-E370-4681-B7CD-A1026FF08786}">
      <dgm:prSet phldrT="4"/>
      <dgm:spPr/>
      <dgm:t>
        <a:bodyPr/>
        <a:lstStyle/>
        <a:p>
          <a:endParaRPr lang="en-US"/>
        </a:p>
      </dgm:t>
    </dgm:pt>
    <dgm:pt modelId="{453D99FB-64B5-45D1-A0FD-56831EDD241D}">
      <dgm:prSet/>
      <dgm:spPr/>
      <dgm:t>
        <a:bodyPr/>
        <a:lstStyle/>
        <a:p>
          <a:pPr>
            <a:lnSpc>
              <a:spcPct val="100000"/>
            </a:lnSpc>
          </a:pPr>
          <a:r>
            <a:rPr lang="en-US" dirty="0"/>
            <a:t>Plan to update file regularly to avoid stale data</a:t>
          </a:r>
        </a:p>
      </dgm:t>
    </dgm:pt>
    <dgm:pt modelId="{67AAF879-1CE1-4EEA-9D4E-3BFFEAFB7C48}" type="parTrans" cxnId="{5729326A-7471-4991-A4A5-D2B02614CDA5}">
      <dgm:prSet/>
      <dgm:spPr/>
      <dgm:t>
        <a:bodyPr/>
        <a:lstStyle/>
        <a:p>
          <a:endParaRPr lang="en-US"/>
        </a:p>
      </dgm:t>
    </dgm:pt>
    <dgm:pt modelId="{15322FC4-316F-4ADC-8B65-A9C0E4CE82A8}" type="sibTrans" cxnId="{5729326A-7471-4991-A4A5-D2B02614CDA5}">
      <dgm:prSet phldrT="5"/>
      <dgm:spPr/>
      <dgm:t>
        <a:bodyPr/>
        <a:lstStyle/>
        <a:p>
          <a:endParaRPr lang="en-US"/>
        </a:p>
      </dgm:t>
    </dgm:pt>
    <dgm:pt modelId="{540FBDAB-41D4-4856-AF58-5E7480C9514F}">
      <dgm:prSet/>
      <dgm:spPr/>
      <dgm:t>
        <a:bodyPr/>
        <a:lstStyle/>
        <a:p>
          <a:pPr>
            <a:lnSpc>
              <a:spcPct val="100000"/>
            </a:lnSpc>
          </a:pPr>
          <a:r>
            <a:rPr lang="en-US"/>
            <a:t>Alternatively – we are assisting some by web scraping their selected content</a:t>
          </a:r>
        </a:p>
      </dgm:t>
    </dgm:pt>
    <dgm:pt modelId="{5DF653FD-8903-49F3-98AB-F48C2B749E7D}" type="parTrans" cxnId="{6120BBA1-5CFC-43DB-89CE-B36D4F17FE2E}">
      <dgm:prSet/>
      <dgm:spPr/>
      <dgm:t>
        <a:bodyPr/>
        <a:lstStyle/>
        <a:p>
          <a:endParaRPr lang="en-US"/>
        </a:p>
      </dgm:t>
    </dgm:pt>
    <dgm:pt modelId="{A17C2D64-C6A1-48D5-8EBB-9BDCFF9830DE}" type="sibTrans" cxnId="{6120BBA1-5CFC-43DB-89CE-B36D4F17FE2E}">
      <dgm:prSet phldrT="6"/>
      <dgm:spPr/>
      <dgm:t>
        <a:bodyPr/>
        <a:lstStyle/>
        <a:p>
          <a:endParaRPr lang="en-US"/>
        </a:p>
      </dgm:t>
    </dgm:pt>
    <dgm:pt modelId="{8FB1071B-A09B-409B-B063-DB6486F84E38}" type="pres">
      <dgm:prSet presAssocID="{8A029146-03F9-47E3-9883-44748D65EF67}" presName="root" presStyleCnt="0">
        <dgm:presLayoutVars>
          <dgm:dir/>
          <dgm:resizeHandles val="exact"/>
        </dgm:presLayoutVars>
      </dgm:prSet>
      <dgm:spPr/>
    </dgm:pt>
    <dgm:pt modelId="{FF9251EA-1AC7-4504-B973-3868A3E7EB29}" type="pres">
      <dgm:prSet presAssocID="{3028DD32-C00F-4E50-B4D2-B84AD06491C2}" presName="compNode" presStyleCnt="0"/>
      <dgm:spPr/>
    </dgm:pt>
    <dgm:pt modelId="{66544EEE-189B-4273-AEB8-5C7F274FCE8C}" type="pres">
      <dgm:prSet presAssocID="{3028DD32-C00F-4E50-B4D2-B84AD06491C2}" presName="bgRect" presStyleLbl="bgShp" presStyleIdx="0" presStyleCnt="6"/>
      <dgm:spPr/>
    </dgm:pt>
    <dgm:pt modelId="{DF7AF48C-B7E5-4AE3-97E4-1723F67F48DA}" type="pres">
      <dgm:prSet presAssocID="{3028DD32-C00F-4E50-B4D2-B84AD06491C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6898C57E-58B2-4639-B782-129B47754A1D}" type="pres">
      <dgm:prSet presAssocID="{3028DD32-C00F-4E50-B4D2-B84AD06491C2}" presName="spaceRect" presStyleCnt="0"/>
      <dgm:spPr/>
    </dgm:pt>
    <dgm:pt modelId="{D373B11E-9844-4CDC-AB37-D4F23C21198F}" type="pres">
      <dgm:prSet presAssocID="{3028DD32-C00F-4E50-B4D2-B84AD06491C2}" presName="parTx" presStyleLbl="revTx" presStyleIdx="0" presStyleCnt="6">
        <dgm:presLayoutVars>
          <dgm:chMax val="0"/>
          <dgm:chPref val="0"/>
        </dgm:presLayoutVars>
      </dgm:prSet>
      <dgm:spPr/>
    </dgm:pt>
    <dgm:pt modelId="{92A2432A-0A2E-4676-9D6A-C4D695EB874F}" type="pres">
      <dgm:prSet presAssocID="{EAE1CC96-9ACD-45EA-A440-D778C2D2886F}" presName="sibTrans" presStyleCnt="0"/>
      <dgm:spPr/>
    </dgm:pt>
    <dgm:pt modelId="{569D110E-3355-444A-877E-0F878860A3C1}" type="pres">
      <dgm:prSet presAssocID="{1BF16AB6-9CD1-457D-B5E0-BBF5E682744B}" presName="compNode" presStyleCnt="0"/>
      <dgm:spPr/>
    </dgm:pt>
    <dgm:pt modelId="{4494E774-7494-48C7-A08B-6DFA46C0D25B}" type="pres">
      <dgm:prSet presAssocID="{1BF16AB6-9CD1-457D-B5E0-BBF5E682744B}" presName="bgRect" presStyleLbl="bgShp" presStyleIdx="1" presStyleCnt="6"/>
      <dgm:spPr/>
    </dgm:pt>
    <dgm:pt modelId="{9285B57F-3878-46C8-8BF8-946825BD5430}" type="pres">
      <dgm:prSet presAssocID="{1BF16AB6-9CD1-457D-B5E0-BBF5E682744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1C1481A7-0A8E-4A48-AD38-BA1970B6E395}" type="pres">
      <dgm:prSet presAssocID="{1BF16AB6-9CD1-457D-B5E0-BBF5E682744B}" presName="spaceRect" presStyleCnt="0"/>
      <dgm:spPr/>
    </dgm:pt>
    <dgm:pt modelId="{E5C0D1A2-7429-4F79-8A43-8B8A0713A09F}" type="pres">
      <dgm:prSet presAssocID="{1BF16AB6-9CD1-457D-B5E0-BBF5E682744B}" presName="parTx" presStyleLbl="revTx" presStyleIdx="1" presStyleCnt="6">
        <dgm:presLayoutVars>
          <dgm:chMax val="0"/>
          <dgm:chPref val="0"/>
        </dgm:presLayoutVars>
      </dgm:prSet>
      <dgm:spPr/>
    </dgm:pt>
    <dgm:pt modelId="{36A7D22C-224C-4687-BB2B-795782EA44E7}" type="pres">
      <dgm:prSet presAssocID="{F7452FE1-1C27-4896-806A-A0BAC95EF67C}" presName="sibTrans" presStyleCnt="0"/>
      <dgm:spPr/>
    </dgm:pt>
    <dgm:pt modelId="{7447E354-133A-4E20-AC99-A3FBF44583BA}" type="pres">
      <dgm:prSet presAssocID="{CCD9A633-1B69-404E-B562-CB2F5117616E}" presName="compNode" presStyleCnt="0"/>
      <dgm:spPr/>
    </dgm:pt>
    <dgm:pt modelId="{BEB5629D-B00F-4A09-8C2A-6A4BF6CE2ED2}" type="pres">
      <dgm:prSet presAssocID="{CCD9A633-1B69-404E-B562-CB2F5117616E}" presName="bgRect" presStyleLbl="bgShp" presStyleIdx="2" presStyleCnt="6"/>
      <dgm:spPr/>
    </dgm:pt>
    <dgm:pt modelId="{531CA9A9-8E9F-43D3-AB5D-6DDF19ADC394}" type="pres">
      <dgm:prSet presAssocID="{CCD9A633-1B69-404E-B562-CB2F5117616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AD8A2C9B-6018-479F-B408-185D7C55B3F8}" type="pres">
      <dgm:prSet presAssocID="{CCD9A633-1B69-404E-B562-CB2F5117616E}" presName="spaceRect" presStyleCnt="0"/>
      <dgm:spPr/>
    </dgm:pt>
    <dgm:pt modelId="{C54759C0-C70C-4DFC-B074-465B80A83DD5}" type="pres">
      <dgm:prSet presAssocID="{CCD9A633-1B69-404E-B562-CB2F5117616E}" presName="parTx" presStyleLbl="revTx" presStyleIdx="2" presStyleCnt="6">
        <dgm:presLayoutVars>
          <dgm:chMax val="0"/>
          <dgm:chPref val="0"/>
        </dgm:presLayoutVars>
      </dgm:prSet>
      <dgm:spPr/>
    </dgm:pt>
    <dgm:pt modelId="{B1B361B9-FC10-4A5F-BAFA-044F8581C484}" type="pres">
      <dgm:prSet presAssocID="{5C8F6764-3B0B-4432-8D27-F008957021CB}" presName="sibTrans" presStyleCnt="0"/>
      <dgm:spPr/>
    </dgm:pt>
    <dgm:pt modelId="{22C0E118-4BB4-4516-87D6-5B9A277CEDC4}" type="pres">
      <dgm:prSet presAssocID="{9FC000EE-AE49-4CE9-8044-6351BACB0673}" presName="compNode" presStyleCnt="0"/>
      <dgm:spPr/>
    </dgm:pt>
    <dgm:pt modelId="{BF039773-C270-4BBB-B385-6467BFD328FF}" type="pres">
      <dgm:prSet presAssocID="{9FC000EE-AE49-4CE9-8044-6351BACB0673}" presName="bgRect" presStyleLbl="bgShp" presStyleIdx="3" presStyleCnt="6"/>
      <dgm:spPr/>
    </dgm:pt>
    <dgm:pt modelId="{CBF693A2-02C7-4759-B628-AD61759BBD40}" type="pres">
      <dgm:prSet presAssocID="{9FC000EE-AE49-4CE9-8044-6351BACB067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wspaper"/>
        </a:ext>
      </dgm:extLst>
    </dgm:pt>
    <dgm:pt modelId="{7F012940-8C65-4D25-8DDE-66679E44F05D}" type="pres">
      <dgm:prSet presAssocID="{9FC000EE-AE49-4CE9-8044-6351BACB0673}" presName="spaceRect" presStyleCnt="0"/>
      <dgm:spPr/>
    </dgm:pt>
    <dgm:pt modelId="{ED7B8D0F-C2C6-424D-867C-0F506364ABA6}" type="pres">
      <dgm:prSet presAssocID="{9FC000EE-AE49-4CE9-8044-6351BACB0673}" presName="parTx" presStyleLbl="revTx" presStyleIdx="3" presStyleCnt="6">
        <dgm:presLayoutVars>
          <dgm:chMax val="0"/>
          <dgm:chPref val="0"/>
        </dgm:presLayoutVars>
      </dgm:prSet>
      <dgm:spPr/>
    </dgm:pt>
    <dgm:pt modelId="{F825271B-2491-499F-B52E-8D3364E24D29}" type="pres">
      <dgm:prSet presAssocID="{260C81BF-DDF8-48A2-A064-A3C2F49D64DB}" presName="sibTrans" presStyleCnt="0"/>
      <dgm:spPr/>
    </dgm:pt>
    <dgm:pt modelId="{F4B1938A-1A32-4926-A3D8-8EB4DD6599BF}" type="pres">
      <dgm:prSet presAssocID="{453D99FB-64B5-45D1-A0FD-56831EDD241D}" presName="compNode" presStyleCnt="0"/>
      <dgm:spPr/>
    </dgm:pt>
    <dgm:pt modelId="{AAA7BC65-191F-48A0-9FD8-D6EAE0E3AE8C}" type="pres">
      <dgm:prSet presAssocID="{453D99FB-64B5-45D1-A0FD-56831EDD241D}" presName="bgRect" presStyleLbl="bgShp" presStyleIdx="4" presStyleCnt="6"/>
      <dgm:spPr/>
    </dgm:pt>
    <dgm:pt modelId="{AA90FB87-EA58-4CE9-AA3E-F3458351DE71}" type="pres">
      <dgm:prSet presAssocID="{453D99FB-64B5-45D1-A0FD-56831EDD24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AD374BFA-1A1F-43A6-B79C-881B03BB0BA6}" type="pres">
      <dgm:prSet presAssocID="{453D99FB-64B5-45D1-A0FD-56831EDD241D}" presName="spaceRect" presStyleCnt="0"/>
      <dgm:spPr/>
    </dgm:pt>
    <dgm:pt modelId="{3F0585BE-8AC8-4F3E-ACC2-4693EA59BB64}" type="pres">
      <dgm:prSet presAssocID="{453D99FB-64B5-45D1-A0FD-56831EDD241D}" presName="parTx" presStyleLbl="revTx" presStyleIdx="4" presStyleCnt="6">
        <dgm:presLayoutVars>
          <dgm:chMax val="0"/>
          <dgm:chPref val="0"/>
        </dgm:presLayoutVars>
      </dgm:prSet>
      <dgm:spPr/>
    </dgm:pt>
    <dgm:pt modelId="{B9E8279F-7AF6-42F9-A013-EC5816E2678A}" type="pres">
      <dgm:prSet presAssocID="{15322FC4-316F-4ADC-8B65-A9C0E4CE82A8}" presName="sibTrans" presStyleCnt="0"/>
      <dgm:spPr/>
    </dgm:pt>
    <dgm:pt modelId="{DA7B0BA5-F0C0-4F7E-8E22-9487BCD9A933}" type="pres">
      <dgm:prSet presAssocID="{540FBDAB-41D4-4856-AF58-5E7480C9514F}" presName="compNode" presStyleCnt="0"/>
      <dgm:spPr/>
    </dgm:pt>
    <dgm:pt modelId="{50634326-C502-4B45-A5FE-9BAAEE79C5B5}" type="pres">
      <dgm:prSet presAssocID="{540FBDAB-41D4-4856-AF58-5E7480C9514F}" presName="bgRect" presStyleLbl="bgShp" presStyleIdx="5" presStyleCnt="6"/>
      <dgm:spPr/>
    </dgm:pt>
    <dgm:pt modelId="{E4E0FB3D-57C5-4DAA-8A00-EF5B3B79D39B}" type="pres">
      <dgm:prSet presAssocID="{540FBDAB-41D4-4856-AF58-5E7480C9514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ursor"/>
        </a:ext>
      </dgm:extLst>
    </dgm:pt>
    <dgm:pt modelId="{0BF86168-1AE4-4C07-A74E-1BCB0D0CB168}" type="pres">
      <dgm:prSet presAssocID="{540FBDAB-41D4-4856-AF58-5E7480C9514F}" presName="spaceRect" presStyleCnt="0"/>
      <dgm:spPr/>
    </dgm:pt>
    <dgm:pt modelId="{67A82CEA-696F-4BEE-89D0-7D2B6FE97B5F}" type="pres">
      <dgm:prSet presAssocID="{540FBDAB-41D4-4856-AF58-5E7480C9514F}" presName="parTx" presStyleLbl="revTx" presStyleIdx="5" presStyleCnt="6">
        <dgm:presLayoutVars>
          <dgm:chMax val="0"/>
          <dgm:chPref val="0"/>
        </dgm:presLayoutVars>
      </dgm:prSet>
      <dgm:spPr/>
    </dgm:pt>
  </dgm:ptLst>
  <dgm:cxnLst>
    <dgm:cxn modelId="{5AA6BE15-BED0-3F45-8FA3-04523916D888}" type="presOf" srcId="{3028DD32-C00F-4E50-B4D2-B84AD06491C2}" destId="{D373B11E-9844-4CDC-AB37-D4F23C21198F}" srcOrd="0" destOrd="0" presId="urn:microsoft.com/office/officeart/2018/2/layout/IconVerticalSolidList"/>
    <dgm:cxn modelId="{BED2DF46-08D7-5E49-B1ED-AECF7E6155AA}" type="presOf" srcId="{453D99FB-64B5-45D1-A0FD-56831EDD241D}" destId="{3F0585BE-8AC8-4F3E-ACC2-4693EA59BB64}" srcOrd="0" destOrd="0" presId="urn:microsoft.com/office/officeart/2018/2/layout/IconVerticalSolidList"/>
    <dgm:cxn modelId="{5729326A-7471-4991-A4A5-D2B02614CDA5}" srcId="{8A029146-03F9-47E3-9883-44748D65EF67}" destId="{453D99FB-64B5-45D1-A0FD-56831EDD241D}" srcOrd="4" destOrd="0" parTransId="{67AAF879-1CE1-4EEA-9D4E-3BFFEAFB7C48}" sibTransId="{15322FC4-316F-4ADC-8B65-A9C0E4CE82A8}"/>
    <dgm:cxn modelId="{3EB36A70-5291-4C75-976A-062402E50A0C}" srcId="{8A029146-03F9-47E3-9883-44748D65EF67}" destId="{CCD9A633-1B69-404E-B562-CB2F5117616E}" srcOrd="2" destOrd="0" parTransId="{2B08BB15-3380-4BBC-9861-E2234A0D2016}" sibTransId="{5C8F6764-3B0B-4432-8D27-F008957021CB}"/>
    <dgm:cxn modelId="{83F63451-7EF9-9444-B033-927206C2012B}" type="presOf" srcId="{8A029146-03F9-47E3-9883-44748D65EF67}" destId="{8FB1071B-A09B-409B-B063-DB6486F84E38}" srcOrd="0" destOrd="0" presId="urn:microsoft.com/office/officeart/2018/2/layout/IconVerticalSolidList"/>
    <dgm:cxn modelId="{A262D87C-AFA5-854C-9E40-4CDD8DC01567}" type="presOf" srcId="{540FBDAB-41D4-4856-AF58-5E7480C9514F}" destId="{67A82CEA-696F-4BEE-89D0-7D2B6FE97B5F}" srcOrd="0" destOrd="0" presId="urn:microsoft.com/office/officeart/2018/2/layout/IconVerticalSolidList"/>
    <dgm:cxn modelId="{8AA6DA9E-91C5-BC45-82E1-35CE3C96D706}" type="presOf" srcId="{1BF16AB6-9CD1-457D-B5E0-BBF5E682744B}" destId="{E5C0D1A2-7429-4F79-8A43-8B8A0713A09F}" srcOrd="0" destOrd="0" presId="urn:microsoft.com/office/officeart/2018/2/layout/IconVerticalSolidList"/>
    <dgm:cxn modelId="{2386309F-1A38-4D4B-87BE-41B6E5B8B66C}" srcId="{8A029146-03F9-47E3-9883-44748D65EF67}" destId="{1BF16AB6-9CD1-457D-B5E0-BBF5E682744B}" srcOrd="1" destOrd="0" parTransId="{DDB9FFE2-CF64-408B-9C92-E79DC291D17B}" sibTransId="{F7452FE1-1C27-4896-806A-A0BAC95EF67C}"/>
    <dgm:cxn modelId="{6120BBA1-5CFC-43DB-89CE-B36D4F17FE2E}" srcId="{8A029146-03F9-47E3-9883-44748D65EF67}" destId="{540FBDAB-41D4-4856-AF58-5E7480C9514F}" srcOrd="5" destOrd="0" parTransId="{5DF653FD-8903-49F3-98AB-F48C2B749E7D}" sibTransId="{A17C2D64-C6A1-48D5-8EBB-9BDCFF9830DE}"/>
    <dgm:cxn modelId="{0929E6AF-2833-8142-AEAD-D6DB0EF238A8}" type="presOf" srcId="{9FC000EE-AE49-4CE9-8044-6351BACB0673}" destId="{ED7B8D0F-C2C6-424D-867C-0F506364ABA6}" srcOrd="0" destOrd="0" presId="urn:microsoft.com/office/officeart/2018/2/layout/IconVerticalSolidList"/>
    <dgm:cxn modelId="{F47C56DF-39C5-7D43-BCE4-80492117801E}" type="presOf" srcId="{CCD9A633-1B69-404E-B562-CB2F5117616E}" destId="{C54759C0-C70C-4DFC-B074-465B80A83DD5}" srcOrd="0" destOrd="0" presId="urn:microsoft.com/office/officeart/2018/2/layout/IconVerticalSolidList"/>
    <dgm:cxn modelId="{A950D8E0-E370-4681-B7CD-A1026FF08786}" srcId="{8A029146-03F9-47E3-9883-44748D65EF67}" destId="{9FC000EE-AE49-4CE9-8044-6351BACB0673}" srcOrd="3" destOrd="0" parTransId="{4687972F-AFCE-4263-BD04-29ED2C646960}" sibTransId="{260C81BF-DDF8-48A2-A064-A3C2F49D64DB}"/>
    <dgm:cxn modelId="{080FBDEF-3F9F-41C1-807C-0B4B6EFFA6F6}" srcId="{8A029146-03F9-47E3-9883-44748D65EF67}" destId="{3028DD32-C00F-4E50-B4D2-B84AD06491C2}" srcOrd="0" destOrd="0" parTransId="{547C911F-37FD-4DDD-8FC7-310198127821}" sibTransId="{EAE1CC96-9ACD-45EA-A440-D778C2D2886F}"/>
    <dgm:cxn modelId="{90328AF7-9CCE-8F4C-829C-29EE8DB571B5}" type="presParOf" srcId="{8FB1071B-A09B-409B-B063-DB6486F84E38}" destId="{FF9251EA-1AC7-4504-B973-3868A3E7EB29}" srcOrd="0" destOrd="0" presId="urn:microsoft.com/office/officeart/2018/2/layout/IconVerticalSolidList"/>
    <dgm:cxn modelId="{5EE486C0-AE28-664B-BFE2-50DE5F400FD1}" type="presParOf" srcId="{FF9251EA-1AC7-4504-B973-3868A3E7EB29}" destId="{66544EEE-189B-4273-AEB8-5C7F274FCE8C}" srcOrd="0" destOrd="0" presId="urn:microsoft.com/office/officeart/2018/2/layout/IconVerticalSolidList"/>
    <dgm:cxn modelId="{81F2E394-51A1-1249-8CAB-C93FDE3C99A1}" type="presParOf" srcId="{FF9251EA-1AC7-4504-B973-3868A3E7EB29}" destId="{DF7AF48C-B7E5-4AE3-97E4-1723F67F48DA}" srcOrd="1" destOrd="0" presId="urn:microsoft.com/office/officeart/2018/2/layout/IconVerticalSolidList"/>
    <dgm:cxn modelId="{4AE2BB21-8565-A444-A806-6BFE00D82223}" type="presParOf" srcId="{FF9251EA-1AC7-4504-B973-3868A3E7EB29}" destId="{6898C57E-58B2-4639-B782-129B47754A1D}" srcOrd="2" destOrd="0" presId="urn:microsoft.com/office/officeart/2018/2/layout/IconVerticalSolidList"/>
    <dgm:cxn modelId="{EE8BB4BF-CD9F-C545-A730-55C84E85A398}" type="presParOf" srcId="{FF9251EA-1AC7-4504-B973-3868A3E7EB29}" destId="{D373B11E-9844-4CDC-AB37-D4F23C21198F}" srcOrd="3" destOrd="0" presId="urn:microsoft.com/office/officeart/2018/2/layout/IconVerticalSolidList"/>
    <dgm:cxn modelId="{CF7ADE23-8AEF-6944-9E9E-522D610F8939}" type="presParOf" srcId="{8FB1071B-A09B-409B-B063-DB6486F84E38}" destId="{92A2432A-0A2E-4676-9D6A-C4D695EB874F}" srcOrd="1" destOrd="0" presId="urn:microsoft.com/office/officeart/2018/2/layout/IconVerticalSolidList"/>
    <dgm:cxn modelId="{AEECCE15-EEEC-9A49-A2AA-D0046F69FA90}" type="presParOf" srcId="{8FB1071B-A09B-409B-B063-DB6486F84E38}" destId="{569D110E-3355-444A-877E-0F878860A3C1}" srcOrd="2" destOrd="0" presId="urn:microsoft.com/office/officeart/2018/2/layout/IconVerticalSolidList"/>
    <dgm:cxn modelId="{65C78F17-23AE-5F4F-A5F9-25176D837206}" type="presParOf" srcId="{569D110E-3355-444A-877E-0F878860A3C1}" destId="{4494E774-7494-48C7-A08B-6DFA46C0D25B}" srcOrd="0" destOrd="0" presId="urn:microsoft.com/office/officeart/2018/2/layout/IconVerticalSolidList"/>
    <dgm:cxn modelId="{4EA2FB34-15CF-4B46-A321-4F04A11C5A74}" type="presParOf" srcId="{569D110E-3355-444A-877E-0F878860A3C1}" destId="{9285B57F-3878-46C8-8BF8-946825BD5430}" srcOrd="1" destOrd="0" presId="urn:microsoft.com/office/officeart/2018/2/layout/IconVerticalSolidList"/>
    <dgm:cxn modelId="{2452C394-9934-7F46-B947-11A0041AB8D6}" type="presParOf" srcId="{569D110E-3355-444A-877E-0F878860A3C1}" destId="{1C1481A7-0A8E-4A48-AD38-BA1970B6E395}" srcOrd="2" destOrd="0" presId="urn:microsoft.com/office/officeart/2018/2/layout/IconVerticalSolidList"/>
    <dgm:cxn modelId="{7BC52B0E-1CB1-A54A-ADB0-59B0A88BDB4E}" type="presParOf" srcId="{569D110E-3355-444A-877E-0F878860A3C1}" destId="{E5C0D1A2-7429-4F79-8A43-8B8A0713A09F}" srcOrd="3" destOrd="0" presId="urn:microsoft.com/office/officeart/2018/2/layout/IconVerticalSolidList"/>
    <dgm:cxn modelId="{E976AEB7-C8D4-074D-AC70-39132D41E8FF}" type="presParOf" srcId="{8FB1071B-A09B-409B-B063-DB6486F84E38}" destId="{36A7D22C-224C-4687-BB2B-795782EA44E7}" srcOrd="3" destOrd="0" presId="urn:microsoft.com/office/officeart/2018/2/layout/IconVerticalSolidList"/>
    <dgm:cxn modelId="{0235135F-7792-FC4E-8E27-F1752E2BCABF}" type="presParOf" srcId="{8FB1071B-A09B-409B-B063-DB6486F84E38}" destId="{7447E354-133A-4E20-AC99-A3FBF44583BA}" srcOrd="4" destOrd="0" presId="urn:microsoft.com/office/officeart/2018/2/layout/IconVerticalSolidList"/>
    <dgm:cxn modelId="{3DC080E6-B510-874E-A6D7-507E5B87DBF8}" type="presParOf" srcId="{7447E354-133A-4E20-AC99-A3FBF44583BA}" destId="{BEB5629D-B00F-4A09-8C2A-6A4BF6CE2ED2}" srcOrd="0" destOrd="0" presId="urn:microsoft.com/office/officeart/2018/2/layout/IconVerticalSolidList"/>
    <dgm:cxn modelId="{9D771384-4B45-3D44-9439-36F99BC83F49}" type="presParOf" srcId="{7447E354-133A-4E20-AC99-A3FBF44583BA}" destId="{531CA9A9-8E9F-43D3-AB5D-6DDF19ADC394}" srcOrd="1" destOrd="0" presId="urn:microsoft.com/office/officeart/2018/2/layout/IconVerticalSolidList"/>
    <dgm:cxn modelId="{3AE3CC26-51DB-5048-BA94-A570C488B919}" type="presParOf" srcId="{7447E354-133A-4E20-AC99-A3FBF44583BA}" destId="{AD8A2C9B-6018-479F-B408-185D7C55B3F8}" srcOrd="2" destOrd="0" presId="urn:microsoft.com/office/officeart/2018/2/layout/IconVerticalSolidList"/>
    <dgm:cxn modelId="{C4897559-8FD3-0E44-8E87-C4705CEB1354}" type="presParOf" srcId="{7447E354-133A-4E20-AC99-A3FBF44583BA}" destId="{C54759C0-C70C-4DFC-B074-465B80A83DD5}" srcOrd="3" destOrd="0" presId="urn:microsoft.com/office/officeart/2018/2/layout/IconVerticalSolidList"/>
    <dgm:cxn modelId="{755B2AD9-C396-7543-92DE-3D9A734F6903}" type="presParOf" srcId="{8FB1071B-A09B-409B-B063-DB6486F84E38}" destId="{B1B361B9-FC10-4A5F-BAFA-044F8581C484}" srcOrd="5" destOrd="0" presId="urn:microsoft.com/office/officeart/2018/2/layout/IconVerticalSolidList"/>
    <dgm:cxn modelId="{1D7737E8-4FA8-F045-8BDB-8F812F43EEC3}" type="presParOf" srcId="{8FB1071B-A09B-409B-B063-DB6486F84E38}" destId="{22C0E118-4BB4-4516-87D6-5B9A277CEDC4}" srcOrd="6" destOrd="0" presId="urn:microsoft.com/office/officeart/2018/2/layout/IconVerticalSolidList"/>
    <dgm:cxn modelId="{E62BE011-0F13-A64E-9795-E195D8AF7E6D}" type="presParOf" srcId="{22C0E118-4BB4-4516-87D6-5B9A277CEDC4}" destId="{BF039773-C270-4BBB-B385-6467BFD328FF}" srcOrd="0" destOrd="0" presId="urn:microsoft.com/office/officeart/2018/2/layout/IconVerticalSolidList"/>
    <dgm:cxn modelId="{2ECD0B92-1060-3145-BAED-FE57F6424C25}" type="presParOf" srcId="{22C0E118-4BB4-4516-87D6-5B9A277CEDC4}" destId="{CBF693A2-02C7-4759-B628-AD61759BBD40}" srcOrd="1" destOrd="0" presId="urn:microsoft.com/office/officeart/2018/2/layout/IconVerticalSolidList"/>
    <dgm:cxn modelId="{D40D5ECB-DDDF-8342-90BF-FC6D140B25D4}" type="presParOf" srcId="{22C0E118-4BB4-4516-87D6-5B9A277CEDC4}" destId="{7F012940-8C65-4D25-8DDE-66679E44F05D}" srcOrd="2" destOrd="0" presId="urn:microsoft.com/office/officeart/2018/2/layout/IconVerticalSolidList"/>
    <dgm:cxn modelId="{BA1783E4-3CDB-D140-80D9-3BDD31DC10D2}" type="presParOf" srcId="{22C0E118-4BB4-4516-87D6-5B9A277CEDC4}" destId="{ED7B8D0F-C2C6-424D-867C-0F506364ABA6}" srcOrd="3" destOrd="0" presId="urn:microsoft.com/office/officeart/2018/2/layout/IconVerticalSolidList"/>
    <dgm:cxn modelId="{7BDC3439-6559-0A4E-8A09-368CF83E3DBA}" type="presParOf" srcId="{8FB1071B-A09B-409B-B063-DB6486F84E38}" destId="{F825271B-2491-499F-B52E-8D3364E24D29}" srcOrd="7" destOrd="0" presId="urn:microsoft.com/office/officeart/2018/2/layout/IconVerticalSolidList"/>
    <dgm:cxn modelId="{3DEC5D97-38FB-BD45-8EB7-EA957E006ACB}" type="presParOf" srcId="{8FB1071B-A09B-409B-B063-DB6486F84E38}" destId="{F4B1938A-1A32-4926-A3D8-8EB4DD6599BF}" srcOrd="8" destOrd="0" presId="urn:microsoft.com/office/officeart/2018/2/layout/IconVerticalSolidList"/>
    <dgm:cxn modelId="{13DDA98A-6CF1-AC4E-9263-4A189ABAEB4B}" type="presParOf" srcId="{F4B1938A-1A32-4926-A3D8-8EB4DD6599BF}" destId="{AAA7BC65-191F-48A0-9FD8-D6EAE0E3AE8C}" srcOrd="0" destOrd="0" presId="urn:microsoft.com/office/officeart/2018/2/layout/IconVerticalSolidList"/>
    <dgm:cxn modelId="{43036E19-ADF1-8048-B3A7-22C530F43ADA}" type="presParOf" srcId="{F4B1938A-1A32-4926-A3D8-8EB4DD6599BF}" destId="{AA90FB87-EA58-4CE9-AA3E-F3458351DE71}" srcOrd="1" destOrd="0" presId="urn:microsoft.com/office/officeart/2018/2/layout/IconVerticalSolidList"/>
    <dgm:cxn modelId="{C11910D9-1012-E744-9FD2-8552415D05F4}" type="presParOf" srcId="{F4B1938A-1A32-4926-A3D8-8EB4DD6599BF}" destId="{AD374BFA-1A1F-43A6-B79C-881B03BB0BA6}" srcOrd="2" destOrd="0" presId="urn:microsoft.com/office/officeart/2018/2/layout/IconVerticalSolidList"/>
    <dgm:cxn modelId="{F2E78EE9-324A-B345-B97E-F3FC654DC93B}" type="presParOf" srcId="{F4B1938A-1A32-4926-A3D8-8EB4DD6599BF}" destId="{3F0585BE-8AC8-4F3E-ACC2-4693EA59BB64}" srcOrd="3" destOrd="0" presId="urn:microsoft.com/office/officeart/2018/2/layout/IconVerticalSolidList"/>
    <dgm:cxn modelId="{B0559533-4A47-AE43-83AA-3085D08552F0}" type="presParOf" srcId="{8FB1071B-A09B-409B-B063-DB6486F84E38}" destId="{B9E8279F-7AF6-42F9-A013-EC5816E2678A}" srcOrd="9" destOrd="0" presId="urn:microsoft.com/office/officeart/2018/2/layout/IconVerticalSolidList"/>
    <dgm:cxn modelId="{6732E597-8BF7-CE4C-B0CD-AD7298176510}" type="presParOf" srcId="{8FB1071B-A09B-409B-B063-DB6486F84E38}" destId="{DA7B0BA5-F0C0-4F7E-8E22-9487BCD9A933}" srcOrd="10" destOrd="0" presId="urn:microsoft.com/office/officeart/2018/2/layout/IconVerticalSolidList"/>
    <dgm:cxn modelId="{AF8E88FA-4942-1B4C-A34A-2114DCAEE6FC}" type="presParOf" srcId="{DA7B0BA5-F0C0-4F7E-8E22-9487BCD9A933}" destId="{50634326-C502-4B45-A5FE-9BAAEE79C5B5}" srcOrd="0" destOrd="0" presId="urn:microsoft.com/office/officeart/2018/2/layout/IconVerticalSolidList"/>
    <dgm:cxn modelId="{7578D898-B62E-E140-B8CB-3204F4D4DB56}" type="presParOf" srcId="{DA7B0BA5-F0C0-4F7E-8E22-9487BCD9A933}" destId="{E4E0FB3D-57C5-4DAA-8A00-EF5B3B79D39B}" srcOrd="1" destOrd="0" presId="urn:microsoft.com/office/officeart/2018/2/layout/IconVerticalSolidList"/>
    <dgm:cxn modelId="{56279721-1125-C644-A7D4-D4E6209B16B6}" type="presParOf" srcId="{DA7B0BA5-F0C0-4F7E-8E22-9487BCD9A933}" destId="{0BF86168-1AE4-4C07-A74E-1BCB0D0CB168}" srcOrd="2" destOrd="0" presId="urn:microsoft.com/office/officeart/2018/2/layout/IconVerticalSolidList"/>
    <dgm:cxn modelId="{50CB9BC0-7489-BD40-87B4-84F7A1541E7D}" type="presParOf" srcId="{DA7B0BA5-F0C0-4F7E-8E22-9487BCD9A933}" destId="{67A82CEA-696F-4BEE-89D0-7D2B6FE97B5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74C85-08BA-4C11-B51D-D42BE7EB338B}">
      <dsp:nvSpPr>
        <dsp:cNvPr id="0" name=""/>
        <dsp:cNvSpPr/>
      </dsp:nvSpPr>
      <dsp:spPr>
        <a:xfrm>
          <a:off x="0" y="387569"/>
          <a:ext cx="4586513" cy="1299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7DC6C-0A43-4113-B9AE-644DA1893199}">
      <dsp:nvSpPr>
        <dsp:cNvPr id="0" name=""/>
        <dsp:cNvSpPr/>
      </dsp:nvSpPr>
      <dsp:spPr>
        <a:xfrm>
          <a:off x="393097" y="679955"/>
          <a:ext cx="714723" cy="7147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F8F60-C5F0-4011-BBE9-25BF16F60378}">
      <dsp:nvSpPr>
        <dsp:cNvPr id="0" name=""/>
        <dsp:cNvSpPr/>
      </dsp:nvSpPr>
      <dsp:spPr>
        <a:xfrm>
          <a:off x="1500918" y="387569"/>
          <a:ext cx="3085594" cy="1299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30" tIns="137530" rIns="137530" bIns="137530" numCol="1" spcCol="1270" anchor="ctr" anchorCtr="0">
          <a:noAutofit/>
        </a:bodyPr>
        <a:lstStyle/>
        <a:p>
          <a:pPr marL="0" lvl="0" indent="0" algn="l" defTabSz="577850">
            <a:lnSpc>
              <a:spcPct val="100000"/>
            </a:lnSpc>
            <a:spcBef>
              <a:spcPct val="0"/>
            </a:spcBef>
            <a:spcAft>
              <a:spcPct val="35000"/>
            </a:spcAft>
            <a:buNone/>
          </a:pPr>
          <a:r>
            <a:rPr lang="en-US" sz="1300" kern="1200" dirty="0"/>
            <a:t>Generative artificial intelligence (generative AI) is a type of artificial intelligence that can create new content, such as images, text, music, audio, and videos, based on prompts. </a:t>
          </a:r>
        </a:p>
      </dsp:txBody>
      <dsp:txXfrm>
        <a:off x="1500918" y="387569"/>
        <a:ext cx="3085594" cy="1299496"/>
      </dsp:txXfrm>
    </dsp:sp>
    <dsp:sp modelId="{9377F8BD-D1E2-44A2-93A1-1DFC35FB6D37}">
      <dsp:nvSpPr>
        <dsp:cNvPr id="0" name=""/>
        <dsp:cNvSpPr/>
      </dsp:nvSpPr>
      <dsp:spPr>
        <a:xfrm>
          <a:off x="0" y="1960644"/>
          <a:ext cx="4586513" cy="1299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E8B8D-8E11-41D7-BDAB-65F4F9727A0E}">
      <dsp:nvSpPr>
        <dsp:cNvPr id="0" name=""/>
        <dsp:cNvSpPr/>
      </dsp:nvSpPr>
      <dsp:spPr>
        <a:xfrm>
          <a:off x="393097" y="2253030"/>
          <a:ext cx="714723" cy="7147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AFC1C-D0EF-4608-83A7-7C89E56F398B}">
      <dsp:nvSpPr>
        <dsp:cNvPr id="0" name=""/>
        <dsp:cNvSpPr/>
      </dsp:nvSpPr>
      <dsp:spPr>
        <a:xfrm>
          <a:off x="1500918" y="1960644"/>
          <a:ext cx="3085594" cy="1299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30" tIns="137530" rIns="137530" bIns="137530" numCol="1" spcCol="1270" anchor="ctr" anchorCtr="0">
          <a:noAutofit/>
        </a:bodyPr>
        <a:lstStyle/>
        <a:p>
          <a:pPr marL="0" lvl="0" indent="0" algn="l" defTabSz="577850">
            <a:lnSpc>
              <a:spcPct val="100000"/>
            </a:lnSpc>
            <a:spcBef>
              <a:spcPct val="0"/>
            </a:spcBef>
            <a:spcAft>
              <a:spcPct val="35000"/>
            </a:spcAft>
            <a:buNone/>
          </a:pPr>
          <a:r>
            <a:rPr lang="en-US" sz="1300" kern="1200" dirty="0"/>
            <a:t>Generative AI uses deep learning models to learn patterns and relationships in human-created data, and then use those patterns to generate new content.</a:t>
          </a:r>
        </a:p>
      </dsp:txBody>
      <dsp:txXfrm>
        <a:off x="1500918" y="1960644"/>
        <a:ext cx="3085594" cy="1299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C2FB2-4DDB-49DE-BAE0-0836A6EAB2FC}">
      <dsp:nvSpPr>
        <dsp:cNvPr id="0" name=""/>
        <dsp:cNvSpPr/>
      </dsp:nvSpPr>
      <dsp:spPr>
        <a:xfrm>
          <a:off x="1208073" y="41457"/>
          <a:ext cx="920056" cy="9200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A10D1-7A05-40D7-A143-9B704BF1B5F9}">
      <dsp:nvSpPr>
        <dsp:cNvPr id="0" name=""/>
        <dsp:cNvSpPr/>
      </dsp:nvSpPr>
      <dsp:spPr>
        <a:xfrm>
          <a:off x="1401285" y="234669"/>
          <a:ext cx="533632" cy="533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5EE84-B307-4213-A228-95A5AA66934F}">
      <dsp:nvSpPr>
        <dsp:cNvPr id="0" name=""/>
        <dsp:cNvSpPr/>
      </dsp:nvSpPr>
      <dsp:spPr>
        <a:xfrm>
          <a:off x="2325284" y="41457"/>
          <a:ext cx="2168704" cy="92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Answering questions from employees such as county educators</a:t>
          </a:r>
        </a:p>
      </dsp:txBody>
      <dsp:txXfrm>
        <a:off x="2325284" y="41457"/>
        <a:ext cx="2168704" cy="920056"/>
      </dsp:txXfrm>
    </dsp:sp>
    <dsp:sp modelId="{F3A5B556-F3A1-48BC-A4D3-6D95E54DA692}">
      <dsp:nvSpPr>
        <dsp:cNvPr id="0" name=""/>
        <dsp:cNvSpPr/>
      </dsp:nvSpPr>
      <dsp:spPr>
        <a:xfrm>
          <a:off x="4871868" y="41457"/>
          <a:ext cx="920056" cy="9200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E9EF1-1DF7-4631-B6F6-C65D3FABEBEE}">
      <dsp:nvSpPr>
        <dsp:cNvPr id="0" name=""/>
        <dsp:cNvSpPr/>
      </dsp:nvSpPr>
      <dsp:spPr>
        <a:xfrm>
          <a:off x="5065080" y="234669"/>
          <a:ext cx="533632" cy="533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DF36E8-192A-4089-9B9F-5943104392B2}">
      <dsp:nvSpPr>
        <dsp:cNvPr id="0" name=""/>
        <dsp:cNvSpPr/>
      </dsp:nvSpPr>
      <dsp:spPr>
        <a:xfrm>
          <a:off x="5989079" y="41457"/>
          <a:ext cx="2168704" cy="92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Answering questions from the public including ag producers</a:t>
          </a:r>
        </a:p>
      </dsp:txBody>
      <dsp:txXfrm>
        <a:off x="5989079" y="41457"/>
        <a:ext cx="2168704" cy="920056"/>
      </dsp:txXfrm>
    </dsp:sp>
    <dsp:sp modelId="{E11DF113-543D-4D9C-9FA5-092E18D02E5D}">
      <dsp:nvSpPr>
        <dsp:cNvPr id="0" name=""/>
        <dsp:cNvSpPr/>
      </dsp:nvSpPr>
      <dsp:spPr>
        <a:xfrm>
          <a:off x="1208073" y="1693823"/>
          <a:ext cx="920056" cy="9200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4C3B0-2408-4F81-AF6E-19E7B6EF4FBD}">
      <dsp:nvSpPr>
        <dsp:cNvPr id="0" name=""/>
        <dsp:cNvSpPr/>
      </dsp:nvSpPr>
      <dsp:spPr>
        <a:xfrm>
          <a:off x="1401285" y="1887035"/>
          <a:ext cx="533632" cy="533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585A9-6F80-41A3-A91E-E69B25E558CE}">
      <dsp:nvSpPr>
        <dsp:cNvPr id="0" name=""/>
        <dsp:cNvSpPr/>
      </dsp:nvSpPr>
      <dsp:spPr>
        <a:xfrm>
          <a:off x="2325284" y="1693823"/>
          <a:ext cx="2168704" cy="92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Supporting Ag Producers proficiently,  deterministic capability is needed as well as image recognition</a:t>
          </a:r>
        </a:p>
      </dsp:txBody>
      <dsp:txXfrm>
        <a:off x="2325284" y="1693823"/>
        <a:ext cx="2168704" cy="920056"/>
      </dsp:txXfrm>
    </dsp:sp>
    <dsp:sp modelId="{F74E6A21-5270-45BD-B214-4D2C3DFF7B11}">
      <dsp:nvSpPr>
        <dsp:cNvPr id="0" name=""/>
        <dsp:cNvSpPr/>
      </dsp:nvSpPr>
      <dsp:spPr>
        <a:xfrm>
          <a:off x="4871868" y="1693823"/>
          <a:ext cx="920056" cy="9200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3A5B42-CC93-4BC4-89E4-189A1B20769B}">
      <dsp:nvSpPr>
        <dsp:cNvPr id="0" name=""/>
        <dsp:cNvSpPr/>
      </dsp:nvSpPr>
      <dsp:spPr>
        <a:xfrm>
          <a:off x="5065080" y="1887035"/>
          <a:ext cx="533632" cy="5336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627F6-0D2E-4132-B8D6-AEBFB7E9F988}">
      <dsp:nvSpPr>
        <dsp:cNvPr id="0" name=""/>
        <dsp:cNvSpPr/>
      </dsp:nvSpPr>
      <dsp:spPr>
        <a:xfrm>
          <a:off x="5989079" y="1693823"/>
          <a:ext cx="2168704" cy="92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Automation of of administrative tasks, particularly repetitive work that can done in standardized steps</a:t>
          </a:r>
        </a:p>
      </dsp:txBody>
      <dsp:txXfrm>
        <a:off x="5989079" y="1693823"/>
        <a:ext cx="2168704" cy="920056"/>
      </dsp:txXfrm>
    </dsp:sp>
    <dsp:sp modelId="{0B1F9BA4-784D-4AA7-A5AE-57DD519C775C}">
      <dsp:nvSpPr>
        <dsp:cNvPr id="0" name=""/>
        <dsp:cNvSpPr/>
      </dsp:nvSpPr>
      <dsp:spPr>
        <a:xfrm>
          <a:off x="1208073" y="3346189"/>
          <a:ext cx="920056" cy="9200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D541F-B77A-4C2F-B8A8-1385C378495B}">
      <dsp:nvSpPr>
        <dsp:cNvPr id="0" name=""/>
        <dsp:cNvSpPr/>
      </dsp:nvSpPr>
      <dsp:spPr>
        <a:xfrm>
          <a:off x="1401285" y="3539400"/>
          <a:ext cx="533632" cy="5336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7CB74-91A1-4ED6-AFC8-B8794B12361B}">
      <dsp:nvSpPr>
        <dsp:cNvPr id="0" name=""/>
        <dsp:cNvSpPr/>
      </dsp:nvSpPr>
      <dsp:spPr>
        <a:xfrm>
          <a:off x="2325284" y="3346189"/>
          <a:ext cx="2168704" cy="92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Create and/or augment content to improve communications to assist challenged users</a:t>
          </a:r>
        </a:p>
      </dsp:txBody>
      <dsp:txXfrm>
        <a:off x="2325284" y="3346189"/>
        <a:ext cx="2168704" cy="920056"/>
      </dsp:txXfrm>
    </dsp:sp>
    <dsp:sp modelId="{261A326D-9E30-42F7-A4D9-7736934CF3F9}">
      <dsp:nvSpPr>
        <dsp:cNvPr id="0" name=""/>
        <dsp:cNvSpPr/>
      </dsp:nvSpPr>
      <dsp:spPr>
        <a:xfrm>
          <a:off x="4871868" y="3346189"/>
          <a:ext cx="920056" cy="9200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F92B8-13D2-4318-9999-77023E982A87}">
      <dsp:nvSpPr>
        <dsp:cNvPr id="0" name=""/>
        <dsp:cNvSpPr/>
      </dsp:nvSpPr>
      <dsp:spPr>
        <a:xfrm>
          <a:off x="5065080" y="3539400"/>
          <a:ext cx="533632" cy="5336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1DAC0-B74A-4FC0-91C1-40F2D977C90F}">
      <dsp:nvSpPr>
        <dsp:cNvPr id="0" name=""/>
        <dsp:cNvSpPr/>
      </dsp:nvSpPr>
      <dsp:spPr>
        <a:xfrm>
          <a:off x="5989079" y="3346189"/>
          <a:ext cx="2168704" cy="92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Monitoring grant opportunities</a:t>
          </a:r>
        </a:p>
      </dsp:txBody>
      <dsp:txXfrm>
        <a:off x="5989079" y="3346189"/>
        <a:ext cx="2168704" cy="920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6C7A9-ED9C-4A77-B626-14FD6253917A}">
      <dsp:nvSpPr>
        <dsp:cNvPr id="0" name=""/>
        <dsp:cNvSpPr/>
      </dsp:nvSpPr>
      <dsp:spPr>
        <a:xfrm>
          <a:off x="1455133" y="88040"/>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B4F52-2BE6-49CB-BC60-0366E34A5F6A}">
      <dsp:nvSpPr>
        <dsp:cNvPr id="0" name=""/>
        <dsp:cNvSpPr/>
      </dsp:nvSpPr>
      <dsp:spPr>
        <a:xfrm>
          <a:off x="1635282" y="268190"/>
          <a:ext cx="497555" cy="497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6E809-AAB5-42C1-925D-71DBCA3D9F93}">
      <dsp:nvSpPr>
        <dsp:cNvPr id="0" name=""/>
        <dsp:cNvSpPr/>
      </dsp:nvSpPr>
      <dsp:spPr>
        <a:xfrm>
          <a:off x="2496813" y="88040"/>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Increased efficiency</a:t>
          </a:r>
        </a:p>
      </dsp:txBody>
      <dsp:txXfrm>
        <a:off x="2496813" y="88040"/>
        <a:ext cx="2022085" cy="857854"/>
      </dsp:txXfrm>
    </dsp:sp>
    <dsp:sp modelId="{B7C71CF7-EC02-49AD-948A-DAF51B6805B0}">
      <dsp:nvSpPr>
        <dsp:cNvPr id="0" name=""/>
        <dsp:cNvSpPr/>
      </dsp:nvSpPr>
      <dsp:spPr>
        <a:xfrm>
          <a:off x="4871233" y="88040"/>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13C46-3A9C-45A9-BCBD-4A46F47F2D6F}">
      <dsp:nvSpPr>
        <dsp:cNvPr id="0" name=""/>
        <dsp:cNvSpPr/>
      </dsp:nvSpPr>
      <dsp:spPr>
        <a:xfrm>
          <a:off x="5051382" y="268190"/>
          <a:ext cx="497555" cy="497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A24A1-D996-4226-8C96-4D53BDED2442}">
      <dsp:nvSpPr>
        <dsp:cNvPr id="0" name=""/>
        <dsp:cNvSpPr/>
      </dsp:nvSpPr>
      <dsp:spPr>
        <a:xfrm>
          <a:off x="5912913" y="88040"/>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Job displacement </a:t>
          </a:r>
        </a:p>
      </dsp:txBody>
      <dsp:txXfrm>
        <a:off x="5912913" y="88040"/>
        <a:ext cx="2022085" cy="857854"/>
      </dsp:txXfrm>
    </dsp:sp>
    <dsp:sp modelId="{80EDE1DF-7B3A-4B88-99E5-36473B54ABAE}">
      <dsp:nvSpPr>
        <dsp:cNvPr id="0" name=""/>
        <dsp:cNvSpPr/>
      </dsp:nvSpPr>
      <dsp:spPr>
        <a:xfrm>
          <a:off x="1455133" y="1654137"/>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15737-9DA2-4B45-B039-5F62EEDD8F9D}">
      <dsp:nvSpPr>
        <dsp:cNvPr id="0" name=""/>
        <dsp:cNvSpPr/>
      </dsp:nvSpPr>
      <dsp:spPr>
        <a:xfrm>
          <a:off x="1635282" y="1834287"/>
          <a:ext cx="497555" cy="497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ADCB4-118F-4A0A-9FC1-BBD4EE45C755}">
      <dsp:nvSpPr>
        <dsp:cNvPr id="0" name=""/>
        <dsp:cNvSpPr/>
      </dsp:nvSpPr>
      <dsp:spPr>
        <a:xfrm>
          <a:off x="2496813" y="1654137"/>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Improved education via AI augmentation of teaching</a:t>
          </a:r>
        </a:p>
      </dsp:txBody>
      <dsp:txXfrm>
        <a:off x="2496813" y="1654137"/>
        <a:ext cx="2022085" cy="857854"/>
      </dsp:txXfrm>
    </dsp:sp>
    <dsp:sp modelId="{2647C512-EA20-43AA-9046-CBB2C7F5DC83}">
      <dsp:nvSpPr>
        <dsp:cNvPr id="0" name=""/>
        <dsp:cNvSpPr/>
      </dsp:nvSpPr>
      <dsp:spPr>
        <a:xfrm>
          <a:off x="4871233" y="1654137"/>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A40F9-C73F-48C1-A2E4-8E9124ABF6EB}">
      <dsp:nvSpPr>
        <dsp:cNvPr id="0" name=""/>
        <dsp:cNvSpPr/>
      </dsp:nvSpPr>
      <dsp:spPr>
        <a:xfrm>
          <a:off x="5051382" y="1834287"/>
          <a:ext cx="497555" cy="4975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639F4-B55B-4C1E-BBB0-2B4A28259E46}">
      <dsp:nvSpPr>
        <dsp:cNvPr id="0" name=""/>
        <dsp:cNvSpPr/>
      </dsp:nvSpPr>
      <dsp:spPr>
        <a:xfrm>
          <a:off x="5912913" y="1654137"/>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Ethical considerations will require effort within organizations to ensure transparency and manage risk</a:t>
          </a:r>
        </a:p>
      </dsp:txBody>
      <dsp:txXfrm>
        <a:off x="5912913" y="1654137"/>
        <a:ext cx="2022085" cy="857854"/>
      </dsp:txXfrm>
    </dsp:sp>
    <dsp:sp modelId="{C2F5843F-8A6F-4BB3-B9AC-4ACE02B90EFA}">
      <dsp:nvSpPr>
        <dsp:cNvPr id="0" name=""/>
        <dsp:cNvSpPr/>
      </dsp:nvSpPr>
      <dsp:spPr>
        <a:xfrm>
          <a:off x="1455133" y="3220234"/>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F8D4A-880F-4DD3-BDB6-0DB1A05FECF6}">
      <dsp:nvSpPr>
        <dsp:cNvPr id="0" name=""/>
        <dsp:cNvSpPr/>
      </dsp:nvSpPr>
      <dsp:spPr>
        <a:xfrm>
          <a:off x="1635282" y="3400383"/>
          <a:ext cx="497555" cy="4975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AB3A7-C7A2-49EC-987A-B63A2601BA1F}">
      <dsp:nvSpPr>
        <dsp:cNvPr id="0" name=""/>
        <dsp:cNvSpPr/>
      </dsp:nvSpPr>
      <dsp:spPr>
        <a:xfrm>
          <a:off x="2496813" y="3220234"/>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Funding. Extension needs to invest in AI (personnel, technology, education) to remain relevant</a:t>
          </a:r>
        </a:p>
      </dsp:txBody>
      <dsp:txXfrm>
        <a:off x="2496813" y="3220234"/>
        <a:ext cx="2022085" cy="857854"/>
      </dsp:txXfrm>
    </dsp:sp>
    <dsp:sp modelId="{AD8B227D-0115-444E-8A95-5848D5482478}">
      <dsp:nvSpPr>
        <dsp:cNvPr id="0" name=""/>
        <dsp:cNvSpPr/>
      </dsp:nvSpPr>
      <dsp:spPr>
        <a:xfrm>
          <a:off x="4871233" y="3220234"/>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E7CE6-7DFE-48AD-866C-B1EE5FE08B33}">
      <dsp:nvSpPr>
        <dsp:cNvPr id="0" name=""/>
        <dsp:cNvSpPr/>
      </dsp:nvSpPr>
      <dsp:spPr>
        <a:xfrm>
          <a:off x="5051382" y="3400383"/>
          <a:ext cx="497555" cy="4975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25A95-419F-409F-B405-0A921AB45B8B}">
      <dsp:nvSpPr>
        <dsp:cNvPr id="0" name=""/>
        <dsp:cNvSpPr/>
      </dsp:nvSpPr>
      <dsp:spPr>
        <a:xfrm>
          <a:off x="5912913" y="3220234"/>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Existential threat to the Extension Service? Probably not, but AI will force change</a:t>
          </a:r>
        </a:p>
      </dsp:txBody>
      <dsp:txXfrm>
        <a:off x="5912913" y="3220234"/>
        <a:ext cx="2022085" cy="857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EA717-37B1-4847-8111-FA08306A5F05}">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4C172-EFE3-41D6-96A5-52C1DFA9768C}">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ExtensionBot is less verbose and typically provides specific recommendations rather than general approaches.</a:t>
          </a:r>
        </a:p>
      </dsp:txBody>
      <dsp:txXfrm>
        <a:off x="608661" y="692298"/>
        <a:ext cx="4508047" cy="2799040"/>
      </dsp:txXfrm>
    </dsp:sp>
    <dsp:sp modelId="{B6244814-A15C-4590-9A66-5AEACFBA5B73}">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369B8-60BF-4B68-B694-689788D24C36}">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ChatGPT is a powerful app but can “hallucinate” and provide incorrect info</a:t>
          </a:r>
        </a:p>
      </dsp:txBody>
      <dsp:txXfrm>
        <a:off x="6331365" y="692298"/>
        <a:ext cx="4508047" cy="279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01B36-2B67-4492-BBF1-D4DD889F6C7A}">
      <dsp:nvSpPr>
        <dsp:cNvPr id="0" name=""/>
        <dsp:cNvSpPr/>
      </dsp:nvSpPr>
      <dsp:spPr>
        <a:xfrm>
          <a:off x="0" y="502"/>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0A795-8663-434A-A460-9CF3B1A1083C}">
      <dsp:nvSpPr>
        <dsp:cNvPr id="0" name=""/>
        <dsp:cNvSpPr/>
      </dsp:nvSpPr>
      <dsp:spPr>
        <a:xfrm>
          <a:off x="209180" y="156091"/>
          <a:ext cx="380328" cy="380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6031A6-26B7-4B00-B3F5-C06FFCDF854C}">
      <dsp:nvSpPr>
        <dsp:cNvPr id="0" name=""/>
        <dsp:cNvSpPr/>
      </dsp:nvSpPr>
      <dsp:spPr>
        <a:xfrm>
          <a:off x="798689" y="502"/>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dirty="0"/>
            <a:t>Meeting people where they are at – on their phones expecting good answers</a:t>
          </a:r>
        </a:p>
      </dsp:txBody>
      <dsp:txXfrm>
        <a:off x="798689" y="502"/>
        <a:ext cx="5502911" cy="691506"/>
      </dsp:txXfrm>
    </dsp:sp>
    <dsp:sp modelId="{53C0FE1B-94B1-4284-8BB5-658629473C61}">
      <dsp:nvSpPr>
        <dsp:cNvPr id="0" name=""/>
        <dsp:cNvSpPr/>
      </dsp:nvSpPr>
      <dsp:spPr>
        <a:xfrm>
          <a:off x="0" y="864885"/>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5ED70-633F-4B65-AF09-078233E8E0AF}">
      <dsp:nvSpPr>
        <dsp:cNvPr id="0" name=""/>
        <dsp:cNvSpPr/>
      </dsp:nvSpPr>
      <dsp:spPr>
        <a:xfrm>
          <a:off x="209180" y="1020474"/>
          <a:ext cx="380328" cy="380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BB3425-C31E-4B15-BD3C-974B50BB346B}">
      <dsp:nvSpPr>
        <dsp:cNvPr id="0" name=""/>
        <dsp:cNvSpPr/>
      </dsp:nvSpPr>
      <dsp:spPr>
        <a:xfrm>
          <a:off x="798689" y="864885"/>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dirty="0"/>
            <a:t>Improve customer service without adding personnel</a:t>
          </a:r>
        </a:p>
      </dsp:txBody>
      <dsp:txXfrm>
        <a:off x="798689" y="864885"/>
        <a:ext cx="5502911" cy="691506"/>
      </dsp:txXfrm>
    </dsp:sp>
    <dsp:sp modelId="{9BFB30CE-0F0E-42C3-B33A-6DB7C21895AE}">
      <dsp:nvSpPr>
        <dsp:cNvPr id="0" name=""/>
        <dsp:cNvSpPr/>
      </dsp:nvSpPr>
      <dsp:spPr>
        <a:xfrm>
          <a:off x="0" y="1729268"/>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1749B-46D6-4D09-ABF6-6F4FA5768A10}">
      <dsp:nvSpPr>
        <dsp:cNvPr id="0" name=""/>
        <dsp:cNvSpPr/>
      </dsp:nvSpPr>
      <dsp:spPr>
        <a:xfrm>
          <a:off x="209180" y="1884857"/>
          <a:ext cx="380328" cy="3803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99EECD-6FA5-47EA-B869-B9A149712927}">
      <dsp:nvSpPr>
        <dsp:cNvPr id="0" name=""/>
        <dsp:cNvSpPr/>
      </dsp:nvSpPr>
      <dsp:spPr>
        <a:xfrm>
          <a:off x="798689" y="1729268"/>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dirty="0"/>
            <a:t>24/7/365 availability, not restricted by office hours</a:t>
          </a:r>
        </a:p>
      </dsp:txBody>
      <dsp:txXfrm>
        <a:off x="798689" y="1729268"/>
        <a:ext cx="5502911" cy="691506"/>
      </dsp:txXfrm>
    </dsp:sp>
    <dsp:sp modelId="{72B0DFE8-08C6-4A00-AFE4-AEB34F61883B}">
      <dsp:nvSpPr>
        <dsp:cNvPr id="0" name=""/>
        <dsp:cNvSpPr/>
      </dsp:nvSpPr>
      <dsp:spPr>
        <a:xfrm>
          <a:off x="0" y="2593651"/>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A7162-E879-4FD9-9773-0820A2D2DDD9}">
      <dsp:nvSpPr>
        <dsp:cNvPr id="0" name=""/>
        <dsp:cNvSpPr/>
      </dsp:nvSpPr>
      <dsp:spPr>
        <a:xfrm>
          <a:off x="209180" y="2749240"/>
          <a:ext cx="380328" cy="3803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819385-A29E-4C9B-B448-D9F41DB02DED}">
      <dsp:nvSpPr>
        <dsp:cNvPr id="0" name=""/>
        <dsp:cNvSpPr/>
      </dsp:nvSpPr>
      <dsp:spPr>
        <a:xfrm>
          <a:off x="798689" y="2593651"/>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dirty="0"/>
            <a:t>Can offload “easy” but time-consuming tasks from valuable personnel</a:t>
          </a:r>
        </a:p>
      </dsp:txBody>
      <dsp:txXfrm>
        <a:off x="798689" y="2593651"/>
        <a:ext cx="5502911" cy="691506"/>
      </dsp:txXfrm>
    </dsp:sp>
    <dsp:sp modelId="{AB538433-9DA8-44EC-B210-C81267420371}">
      <dsp:nvSpPr>
        <dsp:cNvPr id="0" name=""/>
        <dsp:cNvSpPr/>
      </dsp:nvSpPr>
      <dsp:spPr>
        <a:xfrm>
          <a:off x="0" y="3458034"/>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E44B7A-12A9-4A78-89F2-E77AF7CA1B39}">
      <dsp:nvSpPr>
        <dsp:cNvPr id="0" name=""/>
        <dsp:cNvSpPr/>
      </dsp:nvSpPr>
      <dsp:spPr>
        <a:xfrm>
          <a:off x="209180" y="3613623"/>
          <a:ext cx="380328" cy="3803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983002-CC95-44D5-A052-C2318F612E32}">
      <dsp:nvSpPr>
        <dsp:cNvPr id="0" name=""/>
        <dsp:cNvSpPr/>
      </dsp:nvSpPr>
      <dsp:spPr>
        <a:xfrm>
          <a:off x="798689" y="3458034"/>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a:t>Narrative interface combined with AI improves ability to find and use “hidden” Extension content </a:t>
          </a:r>
        </a:p>
      </dsp:txBody>
      <dsp:txXfrm>
        <a:off x="798689" y="3458034"/>
        <a:ext cx="5502911" cy="691506"/>
      </dsp:txXfrm>
    </dsp:sp>
    <dsp:sp modelId="{AA709B96-41E9-4CFE-8635-DEA7AFF32C05}">
      <dsp:nvSpPr>
        <dsp:cNvPr id="0" name=""/>
        <dsp:cNvSpPr/>
      </dsp:nvSpPr>
      <dsp:spPr>
        <a:xfrm>
          <a:off x="0" y="4322417"/>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A3C39-12E3-464B-B1B8-D1168D419865}">
      <dsp:nvSpPr>
        <dsp:cNvPr id="0" name=""/>
        <dsp:cNvSpPr/>
      </dsp:nvSpPr>
      <dsp:spPr>
        <a:xfrm>
          <a:off x="209180" y="4478006"/>
          <a:ext cx="380328" cy="3803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F1D286-7FB9-490B-A3A8-F5302047FA9D}">
      <dsp:nvSpPr>
        <dsp:cNvPr id="0" name=""/>
        <dsp:cNvSpPr/>
      </dsp:nvSpPr>
      <dsp:spPr>
        <a:xfrm>
          <a:off x="798689" y="4322417"/>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dirty="0"/>
            <a:t>Ability to scale to demand for crises or hot topics</a:t>
          </a:r>
        </a:p>
      </dsp:txBody>
      <dsp:txXfrm>
        <a:off x="798689" y="4322417"/>
        <a:ext cx="5502911" cy="691506"/>
      </dsp:txXfrm>
    </dsp:sp>
    <dsp:sp modelId="{8510669B-A6A4-492B-AC95-6AB69AFD3C45}">
      <dsp:nvSpPr>
        <dsp:cNvPr id="0" name=""/>
        <dsp:cNvSpPr/>
      </dsp:nvSpPr>
      <dsp:spPr>
        <a:xfrm>
          <a:off x="0" y="5186800"/>
          <a:ext cx="6301601" cy="691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3E78BD-5A77-4A6F-B396-5824A1F5170C}">
      <dsp:nvSpPr>
        <dsp:cNvPr id="0" name=""/>
        <dsp:cNvSpPr/>
      </dsp:nvSpPr>
      <dsp:spPr>
        <a:xfrm>
          <a:off x="209180" y="5342389"/>
          <a:ext cx="380328" cy="3803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057974-9C1B-4EDB-9F62-B7568C8A8903}">
      <dsp:nvSpPr>
        <dsp:cNvPr id="0" name=""/>
        <dsp:cNvSpPr/>
      </dsp:nvSpPr>
      <dsp:spPr>
        <a:xfrm>
          <a:off x="798689" y="5186800"/>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a:t>Data gathering and insights</a:t>
          </a:r>
        </a:p>
      </dsp:txBody>
      <dsp:txXfrm>
        <a:off x="798689" y="5186800"/>
        <a:ext cx="5502911" cy="691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31FCB-B179-4E2D-A581-3352C02761E3}">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AA963-6FE7-4C79-AAB9-885F7C91BB5A}">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8052E5-781D-480A-9053-5130762E8093}">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Maintain the quality and “personal touch” that Extension is known for and serve as a way to connect into Extension. </a:t>
          </a:r>
        </a:p>
      </dsp:txBody>
      <dsp:txXfrm>
        <a:off x="1172126" y="90072"/>
        <a:ext cx="2114937" cy="897246"/>
      </dsp:txXfrm>
    </dsp:sp>
    <dsp:sp modelId="{CF9A8CA5-D187-4F9A-847A-DB1363523E36}">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67441-8075-44E6-9E40-D4F89E724F94}">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F91766-607D-4BE2-A5B0-E4E5548C3AE8}">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The answers and resources it provides must be accurate, relevant, up-to-date, local and locally branded. No hallucinations.</a:t>
          </a:r>
        </a:p>
      </dsp:txBody>
      <dsp:txXfrm>
        <a:off x="4745088" y="90072"/>
        <a:ext cx="2114937" cy="897246"/>
      </dsp:txXfrm>
    </dsp:sp>
    <dsp:sp modelId="{34991B89-9AB8-44EA-B6A0-9F346440406E}">
      <dsp:nvSpPr>
        <dsp:cNvPr id="0" name=""/>
        <dsp:cNvSpPr/>
      </dsp:nvSpPr>
      <dsp:spPr>
        <a:xfrm>
          <a:off x="7228536" y="90072"/>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2432E-588D-4BA4-8771-10A4FB707E20}">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8F31A3-83CB-4F8E-AC48-80A3869F06D6}">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Respect the privacy of its users while also connecting them to local services and resource providers. </a:t>
          </a:r>
        </a:p>
      </dsp:txBody>
      <dsp:txXfrm>
        <a:off x="8318049" y="90072"/>
        <a:ext cx="2114937" cy="897246"/>
      </dsp:txXfrm>
    </dsp:sp>
    <dsp:sp modelId="{516B59E5-9FE6-4E59-90FF-1192E39DBDBC}">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5989D-F0BF-4B7C-8047-C9284338FB29}">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66E16A-1ABD-40BC-8692-2DDDF499B1F4}">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Respect provenance, ownership, and attribution of resources with links. </a:t>
          </a:r>
        </a:p>
      </dsp:txBody>
      <dsp:txXfrm>
        <a:off x="1172126" y="1727045"/>
        <a:ext cx="2114937" cy="897246"/>
      </dsp:txXfrm>
    </dsp:sp>
    <dsp:sp modelId="{8E838000-9D21-4797-ADD8-9342EDD0A68E}">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0A739-6D97-4324-9365-F9620CF3859D}">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D87E28-8189-4328-9211-F6A0D23B3904}">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Contributing institutions should be able to control the usage of their data</a:t>
          </a:r>
        </a:p>
      </dsp:txBody>
      <dsp:txXfrm>
        <a:off x="4745088" y="1727045"/>
        <a:ext cx="2114937" cy="897246"/>
      </dsp:txXfrm>
    </dsp:sp>
    <dsp:sp modelId="{2313A490-7B2E-409F-B09D-DD1BAC7ED538}">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3F0B8-162A-46B1-BED2-7782414BF3E4}">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95D2CF-3E8E-42BF-A19D-70FED8FE136A}">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Content/data should be updated easily</a:t>
          </a:r>
        </a:p>
      </dsp:txBody>
      <dsp:txXfrm>
        <a:off x="8318049" y="1727045"/>
        <a:ext cx="2114937" cy="897246"/>
      </dsp:txXfrm>
    </dsp:sp>
    <dsp:sp modelId="{7F80BC77-4919-4D45-8AF7-86B2AF663827}">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1B8C0-A307-449F-B97C-8DD29A6E8AB9}">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A7FE77-B93E-4ED9-8A71-B3B0626E286C}">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Ability to analyze and report on usage</a:t>
          </a:r>
        </a:p>
      </dsp:txBody>
      <dsp:txXfrm>
        <a:off x="1172126" y="3364019"/>
        <a:ext cx="2114937" cy="897246"/>
      </dsp:txXfrm>
    </dsp:sp>
    <dsp:sp modelId="{57B70420-B121-4B38-8A07-12C256EC69D2}">
      <dsp:nvSpPr>
        <dsp:cNvPr id="0" name=""/>
        <dsp:cNvSpPr/>
      </dsp:nvSpPr>
      <dsp:spPr>
        <a:xfrm>
          <a:off x="3655575" y="336401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E44ED2-BE05-485F-B10B-7610F6C4A712}">
      <dsp:nvSpPr>
        <dsp:cNvPr id="0" name=""/>
        <dsp:cNvSpPr/>
      </dsp:nvSpPr>
      <dsp:spPr>
        <a:xfrm>
          <a:off x="3843996" y="3552441"/>
          <a:ext cx="520402" cy="52040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41884-03A6-4EF7-B2D9-D84E3FB6CBA7}">
      <dsp:nvSpPr>
        <dsp:cNvPr id="0" name=""/>
        <dsp:cNvSpPr/>
      </dsp:nvSpPr>
      <dsp:spPr>
        <a:xfrm>
          <a:off x="4745088"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Build using best practices on a scalable framework, leveraging open source tools (to the degree feasible) so that it can modularly incorporate new data sources and meet future requirements.</a:t>
          </a:r>
        </a:p>
      </dsp:txBody>
      <dsp:txXfrm>
        <a:off x="4745088" y="3364019"/>
        <a:ext cx="2114937" cy="897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44EEE-189B-4273-AEB8-5C7F274FCE8C}">
      <dsp:nvSpPr>
        <dsp:cNvPr id="0" name=""/>
        <dsp:cNvSpPr/>
      </dsp:nvSpPr>
      <dsp:spPr>
        <a:xfrm>
          <a:off x="0" y="190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AF48C-B7E5-4AE3-97E4-1723F67F48DA}">
      <dsp:nvSpPr>
        <dsp:cNvPr id="0" name=""/>
        <dsp:cNvSpPr/>
      </dsp:nvSpPr>
      <dsp:spPr>
        <a:xfrm>
          <a:off x="245129" y="184229"/>
          <a:ext cx="445690" cy="445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73B11E-9844-4CDC-AB37-D4F23C21198F}">
      <dsp:nvSpPr>
        <dsp:cNvPr id="0" name=""/>
        <dsp:cNvSpPr/>
      </dsp:nvSpPr>
      <dsp:spPr>
        <a:xfrm>
          <a:off x="935949" y="190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dirty="0"/>
            <a:t>Do you have a curated set of content?</a:t>
          </a:r>
        </a:p>
      </dsp:txBody>
      <dsp:txXfrm>
        <a:off x="935949" y="1901"/>
        <a:ext cx="5365651" cy="810345"/>
      </dsp:txXfrm>
    </dsp:sp>
    <dsp:sp modelId="{4494E774-7494-48C7-A08B-6DFA46C0D25B}">
      <dsp:nvSpPr>
        <dsp:cNvPr id="0" name=""/>
        <dsp:cNvSpPr/>
      </dsp:nvSpPr>
      <dsp:spPr>
        <a:xfrm>
          <a:off x="0" y="1014833"/>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85B57F-3878-46C8-8BF8-946825BD5430}">
      <dsp:nvSpPr>
        <dsp:cNvPr id="0" name=""/>
        <dsp:cNvSpPr/>
      </dsp:nvSpPr>
      <dsp:spPr>
        <a:xfrm>
          <a:off x="245129" y="1197161"/>
          <a:ext cx="445690" cy="445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C0D1A2-7429-4F79-8A43-8B8A0713A09F}">
      <dsp:nvSpPr>
        <dsp:cNvPr id="0" name=""/>
        <dsp:cNvSpPr/>
      </dsp:nvSpPr>
      <dsp:spPr>
        <a:xfrm>
          <a:off x="935949" y="1014833"/>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a:t>Identify relevant data sources</a:t>
          </a:r>
        </a:p>
      </dsp:txBody>
      <dsp:txXfrm>
        <a:off x="935949" y="1014833"/>
        <a:ext cx="5365651" cy="810345"/>
      </dsp:txXfrm>
    </dsp:sp>
    <dsp:sp modelId="{BEB5629D-B00F-4A09-8C2A-6A4BF6CE2ED2}">
      <dsp:nvSpPr>
        <dsp:cNvPr id="0" name=""/>
        <dsp:cNvSpPr/>
      </dsp:nvSpPr>
      <dsp:spPr>
        <a:xfrm>
          <a:off x="0" y="2027765"/>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1CA9A9-8E9F-43D3-AB5D-6DDF19ADC394}">
      <dsp:nvSpPr>
        <dsp:cNvPr id="0" name=""/>
        <dsp:cNvSpPr/>
      </dsp:nvSpPr>
      <dsp:spPr>
        <a:xfrm>
          <a:off x="245129" y="2210093"/>
          <a:ext cx="445690" cy="445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4759C0-C70C-4DFC-B074-465B80A83DD5}">
      <dsp:nvSpPr>
        <dsp:cNvPr id="0" name=""/>
        <dsp:cNvSpPr/>
      </dsp:nvSpPr>
      <dsp:spPr>
        <a:xfrm>
          <a:off x="935949" y="2027765"/>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dirty="0"/>
            <a:t>Give us data via JSON format files that conforms to our specification</a:t>
          </a:r>
        </a:p>
      </dsp:txBody>
      <dsp:txXfrm>
        <a:off x="935949" y="2027765"/>
        <a:ext cx="5365651" cy="810345"/>
      </dsp:txXfrm>
    </dsp:sp>
    <dsp:sp modelId="{BF039773-C270-4BBB-B385-6467BFD328FF}">
      <dsp:nvSpPr>
        <dsp:cNvPr id="0" name=""/>
        <dsp:cNvSpPr/>
      </dsp:nvSpPr>
      <dsp:spPr>
        <a:xfrm>
          <a:off x="0" y="3040697"/>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693A2-02C7-4759-B628-AD61759BBD40}">
      <dsp:nvSpPr>
        <dsp:cNvPr id="0" name=""/>
        <dsp:cNvSpPr/>
      </dsp:nvSpPr>
      <dsp:spPr>
        <a:xfrm>
          <a:off x="245129" y="3223025"/>
          <a:ext cx="445690" cy="445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7B8D0F-C2C6-424D-867C-0F506364ABA6}">
      <dsp:nvSpPr>
        <dsp:cNvPr id="0" name=""/>
        <dsp:cNvSpPr/>
      </dsp:nvSpPr>
      <dsp:spPr>
        <a:xfrm>
          <a:off x="935949" y="3040697"/>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a:t>Should be publicly available content</a:t>
          </a:r>
        </a:p>
      </dsp:txBody>
      <dsp:txXfrm>
        <a:off x="935949" y="3040697"/>
        <a:ext cx="5365651" cy="810345"/>
      </dsp:txXfrm>
    </dsp:sp>
    <dsp:sp modelId="{AAA7BC65-191F-48A0-9FD8-D6EAE0E3AE8C}">
      <dsp:nvSpPr>
        <dsp:cNvPr id="0" name=""/>
        <dsp:cNvSpPr/>
      </dsp:nvSpPr>
      <dsp:spPr>
        <a:xfrm>
          <a:off x="0" y="4053629"/>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90FB87-EA58-4CE9-AA3E-F3458351DE71}">
      <dsp:nvSpPr>
        <dsp:cNvPr id="0" name=""/>
        <dsp:cNvSpPr/>
      </dsp:nvSpPr>
      <dsp:spPr>
        <a:xfrm>
          <a:off x="245129" y="4235957"/>
          <a:ext cx="445690" cy="445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585BE-8AC8-4F3E-ACC2-4693EA59BB64}">
      <dsp:nvSpPr>
        <dsp:cNvPr id="0" name=""/>
        <dsp:cNvSpPr/>
      </dsp:nvSpPr>
      <dsp:spPr>
        <a:xfrm>
          <a:off x="935949" y="4053629"/>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dirty="0"/>
            <a:t>Plan to update file regularly to avoid stale data</a:t>
          </a:r>
        </a:p>
      </dsp:txBody>
      <dsp:txXfrm>
        <a:off x="935949" y="4053629"/>
        <a:ext cx="5365651" cy="810345"/>
      </dsp:txXfrm>
    </dsp:sp>
    <dsp:sp modelId="{50634326-C502-4B45-A5FE-9BAAEE79C5B5}">
      <dsp:nvSpPr>
        <dsp:cNvPr id="0" name=""/>
        <dsp:cNvSpPr/>
      </dsp:nvSpPr>
      <dsp:spPr>
        <a:xfrm>
          <a:off x="0" y="506656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0FB3D-57C5-4DAA-8A00-EF5B3B79D39B}">
      <dsp:nvSpPr>
        <dsp:cNvPr id="0" name=""/>
        <dsp:cNvSpPr/>
      </dsp:nvSpPr>
      <dsp:spPr>
        <a:xfrm>
          <a:off x="245129" y="5248889"/>
          <a:ext cx="445690" cy="4456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A82CEA-696F-4BEE-89D0-7D2B6FE97B5F}">
      <dsp:nvSpPr>
        <dsp:cNvPr id="0" name=""/>
        <dsp:cNvSpPr/>
      </dsp:nvSpPr>
      <dsp:spPr>
        <a:xfrm>
          <a:off x="935949" y="506656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a:t>Alternatively – we are assisting some by web scraping their selected content</a:t>
          </a:r>
        </a:p>
      </dsp:txBody>
      <dsp:txXfrm>
        <a:off x="935949" y="5066561"/>
        <a:ext cx="5365651" cy="8103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C75E0-599C-554C-9022-EE27124B5B29}"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6D503-01E2-3546-AA25-FA7DAA4E676F}" type="slidenum">
              <a:rPr lang="en-US" smtClean="0"/>
              <a:t>‹#›</a:t>
            </a:fld>
            <a:endParaRPr lang="en-US"/>
          </a:p>
        </p:txBody>
      </p:sp>
    </p:spTree>
    <p:extLst>
      <p:ext uri="{BB962C8B-B14F-4D97-AF65-F5344CB8AC3E}">
        <p14:creationId xmlns:p14="http://schemas.microsoft.com/office/powerpoint/2010/main" val="323744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3706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94298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12</a:t>
            </a:fld>
            <a:endParaRPr lang="en-US"/>
          </a:p>
        </p:txBody>
      </p:sp>
    </p:spTree>
    <p:extLst>
      <p:ext uri="{BB962C8B-B14F-4D97-AF65-F5344CB8AC3E}">
        <p14:creationId xmlns:p14="http://schemas.microsoft.com/office/powerpoint/2010/main" val="54240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Repetitive and basic administrative tasks that don’t require substantial judgement will be automated</a:t>
            </a:r>
          </a:p>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13</a:t>
            </a:fld>
            <a:endParaRPr lang="en-US"/>
          </a:p>
        </p:txBody>
      </p:sp>
    </p:spTree>
    <p:extLst>
      <p:ext uri="{BB962C8B-B14F-4D97-AF65-F5344CB8AC3E}">
        <p14:creationId xmlns:p14="http://schemas.microsoft.com/office/powerpoint/2010/main" val="7191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Pause for questions</a:t>
            </a:r>
            <a:endParaRPr dirty="0"/>
          </a:p>
        </p:txBody>
      </p:sp>
    </p:spTree>
    <p:extLst>
      <p:ext uri="{BB962C8B-B14F-4D97-AF65-F5344CB8AC3E}">
        <p14:creationId xmlns:p14="http://schemas.microsoft.com/office/powerpoint/2010/main" val="171751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9704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16</a:t>
            </a:fld>
            <a:endParaRPr lang="en-US"/>
          </a:p>
        </p:txBody>
      </p:sp>
    </p:spTree>
    <p:extLst>
      <p:ext uri="{BB962C8B-B14F-4D97-AF65-F5344CB8AC3E}">
        <p14:creationId xmlns:p14="http://schemas.microsoft.com/office/powerpoint/2010/main" val="278677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https://</a:t>
            </a:r>
            <a:r>
              <a:rPr lang="en" dirty="0" err="1"/>
              <a:t>www.zendesk.com</a:t>
            </a:r>
            <a:r>
              <a:rPr lang="en" dirty="0"/>
              <a:t>/blog/5-benefits-using-ai-bots-customer-service/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Training - Training a model simply means learning (determining) good values from from labeled examples.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FD833ED4-0E43-64EC-E6A3-619AFFDC73D8}"/>
            </a:ext>
          </a:extLst>
        </p:cNvPr>
        <p:cNvGrpSpPr/>
        <p:nvPr/>
      </p:nvGrpSpPr>
      <p:grpSpPr>
        <a:xfrm>
          <a:off x="0" y="0"/>
          <a:ext cx="0" cy="0"/>
          <a:chOff x="0" y="0"/>
          <a:chExt cx="0" cy="0"/>
        </a:xfrm>
      </p:grpSpPr>
      <p:sp>
        <p:nvSpPr>
          <p:cNvPr id="181" name="Google Shape;181;g29d66a998f4_0_120:notes">
            <a:extLst>
              <a:ext uri="{FF2B5EF4-FFF2-40B4-BE49-F238E27FC236}">
                <a16:creationId xmlns:a16="http://schemas.microsoft.com/office/drawing/2014/main" id="{1B9A29C0-5502-DE47-72CC-175C31E55C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9d66a998f4_0_120:notes">
            <a:extLst>
              <a:ext uri="{FF2B5EF4-FFF2-40B4-BE49-F238E27FC236}">
                <a16:creationId xmlns:a16="http://schemas.microsoft.com/office/drawing/2014/main" id="{2C73FB07-88E4-BC85-06AF-F0E2A63D45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committee with representation from eleven Extension Services defined requirements and guidelines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9548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Please give me a show of hands for frequently? How about occasionally?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7D1F947A-57C4-D935-7752-F61D6B254021}"/>
            </a:ext>
          </a:extLst>
        </p:cNvPr>
        <p:cNvGrpSpPr/>
        <p:nvPr/>
      </p:nvGrpSpPr>
      <p:grpSpPr>
        <a:xfrm>
          <a:off x="0" y="0"/>
          <a:ext cx="0" cy="0"/>
          <a:chOff x="0" y="0"/>
          <a:chExt cx="0" cy="0"/>
        </a:xfrm>
      </p:grpSpPr>
      <p:sp>
        <p:nvSpPr>
          <p:cNvPr id="187" name="Google Shape;187;g29d66a998f4_0_61:notes">
            <a:extLst>
              <a:ext uri="{FF2B5EF4-FFF2-40B4-BE49-F238E27FC236}">
                <a16:creationId xmlns:a16="http://schemas.microsoft.com/office/drawing/2014/main" id="{F55C2AB4-8BC6-82EC-9168-2826AB6F4C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9d66a998f4_0_61:notes">
            <a:extLst>
              <a:ext uri="{FF2B5EF4-FFF2-40B4-BE49-F238E27FC236}">
                <a16:creationId xmlns:a16="http://schemas.microsoft.com/office/drawing/2014/main" id="{0128FD94-DB33-CEF6-9FE8-805D4F41A6B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AI Advisory Committee currently composed of first 5 extension services – Oregon, Oklahoma, Florida, Georgia, Kentucky</a:t>
            </a:r>
            <a:endParaRPr dirty="0"/>
          </a:p>
        </p:txBody>
      </p:sp>
      <p:sp>
        <p:nvSpPr>
          <p:cNvPr id="189" name="Google Shape;189;g29d66a998f4_0_61:notes">
            <a:extLst>
              <a:ext uri="{FF2B5EF4-FFF2-40B4-BE49-F238E27FC236}">
                <a16:creationId xmlns:a16="http://schemas.microsoft.com/office/drawing/2014/main" id="{121D2D38-0FFC-9A52-F749-1599342D721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2557457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31</a:t>
            </a:fld>
            <a:endParaRPr lang="en-US"/>
          </a:p>
        </p:txBody>
      </p:sp>
    </p:spTree>
    <p:extLst>
      <p:ext uri="{BB962C8B-B14F-4D97-AF65-F5344CB8AC3E}">
        <p14:creationId xmlns:p14="http://schemas.microsoft.com/office/powerpoint/2010/main" val="3953905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Pause for questions</a:t>
            </a:r>
            <a:endParaRPr dirty="0"/>
          </a:p>
        </p:txBody>
      </p:sp>
    </p:spTree>
    <p:extLst>
      <p:ext uri="{BB962C8B-B14F-4D97-AF65-F5344CB8AC3E}">
        <p14:creationId xmlns:p14="http://schemas.microsoft.com/office/powerpoint/2010/main" val="597730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33</a:t>
            </a:fld>
            <a:endParaRPr lang="en-US"/>
          </a:p>
        </p:txBody>
      </p:sp>
    </p:spTree>
    <p:extLst>
      <p:ext uri="{BB962C8B-B14F-4D97-AF65-F5344CB8AC3E}">
        <p14:creationId xmlns:p14="http://schemas.microsoft.com/office/powerpoint/2010/main" val="2068625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34</a:t>
            </a:fld>
            <a:endParaRPr lang="en-US"/>
          </a:p>
        </p:txBody>
      </p:sp>
    </p:spTree>
    <p:extLst>
      <p:ext uri="{BB962C8B-B14F-4D97-AF65-F5344CB8AC3E}">
        <p14:creationId xmlns:p14="http://schemas.microsoft.com/office/powerpoint/2010/main" val="1279959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3073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5052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72ea9c2ac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72ea9c2ac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Rules based systems are non-ML AI examples including NLP. A type of deep learning called transformers was created in 2018 which led to the current AI boom. Transformers when given large amounts of computing power and immense amounts of data become Large Language Models. GPT = Generative </a:t>
            </a:r>
            <a:r>
              <a:rPr lang="en-US"/>
              <a:t>Pretrained Transformer</a:t>
            </a:r>
            <a:endParaRPr dirty="0"/>
          </a:p>
        </p:txBody>
      </p:sp>
    </p:spTree>
    <p:extLst>
      <p:ext uri="{BB962C8B-B14F-4D97-AF65-F5344CB8AC3E}">
        <p14:creationId xmlns:p14="http://schemas.microsoft.com/office/powerpoint/2010/main" val="249342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dirty="0">
                <a:solidFill>
                  <a:schemeClr val="bg1"/>
                </a:solidFill>
              </a:rPr>
              <a:t>Artificial Narrow Intelligence specializes in one area. For example there is AI that identifies your face on images on Facebook, but that’s the only thing it does.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dirty="0">
                <a:solidFill>
                  <a:schemeClr val="bg1"/>
                </a:solidFill>
              </a:rPr>
              <a:t>Artificial General Intelligence (AGI) refers to a computer being as smart as a human across a range of areas. General intelligence would mean a machine could perform any intellectual task that a human can A machine would have to have human qualities such as be able to plan, solve problems, learn quick, learn from experiences, one-shot learning, abstract thinking and many more to have general intelligence.</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dirty="0">
                <a:solidFill>
                  <a:schemeClr val="bg1"/>
                </a:solidFill>
              </a:rPr>
              <a:t>Artificial Super-intelligence  is an intellect that is much smarter than the best human brains in every field, including scientific creativity, wisdom and social skills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8942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91FBD531-F70D-59BC-DB1F-46B7AAA4F234}"/>
            </a:ext>
          </a:extLst>
        </p:cNvPr>
        <p:cNvGrpSpPr/>
        <p:nvPr/>
      </p:nvGrpSpPr>
      <p:grpSpPr>
        <a:xfrm>
          <a:off x="0" y="0"/>
          <a:ext cx="0" cy="0"/>
          <a:chOff x="0" y="0"/>
          <a:chExt cx="0" cy="0"/>
        </a:xfrm>
      </p:grpSpPr>
      <p:sp>
        <p:nvSpPr>
          <p:cNvPr id="125" name="Google Shape;125;g172ea9c2ac7_0_26:notes">
            <a:extLst>
              <a:ext uri="{FF2B5EF4-FFF2-40B4-BE49-F238E27FC236}">
                <a16:creationId xmlns:a16="http://schemas.microsoft.com/office/drawing/2014/main" id="{8E65949B-19E4-B19A-31D1-EC498DF595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72ea9c2ac7_0_26:notes">
            <a:extLst>
              <a:ext uri="{FF2B5EF4-FFF2-40B4-BE49-F238E27FC236}">
                <a16:creationId xmlns:a16="http://schemas.microsoft.com/office/drawing/2014/main" id="{FE391B60-8F4C-87E0-F132-9F86848582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Predict the next best token or word part. RAG = Retrieval Augmented Generation, talk about </a:t>
            </a:r>
            <a:r>
              <a:rPr lang="en-US" dirty="0" err="1"/>
              <a:t>BudgetBot</a:t>
            </a:r>
            <a:r>
              <a:rPr lang="en-US" dirty="0"/>
              <a:t> farm profitability and Wheat Variety selection problems</a:t>
            </a:r>
          </a:p>
          <a:p>
            <a:pPr marL="0" lvl="0" indent="0" algn="l" rtl="0">
              <a:spcBef>
                <a:spcPts val="0"/>
              </a:spcBef>
              <a:spcAft>
                <a:spcPts val="0"/>
              </a:spcAft>
              <a:buNone/>
            </a:pPr>
            <a:r>
              <a:rPr lang="en-US" dirty="0"/>
              <a:t>Talk about Transformers</a:t>
            </a:r>
            <a:endParaRPr dirty="0"/>
          </a:p>
        </p:txBody>
      </p:sp>
    </p:spTree>
    <p:extLst>
      <p:ext uri="{BB962C8B-B14F-4D97-AF65-F5344CB8AC3E}">
        <p14:creationId xmlns:p14="http://schemas.microsoft.com/office/powerpoint/2010/main" val="149867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91FBD531-F70D-59BC-DB1F-46B7AAA4F234}"/>
            </a:ext>
          </a:extLst>
        </p:cNvPr>
        <p:cNvGrpSpPr/>
        <p:nvPr/>
      </p:nvGrpSpPr>
      <p:grpSpPr>
        <a:xfrm>
          <a:off x="0" y="0"/>
          <a:ext cx="0" cy="0"/>
          <a:chOff x="0" y="0"/>
          <a:chExt cx="0" cy="0"/>
        </a:xfrm>
      </p:grpSpPr>
      <p:sp>
        <p:nvSpPr>
          <p:cNvPr id="125" name="Google Shape;125;g172ea9c2ac7_0_26:notes">
            <a:extLst>
              <a:ext uri="{FF2B5EF4-FFF2-40B4-BE49-F238E27FC236}">
                <a16:creationId xmlns:a16="http://schemas.microsoft.com/office/drawing/2014/main" id="{8E65949B-19E4-B19A-31D1-EC498DF595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72ea9c2ac7_0_26:notes">
            <a:extLst>
              <a:ext uri="{FF2B5EF4-FFF2-40B4-BE49-F238E27FC236}">
                <a16:creationId xmlns:a16="http://schemas.microsoft.com/office/drawing/2014/main" id="{FE391B60-8F4C-87E0-F132-9F86848582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Generative AI’s use deep learning neural networks, the text oriented ones are LLM’s, the image/video/audio ones aren’t typically LLM’s, but input can be connected to an LLM</a:t>
            </a:r>
            <a:endParaRPr dirty="0"/>
          </a:p>
        </p:txBody>
      </p:sp>
    </p:spTree>
    <p:extLst>
      <p:ext uri="{BB962C8B-B14F-4D97-AF65-F5344CB8AC3E}">
        <p14:creationId xmlns:p14="http://schemas.microsoft.com/office/powerpoint/2010/main" val="295296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switch to the human side of AI and it’s impact on society</a:t>
            </a:r>
          </a:p>
        </p:txBody>
      </p:sp>
      <p:sp>
        <p:nvSpPr>
          <p:cNvPr id="4" name="Slide Number Placeholder 3"/>
          <p:cNvSpPr>
            <a:spLocks noGrp="1"/>
          </p:cNvSpPr>
          <p:nvPr>
            <p:ph type="sldNum" sz="quarter" idx="5"/>
          </p:nvPr>
        </p:nvSpPr>
        <p:spPr/>
        <p:txBody>
          <a:bodyPr/>
          <a:lstStyle/>
          <a:p>
            <a:fld id="{DA16D503-01E2-3546-AA25-FA7DAA4E676F}" type="slidenum">
              <a:rPr lang="en-US" smtClean="0"/>
              <a:t>8</a:t>
            </a:fld>
            <a:endParaRPr lang="en-US"/>
          </a:p>
        </p:txBody>
      </p:sp>
    </p:spTree>
    <p:extLst>
      <p:ext uri="{BB962C8B-B14F-4D97-AF65-F5344CB8AC3E}">
        <p14:creationId xmlns:p14="http://schemas.microsoft.com/office/powerpoint/2010/main" val="326885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9</a:t>
            </a:fld>
            <a:endParaRPr lang="en-US"/>
          </a:p>
        </p:txBody>
      </p:sp>
    </p:spTree>
    <p:extLst>
      <p:ext uri="{BB962C8B-B14F-4D97-AF65-F5344CB8AC3E}">
        <p14:creationId xmlns:p14="http://schemas.microsoft.com/office/powerpoint/2010/main" val="103124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AD43-49A5-7656-1474-260175C9E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5FE8F8-B773-4E92-DDF3-027D6F69D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91C4B-9CB1-44BE-54F5-CA00074AB995}"/>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5" name="Footer Placeholder 4">
            <a:extLst>
              <a:ext uri="{FF2B5EF4-FFF2-40B4-BE49-F238E27FC236}">
                <a16:creationId xmlns:a16="http://schemas.microsoft.com/office/drawing/2014/main" id="{BFEBB3DA-1439-C757-B80C-65535965E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1613D-90AC-8362-41E3-C48820C72808}"/>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88802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323A6-7FA2-31D5-A3B5-098A402E16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7ACED4-01EC-758F-A57A-05DFA3E7A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FAD46-DB6D-DE9B-8585-EE80A8009F70}"/>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5" name="Footer Placeholder 4">
            <a:extLst>
              <a:ext uri="{FF2B5EF4-FFF2-40B4-BE49-F238E27FC236}">
                <a16:creationId xmlns:a16="http://schemas.microsoft.com/office/drawing/2014/main" id="{78B342BF-028F-621D-8ED5-2D96B5881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CC43C-F8E8-E0BF-1E45-D2C3F31EDC40}"/>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253375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170774-6FD7-04D5-FACD-6253EFE546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24EEA6-982A-433F-2E7A-2A5CD7BDA8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3B1F4-A6C8-B0F7-A494-97F7591544C8}"/>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5" name="Footer Placeholder 4">
            <a:extLst>
              <a:ext uri="{FF2B5EF4-FFF2-40B4-BE49-F238E27FC236}">
                <a16:creationId xmlns:a16="http://schemas.microsoft.com/office/drawing/2014/main" id="{E1A7C4EE-C4FB-AFEC-5095-5E5E1EA0F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FDA46-AC94-16FF-6A16-FF421F7B97FE}"/>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3158008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2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9" name="Google Shape;19;p2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9141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0513-010C-D148-9F6B-F092753E77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18110-FE64-EB0A-6D33-62F0A01C6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10378-8485-0D58-1BD9-B05003E3F2CC}"/>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5" name="Footer Placeholder 4">
            <a:extLst>
              <a:ext uri="{FF2B5EF4-FFF2-40B4-BE49-F238E27FC236}">
                <a16:creationId xmlns:a16="http://schemas.microsoft.com/office/drawing/2014/main" id="{4C6A77EA-A3BA-53D0-E53C-FBC9A105F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2492-36D0-63C9-28C3-DA3B448BD5FE}"/>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28982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F81B-4180-FFC6-DDD5-0E0FBD097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E3BDBC-0758-F77B-F3F3-C429CE9681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6D795D-41E6-FA14-FB7C-678FE6E805B9}"/>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5" name="Footer Placeholder 4">
            <a:extLst>
              <a:ext uri="{FF2B5EF4-FFF2-40B4-BE49-F238E27FC236}">
                <a16:creationId xmlns:a16="http://schemas.microsoft.com/office/drawing/2014/main" id="{C3771512-5DDE-60C9-FF90-6AC903B4F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48A57-F0FE-3643-4120-26B619E8F6C3}"/>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7729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7924-F49A-BA55-AC1A-68149EAE0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2A86B-9BDD-2025-B2CF-071168CBD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AB9922-FAB8-5B52-6898-97C41BD696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65B393-5171-971E-7A19-A7854D4C9F27}"/>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6" name="Footer Placeholder 5">
            <a:extLst>
              <a:ext uri="{FF2B5EF4-FFF2-40B4-BE49-F238E27FC236}">
                <a16:creationId xmlns:a16="http://schemas.microsoft.com/office/drawing/2014/main" id="{0D70D38C-82DA-C7D4-BD54-BDB8DABF8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6CF99-15E3-72BB-22C8-EC79C4B814AE}"/>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241630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761A-86AC-2536-34F2-DEFCEF525A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BD8E8-F77C-BC1A-7976-D3B4B01D4E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4D427C-6DCA-768D-ADFB-C863086436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5E09E1-EE93-52C0-20CB-59F53197F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92EBB-F7B9-72B4-F9FD-FFABA804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AEE21E-8AAD-2063-3344-E6120BD9F0D0}"/>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8" name="Footer Placeholder 7">
            <a:extLst>
              <a:ext uri="{FF2B5EF4-FFF2-40B4-BE49-F238E27FC236}">
                <a16:creationId xmlns:a16="http://schemas.microsoft.com/office/drawing/2014/main" id="{F40925FB-0CE1-E7C3-2C90-D6E0F2756E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00E9BA-1DF9-FF8D-C4B2-1EB4C58D8B7B}"/>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309520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9DAE-2389-FFF4-6F79-6F85CB34B9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E7274-2903-63C0-E009-579522BA5771}"/>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4" name="Footer Placeholder 3">
            <a:extLst>
              <a:ext uri="{FF2B5EF4-FFF2-40B4-BE49-F238E27FC236}">
                <a16:creationId xmlns:a16="http://schemas.microsoft.com/office/drawing/2014/main" id="{C04AAE50-ED51-FF9D-C68E-03D9085908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E452BE-8936-2346-6AAF-5AE2953D2D42}"/>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93885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91642-3BA8-3913-4903-162D3D47F2A8}"/>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3" name="Footer Placeholder 2">
            <a:extLst>
              <a:ext uri="{FF2B5EF4-FFF2-40B4-BE49-F238E27FC236}">
                <a16:creationId xmlns:a16="http://schemas.microsoft.com/office/drawing/2014/main" id="{29BCEFA8-7973-50FA-B81F-921B9C42CE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DE25AF-7389-1D6C-C451-BBF4FFB4B90B}"/>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149430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D327-0BA6-9AA4-D5DC-A537B0F18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974E5-553E-BC37-BA16-031B91C08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19AD91-D74E-69D0-E2A5-5ED354360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6E538-BD85-B649-C573-16C89C288558}"/>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6" name="Footer Placeholder 5">
            <a:extLst>
              <a:ext uri="{FF2B5EF4-FFF2-40B4-BE49-F238E27FC236}">
                <a16:creationId xmlns:a16="http://schemas.microsoft.com/office/drawing/2014/main" id="{778552D8-6D54-3DDB-ABAB-52A3128C7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81185-A608-FB0D-2946-C8E0F9309F9A}"/>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1184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261-FBEA-F74B-C7FC-00E60F20E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E79AD9-1C0E-FF33-C1CA-ACDBD73D6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2B2E30-391C-6D03-FCA4-CE7449A4B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E66C72-5519-F64F-8A85-B9C3F8C240CE}"/>
              </a:ext>
            </a:extLst>
          </p:cNvPr>
          <p:cNvSpPr>
            <a:spLocks noGrp="1"/>
          </p:cNvSpPr>
          <p:nvPr>
            <p:ph type="dt" sz="half" idx="10"/>
          </p:nvPr>
        </p:nvSpPr>
        <p:spPr/>
        <p:txBody>
          <a:bodyPr/>
          <a:lstStyle/>
          <a:p>
            <a:fld id="{700CD7EE-D48A-E244-A725-4725CA059BB3}" type="datetimeFigureOut">
              <a:rPr lang="en-US" smtClean="0"/>
              <a:t>4/15/2024</a:t>
            </a:fld>
            <a:endParaRPr lang="en-US"/>
          </a:p>
        </p:txBody>
      </p:sp>
      <p:sp>
        <p:nvSpPr>
          <p:cNvPr id="6" name="Footer Placeholder 5">
            <a:extLst>
              <a:ext uri="{FF2B5EF4-FFF2-40B4-BE49-F238E27FC236}">
                <a16:creationId xmlns:a16="http://schemas.microsoft.com/office/drawing/2014/main" id="{B3EB8ED2-F50B-EC78-EDEC-ADA38986D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3904-70E1-8CB3-A0B5-767202736363}"/>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342540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5E33AB-17BB-5548-6FC3-735242503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0F0E58-C6C7-B91B-673B-C17EBC93F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34800-0AA3-9F22-4A61-9D800F7F0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0CD7EE-D48A-E244-A725-4725CA059BB3}" type="datetimeFigureOut">
              <a:rPr lang="en-US" smtClean="0"/>
              <a:t>4/15/2024</a:t>
            </a:fld>
            <a:endParaRPr lang="en-US"/>
          </a:p>
        </p:txBody>
      </p:sp>
      <p:sp>
        <p:nvSpPr>
          <p:cNvPr id="5" name="Footer Placeholder 4">
            <a:extLst>
              <a:ext uri="{FF2B5EF4-FFF2-40B4-BE49-F238E27FC236}">
                <a16:creationId xmlns:a16="http://schemas.microsoft.com/office/drawing/2014/main" id="{30A715C1-DFF1-375B-2254-83A9A5EC0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4974EE-8E9C-2BE4-E437-D8131731B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C55648-5F68-C148-A0DD-CE3A7902FA1F}" type="slidenum">
              <a:rPr lang="en-US" smtClean="0"/>
              <a:t>‹#›</a:t>
            </a:fld>
            <a:endParaRPr lang="en-US"/>
          </a:p>
        </p:txBody>
      </p:sp>
    </p:spTree>
    <p:extLst>
      <p:ext uri="{BB962C8B-B14F-4D97-AF65-F5344CB8AC3E}">
        <p14:creationId xmlns:p14="http://schemas.microsoft.com/office/powerpoint/2010/main" val="631996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wallpaperflare.com/blue-light-electric-blue-connection-line-sky-graphics-wallpaper-mspvi/download/1366x768"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3.weforum.org/docs/WEF_Jobs_of_Tomorrow_Generative_AI_2023.pdf"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wallpaperflare.com/blue-light-electric-blue-connection-line-sky-graphics-wallpaper-mspvi/download/1366x768"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wallpaperflare.com/blue-light-electric-blue-connection-line-sky-graphics-wallpaper-mspvi/download/1366x76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wallpaperflare.com/blue-light-electric-blue-connection-line-sky-graphics-wallpaper-mspvi/download/1366x76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evanwill.github.io/openrefine-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s://extension.okstate.edu/extensionbot/" TargetMode="Externa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xtension.okstate.edu/fact-sheets/evaluation-of-phosphorus-fertilizer-recommendations-in-no-till-winter-whea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wallpaperflare.com/blue-light-electric-blue-connection-line-sky-graphics-wallpaper-mspvi/download/1366x768" TargetMode="Externa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xtension.okstate.edu/fact-sheets/early-weaning-for-the-beef-herd.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uaex.uada.edu/publications/PDF/MP522.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6.jpe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wallpaperflare.com/blue-light-electric-blue-connection-line-sky-graphics-wallpaper-mspvi/download/1366x76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wallpaperflare.com/blue-light-electric-blue-connection-line-sky-graphics-wallpaper-mspvi/download/1366x768"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chat.openai.com/" TargetMode="External"/><Relationship Id="rId3" Type="http://schemas.openxmlformats.org/officeDocument/2006/relationships/hyperlink" Target="https://extension.okstate.edu/extensionbot/" TargetMode="External"/><Relationship Id="rId7" Type="http://schemas.openxmlformats.org/officeDocument/2006/relationships/hyperlink" Target="https://claude.ai/chat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extension.org/tools/extbot/" TargetMode="External"/><Relationship Id="rId11" Type="http://schemas.openxmlformats.org/officeDocument/2006/relationships/hyperlink" Target="https://www.perplexity.ai/" TargetMode="External"/><Relationship Id="rId5" Type="http://schemas.openxmlformats.org/officeDocument/2006/relationships/hyperlink" Target="https://extension.org/extensionbot-v2" TargetMode="External"/><Relationship Id="rId10" Type="http://schemas.openxmlformats.org/officeDocument/2006/relationships/hyperlink" Target="https://copilot.microsoft.com/" TargetMode="External"/><Relationship Id="rId4" Type="http://schemas.openxmlformats.org/officeDocument/2006/relationships/hyperlink" Target="https://extension.okstate.edu/fact-sheets/blackleg-of-canola.html" TargetMode="External"/><Relationship Id="rId9" Type="http://schemas.openxmlformats.org/officeDocument/2006/relationships/hyperlink" Target="https://gemini.google.com/app"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3.weforum.org/docs/WEF_Jobs_of_Tomorrow_Generative_AI_2023.pdf" TargetMode="External"/><Relationship Id="rId3" Type="http://schemas.openxmlformats.org/officeDocument/2006/relationships/image" Target="../media/image85.jpeg"/><Relationship Id="rId7" Type="http://schemas.openxmlformats.org/officeDocument/2006/relationships/hyperlink" Target="https://doi.org/10.34068/joe.61.02.13"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glasswing.vc/blog/thinking-corner/the-history-of-artificial-intelligence/" TargetMode="External"/><Relationship Id="rId5" Type="http://schemas.openxmlformats.org/officeDocument/2006/relationships/hyperlink" Target="https://emeritus.org/blog/best-books-on-ai/" TargetMode="External"/><Relationship Id="rId4" Type="http://schemas.openxmlformats.org/officeDocument/2006/relationships/hyperlink" Target="https://www.amazon.com/Human-Compatible-Artificial-Intelligence-Problem-ebook/dp/B07N5J5FTS/ref=tmm_kin_swatch_0" TargetMode="External"/><Relationship Id="rId9" Type="http://schemas.openxmlformats.org/officeDocument/2006/relationships/hyperlink" Target="https://openlearning.mit.edu/news/what-will-future-education-look-world-generative-a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mailto:david.warren10@okstate.edu" TargetMode="External"/><Relationship Id="rId4" Type="http://schemas.openxmlformats.org/officeDocument/2006/relationships/hyperlink" Target="https://www.wallpaperflare.com/blue-light-electric-blue-connection-line-sky-graphics-wallpaper-mspvi/download/1366x76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towardsdatascience.com/what-is-artificial-intelligence-all-about-anyway-b57c7eb75f5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publicdomainpictures.net/en/view-image.php?image=378790&amp;picture=00002-artificial-intelligenc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3.weforum.org/docs/WEF_Jobs_of_Tomorrow_Generative_AI_2023.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126" name="Rectangle 12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descr="A blue lines and dots&#10;&#10;Description automatically generated">
            <a:extLst>
              <a:ext uri="{FF2B5EF4-FFF2-40B4-BE49-F238E27FC236}">
                <a16:creationId xmlns:a16="http://schemas.microsoft.com/office/drawing/2014/main" id="{201B4461-2A8C-E4B4-C731-ADBB9ED345D2}"/>
              </a:ext>
            </a:extLst>
          </p:cNvPr>
          <p:cNvPicPr>
            <a:picLocks noChangeAspect="1"/>
          </p:cNvPicPr>
          <p:nvPr/>
        </p:nvPicPr>
        <p:blipFill rotWithShape="1">
          <a:blip r:embed="rId3">
            <a:alphaModFix amt="51000"/>
            <a:extLst>
              <a:ext uri="{837473B0-CC2E-450A-ABE3-18F120FF3D39}">
                <a1611:picAttrSrcUrl xmlns:a1611="http://schemas.microsoft.com/office/drawing/2016/11/main" r:id="rId4"/>
              </a:ext>
            </a:extLst>
          </a:blip>
          <a:srcRect l="12710" r="22427"/>
          <a:stretch/>
        </p:blipFill>
        <p:spPr>
          <a:xfrm>
            <a:off x="4283902" y="10"/>
            <a:ext cx="7908098" cy="6857992"/>
          </a:xfrm>
          <a:prstGeom prst="rect">
            <a:avLst/>
          </a:prstGeom>
        </p:spPr>
      </p:pic>
      <p:sp>
        <p:nvSpPr>
          <p:cNvPr id="128" name="Rectangle 1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EDD6C2-DF79-A56C-C667-B42EECA7557D}"/>
              </a:ext>
            </a:extLst>
          </p:cNvPr>
          <p:cNvSpPr txBox="1"/>
          <p:nvPr/>
        </p:nvSpPr>
        <p:spPr>
          <a:xfrm>
            <a:off x="600068" y="1998008"/>
            <a:ext cx="11463337" cy="1569660"/>
          </a:xfrm>
          <a:prstGeom prst="rect">
            <a:avLst/>
          </a:prstGeom>
          <a:noFill/>
        </p:spPr>
        <p:txBody>
          <a:bodyPr wrap="square" rtlCol="0">
            <a:spAutoFit/>
          </a:bodyPr>
          <a:lstStyle/>
          <a:p>
            <a:pPr algn="ctr"/>
            <a:r>
              <a:rPr lang="en-US" sz="3200" dirty="0">
                <a:solidFill>
                  <a:schemeClr val="bg1"/>
                </a:solidFill>
              </a:rPr>
              <a:t>Evaluating the Performance Extension Bot: An Agriculturally Focused Small Language Chatbot for Land Grant Extension Services</a:t>
            </a:r>
          </a:p>
        </p:txBody>
      </p:sp>
      <p:pic>
        <p:nvPicPr>
          <p:cNvPr id="6" name="Picture 2">
            <a:extLst>
              <a:ext uri="{FF2B5EF4-FFF2-40B4-BE49-F238E27FC236}">
                <a16:creationId xmlns:a16="http://schemas.microsoft.com/office/drawing/2014/main" id="{2CB0C984-2232-0061-C5EA-516463F74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273366"/>
            <a:ext cx="4721800" cy="134725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6CD8065-8748-CFBF-8A2E-205E3AFBC815}"/>
              </a:ext>
            </a:extLst>
          </p:cNvPr>
          <p:cNvSpPr>
            <a:spLocks noGrp="1"/>
          </p:cNvSpPr>
          <p:nvPr>
            <p:ph type="title"/>
          </p:nvPr>
        </p:nvSpPr>
        <p:spPr>
          <a:xfrm>
            <a:off x="527567" y="4539810"/>
            <a:ext cx="11360800" cy="763600"/>
          </a:xfrm>
        </p:spPr>
        <p:txBody>
          <a:bodyPr>
            <a:normAutofit fontScale="90000"/>
          </a:bodyPr>
          <a:lstStyle/>
          <a:p>
            <a:pPr algn="ctr"/>
            <a:r>
              <a:rPr lang="en-US" dirty="0">
                <a:solidFill>
                  <a:schemeClr val="bg1"/>
                </a:solidFill>
              </a:rPr>
              <a:t>Jeffrey</a:t>
            </a:r>
            <a:r>
              <a:rPr lang="en-US" dirty="0"/>
              <a:t> </a:t>
            </a:r>
            <a:r>
              <a:rPr lang="en-US" dirty="0">
                <a:solidFill>
                  <a:schemeClr val="bg1"/>
                </a:solidFill>
              </a:rPr>
              <a:t>Vitale and David Warren</a:t>
            </a:r>
            <a:endParaRPr lang="en-US" dirty="0"/>
          </a:p>
        </p:txBody>
      </p:sp>
    </p:spTree>
    <p:extLst>
      <p:ext uri="{BB962C8B-B14F-4D97-AF65-F5344CB8AC3E}">
        <p14:creationId xmlns:p14="http://schemas.microsoft.com/office/powerpoint/2010/main" val="328377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Description automatically generated">
            <a:extLst>
              <a:ext uri="{FF2B5EF4-FFF2-40B4-BE49-F238E27FC236}">
                <a16:creationId xmlns:a16="http://schemas.microsoft.com/office/drawing/2014/main" id="{0E8C7405-2E09-A5F3-9E65-E64379DE33F2}"/>
              </a:ext>
            </a:extLst>
          </p:cNvPr>
          <p:cNvPicPr>
            <a:picLocks noChangeAspect="1"/>
          </p:cNvPicPr>
          <p:nvPr/>
        </p:nvPicPr>
        <p:blipFill rotWithShape="1">
          <a:blip r:embed="rId2"/>
          <a:srcRect b="17329"/>
          <a:stretch/>
        </p:blipFill>
        <p:spPr>
          <a:xfrm>
            <a:off x="457200" y="457200"/>
            <a:ext cx="11277600" cy="5943600"/>
          </a:xfrm>
          <a:prstGeom prst="rect">
            <a:avLst/>
          </a:prstGeom>
        </p:spPr>
      </p:pic>
      <p:sp>
        <p:nvSpPr>
          <p:cNvPr id="3" name="TextBox 2">
            <a:extLst>
              <a:ext uri="{FF2B5EF4-FFF2-40B4-BE49-F238E27FC236}">
                <a16:creationId xmlns:a16="http://schemas.microsoft.com/office/drawing/2014/main" id="{754FEA22-702D-5613-38DC-C13F6D8B9FFC}"/>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400" dirty="0"/>
          </a:p>
        </p:txBody>
      </p:sp>
      <p:sp>
        <p:nvSpPr>
          <p:cNvPr id="8" name="TextBox 7">
            <a:extLst>
              <a:ext uri="{FF2B5EF4-FFF2-40B4-BE49-F238E27FC236}">
                <a16:creationId xmlns:a16="http://schemas.microsoft.com/office/drawing/2014/main" id="{88CDF9BA-4764-42D2-7FEE-4DF51E339C3B}"/>
              </a:ext>
            </a:extLst>
          </p:cNvPr>
          <p:cNvSpPr txBox="1"/>
          <p:nvPr/>
        </p:nvSpPr>
        <p:spPr>
          <a:xfrm>
            <a:off x="2361326" y="6415494"/>
            <a:ext cx="8718220" cy="400110"/>
          </a:xfrm>
          <a:prstGeom prst="rect">
            <a:avLst/>
          </a:prstGeom>
          <a:noFill/>
        </p:spPr>
        <p:txBody>
          <a:bodyPr wrap="none" rtlCol="0">
            <a:spAutoFit/>
          </a:bodyPr>
          <a:lstStyle/>
          <a:p>
            <a:r>
              <a:rPr lang="en-US" sz="2000" dirty="0">
                <a:solidFill>
                  <a:schemeClr val="bg1"/>
                </a:solidFill>
              </a:rPr>
              <a:t>Source: </a:t>
            </a:r>
            <a:r>
              <a:rPr lang="en-US" sz="2000" dirty="0">
                <a:solidFill>
                  <a:schemeClr val="bg1"/>
                </a:solidFill>
                <a:hlinkClick r:id="rId3"/>
              </a:rPr>
              <a:t>World Economic Forum - Jobs of Tomorrow Generative AI Report 2023</a:t>
            </a:r>
            <a:endParaRPr lang="en-US" sz="2000" dirty="0">
              <a:solidFill>
                <a:schemeClr val="bg1"/>
              </a:solidFill>
            </a:endParaRPr>
          </a:p>
        </p:txBody>
      </p:sp>
      <p:sp>
        <p:nvSpPr>
          <p:cNvPr id="9" name="TextBox 8">
            <a:extLst>
              <a:ext uri="{FF2B5EF4-FFF2-40B4-BE49-F238E27FC236}">
                <a16:creationId xmlns:a16="http://schemas.microsoft.com/office/drawing/2014/main" id="{F56F34EA-035C-E315-F717-FD04A536E8C4}"/>
              </a:ext>
            </a:extLst>
          </p:cNvPr>
          <p:cNvSpPr txBox="1"/>
          <p:nvPr/>
        </p:nvSpPr>
        <p:spPr>
          <a:xfrm>
            <a:off x="457200" y="38945"/>
            <a:ext cx="5494133" cy="400110"/>
          </a:xfrm>
          <a:prstGeom prst="rect">
            <a:avLst/>
          </a:prstGeom>
          <a:noFill/>
        </p:spPr>
        <p:txBody>
          <a:bodyPr wrap="none" rtlCol="0">
            <a:spAutoFit/>
          </a:bodyPr>
          <a:lstStyle/>
          <a:p>
            <a:r>
              <a:rPr lang="en-US" sz="2000" dirty="0">
                <a:solidFill>
                  <a:schemeClr val="bg1"/>
                </a:solidFill>
              </a:rPr>
              <a:t>Generative AI: Job Exposure vs. Growth Potential</a:t>
            </a:r>
          </a:p>
        </p:txBody>
      </p:sp>
      <p:sp>
        <p:nvSpPr>
          <p:cNvPr id="2" name="Oval 1">
            <a:extLst>
              <a:ext uri="{FF2B5EF4-FFF2-40B4-BE49-F238E27FC236}">
                <a16:creationId xmlns:a16="http://schemas.microsoft.com/office/drawing/2014/main" id="{8CBC2C51-4A72-DB88-0E13-C52854B97309}"/>
              </a:ext>
            </a:extLst>
          </p:cNvPr>
          <p:cNvSpPr/>
          <p:nvPr/>
        </p:nvSpPr>
        <p:spPr>
          <a:xfrm>
            <a:off x="946258" y="3374922"/>
            <a:ext cx="2258008" cy="69767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644332F-CD3F-C453-ACD0-47B497FEFC2C}"/>
              </a:ext>
            </a:extLst>
          </p:cNvPr>
          <p:cNvSpPr/>
          <p:nvPr/>
        </p:nvSpPr>
        <p:spPr>
          <a:xfrm>
            <a:off x="4738381" y="3956743"/>
            <a:ext cx="2714472" cy="69767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E6EE560-153B-0ECC-D6C4-AC0E87F42266}"/>
              </a:ext>
            </a:extLst>
          </p:cNvPr>
          <p:cNvSpPr/>
          <p:nvPr/>
        </p:nvSpPr>
        <p:spPr>
          <a:xfrm>
            <a:off x="8043709" y="3232347"/>
            <a:ext cx="2714472" cy="69767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52322B-7242-A7ED-887B-83A31E41804F}"/>
              </a:ext>
            </a:extLst>
          </p:cNvPr>
          <p:cNvSpPr/>
          <p:nvPr/>
        </p:nvSpPr>
        <p:spPr>
          <a:xfrm>
            <a:off x="9897463" y="1425864"/>
            <a:ext cx="2027837" cy="119827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17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126" name="Rectangle 12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descr="A blue lines and dots&#10;&#10;Description automatically generated">
            <a:extLst>
              <a:ext uri="{FF2B5EF4-FFF2-40B4-BE49-F238E27FC236}">
                <a16:creationId xmlns:a16="http://schemas.microsoft.com/office/drawing/2014/main" id="{201B4461-2A8C-E4B4-C731-ADBB9ED345D2}"/>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12710" r="22427"/>
          <a:stretch/>
        </p:blipFill>
        <p:spPr>
          <a:xfrm>
            <a:off x="4283902" y="10"/>
            <a:ext cx="7908098" cy="6857992"/>
          </a:xfrm>
          <a:prstGeom prst="rect">
            <a:avLst/>
          </a:prstGeom>
        </p:spPr>
      </p:pic>
      <p:sp>
        <p:nvSpPr>
          <p:cNvPr id="128" name="Rectangle 1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3"/>
          <p:cNvSpPr txBox="1">
            <a:spLocks noGrp="1"/>
          </p:cNvSpPr>
          <p:nvPr>
            <p:ph type="title"/>
          </p:nvPr>
        </p:nvSpPr>
        <p:spPr>
          <a:xfrm>
            <a:off x="728663" y="1115219"/>
            <a:ext cx="5505449" cy="23876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a:solidFill>
                  <a:schemeClr val="bg1"/>
                </a:solidFill>
              </a:rPr>
              <a:t>AI and Extension</a:t>
            </a:r>
          </a:p>
        </p:txBody>
      </p:sp>
      <p:cxnSp>
        <p:nvCxnSpPr>
          <p:cNvPr id="130" name="Straight Connector 1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BAB708-1BBB-E443-D9A9-55E39B3A3B24}"/>
              </a:ext>
            </a:extLst>
          </p:cNvPr>
          <p:cNvSpPr txBox="1"/>
          <p:nvPr/>
        </p:nvSpPr>
        <p:spPr>
          <a:xfrm>
            <a:off x="3048000" y="3224480"/>
            <a:ext cx="6096000" cy="461665"/>
          </a:xfrm>
          <a:prstGeom prst="rect">
            <a:avLst/>
          </a:prstGeom>
          <a:noFill/>
        </p:spPr>
        <p:txBody>
          <a:bodyPr wrap="square">
            <a:spAutoFit/>
          </a:bodyPr>
          <a:lstStyle/>
          <a:p>
            <a:pPr>
              <a:spcAft>
                <a:spcPts val="600"/>
              </a:spcAft>
            </a:pPr>
            <a:r>
              <a:rPr lang="en-US" sz="2400"/>
              <a:t> </a:t>
            </a:r>
          </a:p>
        </p:txBody>
      </p:sp>
      <p:pic>
        <p:nvPicPr>
          <p:cNvPr id="2" name="Picture 2">
            <a:extLst>
              <a:ext uri="{FF2B5EF4-FFF2-40B4-BE49-F238E27FC236}">
                <a16:creationId xmlns:a16="http://schemas.microsoft.com/office/drawing/2014/main" id="{3B0365E9-4F4C-6FC1-F664-3534BE444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170" y="317972"/>
            <a:ext cx="2777563" cy="79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1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4"/>
                                        </p:tgtEl>
                                        <p:attrNameLst>
                                          <p:attrName>style.visibility</p:attrName>
                                        </p:attrNameLst>
                                      </p:cBhvr>
                                      <p:to>
                                        <p:strVal val="visible"/>
                                      </p:to>
                                    </p:set>
                                    <p:animEffect transition="in" filter="fade">
                                      <p:cBhvr>
                                        <p:cTn id="7"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154B2E-2526-DFE5-0524-5BFEE114DB1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Use Cases for Generative AI in Extension</a:t>
            </a:r>
          </a:p>
        </p:txBody>
      </p:sp>
      <p:graphicFrame>
        <p:nvGraphicFramePr>
          <p:cNvPr id="15" name="Content Placeholder 2">
            <a:extLst>
              <a:ext uri="{FF2B5EF4-FFF2-40B4-BE49-F238E27FC236}">
                <a16:creationId xmlns:a16="http://schemas.microsoft.com/office/drawing/2014/main" id="{79F2CEF7-2654-4CB7-BF45-A7C77B8684E2}"/>
              </a:ext>
            </a:extLst>
          </p:cNvPr>
          <p:cNvGraphicFramePr>
            <a:graphicFrameLocks noGrp="1"/>
          </p:cNvGraphicFramePr>
          <p:nvPr>
            <p:ph idx="1"/>
            <p:extLst>
              <p:ext uri="{D42A27DB-BD31-4B8C-83A1-F6EECF244321}">
                <p14:modId xmlns:p14="http://schemas.microsoft.com/office/powerpoint/2010/main" val="346586070"/>
              </p:ext>
            </p:extLst>
          </p:nvPr>
        </p:nvGraphicFramePr>
        <p:xfrm>
          <a:off x="838199" y="1869260"/>
          <a:ext cx="9365857" cy="4307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B1CE8FCD-023A-04A6-109E-F893EF54F0AB}"/>
              </a:ext>
            </a:extLst>
          </p:cNvPr>
          <p:cNvSpPr/>
          <p:nvPr/>
        </p:nvSpPr>
        <p:spPr>
          <a:xfrm>
            <a:off x="1595536" y="1623527"/>
            <a:ext cx="3694922" cy="1455575"/>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05716A6-91D1-DA4F-7E7F-46EE5A49584D}"/>
              </a:ext>
            </a:extLst>
          </p:cNvPr>
          <p:cNvSpPr/>
          <p:nvPr/>
        </p:nvSpPr>
        <p:spPr>
          <a:xfrm>
            <a:off x="5453022" y="1623527"/>
            <a:ext cx="3694922" cy="1455575"/>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C44D7F6-BF22-D983-8B3B-8D175FB822B2}"/>
              </a:ext>
            </a:extLst>
          </p:cNvPr>
          <p:cNvSpPr/>
          <p:nvPr/>
        </p:nvSpPr>
        <p:spPr>
          <a:xfrm>
            <a:off x="1570548" y="3295323"/>
            <a:ext cx="3694922" cy="1455575"/>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0865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154B2E-2526-DFE5-0524-5BFEE114DB1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Implications of Generative AI on Extension</a:t>
            </a:r>
          </a:p>
        </p:txBody>
      </p:sp>
      <p:graphicFrame>
        <p:nvGraphicFramePr>
          <p:cNvPr id="16" name="Content Placeholder 2">
            <a:extLst>
              <a:ext uri="{FF2B5EF4-FFF2-40B4-BE49-F238E27FC236}">
                <a16:creationId xmlns:a16="http://schemas.microsoft.com/office/drawing/2014/main" id="{CF0680AB-04CE-B2B5-B1BA-FFB270D811EA}"/>
              </a:ext>
            </a:extLst>
          </p:cNvPr>
          <p:cNvGraphicFramePr>
            <a:graphicFrameLocks noGrp="1"/>
          </p:cNvGraphicFramePr>
          <p:nvPr>
            <p:ph idx="1"/>
            <p:extLst>
              <p:ext uri="{D42A27DB-BD31-4B8C-83A1-F6EECF244321}">
                <p14:modId xmlns:p14="http://schemas.microsoft.com/office/powerpoint/2010/main" val="2556759897"/>
              </p:ext>
            </p:extLst>
          </p:nvPr>
        </p:nvGraphicFramePr>
        <p:xfrm>
          <a:off x="838200" y="1857084"/>
          <a:ext cx="9390133" cy="4166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1DBD579-0930-372B-9F6D-844CE18F6263}"/>
              </a:ext>
            </a:extLst>
          </p:cNvPr>
          <p:cNvSpPr txBox="1"/>
          <p:nvPr/>
        </p:nvSpPr>
        <p:spPr>
          <a:xfrm>
            <a:off x="2114058" y="6364386"/>
            <a:ext cx="7558638" cy="493614"/>
          </a:xfrm>
          <a:prstGeom prst="rect">
            <a:avLst/>
          </a:prstGeom>
        </p:spPr>
        <p:txBody>
          <a:bodyPr vert="horz" lIns="91440" tIns="45720" rIns="91440" bIns="45720" rtlCol="0">
            <a:normAutofit/>
          </a:bodyPr>
          <a:lstStyle/>
          <a:p>
            <a:pPr>
              <a:lnSpc>
                <a:spcPct val="90000"/>
              </a:lnSpc>
              <a:spcAft>
                <a:spcPts val="600"/>
              </a:spcAft>
            </a:pPr>
            <a:r>
              <a:rPr lang="en-US" sz="1100" dirty="0"/>
              <a:t>Source: Hill, P. A., &amp; </a:t>
            </a:r>
            <a:r>
              <a:rPr lang="en-US" sz="1100" dirty="0" err="1"/>
              <a:t>Narine</a:t>
            </a:r>
            <a:r>
              <a:rPr lang="en-US" sz="1100" dirty="0"/>
              <a:t>, L. K. (2023). Ensuring Responsible and Transparent Use of Generative AI in Extension. </a:t>
            </a:r>
          </a:p>
        </p:txBody>
      </p:sp>
    </p:spTree>
    <p:extLst>
      <p:ext uri="{BB962C8B-B14F-4D97-AF65-F5344CB8AC3E}">
        <p14:creationId xmlns:p14="http://schemas.microsoft.com/office/powerpoint/2010/main" val="134555405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73"/>
        <p:cNvGrpSpPr/>
        <p:nvPr/>
      </p:nvGrpSpPr>
      <p:grpSpPr>
        <a:xfrm>
          <a:off x="0" y="0"/>
          <a:ext cx="0" cy="0"/>
          <a:chOff x="0" y="0"/>
          <a:chExt cx="0" cy="0"/>
        </a:xfrm>
      </p:grpSpPr>
      <p:sp>
        <p:nvSpPr>
          <p:cNvPr id="126" name="Rectangle 12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descr="A blue lines and dots&#10;&#10;Description automatically generated">
            <a:extLst>
              <a:ext uri="{FF2B5EF4-FFF2-40B4-BE49-F238E27FC236}">
                <a16:creationId xmlns:a16="http://schemas.microsoft.com/office/drawing/2014/main" id="{201B4461-2A8C-E4B4-C731-ADBB9ED345D2}"/>
              </a:ext>
            </a:extLst>
          </p:cNvPr>
          <p:cNvPicPr>
            <a:picLocks noChangeAspect="1"/>
          </p:cNvPicPr>
          <p:nvPr/>
        </p:nvPicPr>
        <p:blipFill rotWithShape="1">
          <a:blip r:embed="rId3">
            <a:alphaModFix/>
            <a:duotone>
              <a:prstClr val="black"/>
              <a:schemeClr val="accent6">
                <a:tint val="45000"/>
                <a:satMod val="400000"/>
              </a:schemeClr>
            </a:duotone>
            <a:extLst>
              <a:ext uri="{837473B0-CC2E-450A-ABE3-18F120FF3D39}">
                <a1611:picAttrSrcUrl xmlns:a1611="http://schemas.microsoft.com/office/drawing/2016/11/main" r:id="rId4"/>
              </a:ext>
            </a:extLst>
          </a:blip>
          <a:srcRect l="12710" r="22427"/>
          <a:stretch/>
        </p:blipFill>
        <p:spPr>
          <a:xfrm>
            <a:off x="4283902" y="10"/>
            <a:ext cx="7908098" cy="6857992"/>
          </a:xfrm>
          <a:prstGeom prst="rect">
            <a:avLst/>
          </a:prstGeom>
        </p:spPr>
      </p:pic>
      <p:sp>
        <p:nvSpPr>
          <p:cNvPr id="128" name="Rectangle 1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3"/>
          <p:cNvSpPr txBox="1">
            <a:spLocks noGrp="1"/>
          </p:cNvSpPr>
          <p:nvPr>
            <p:ph type="title"/>
          </p:nvPr>
        </p:nvSpPr>
        <p:spPr>
          <a:xfrm>
            <a:off x="728663" y="1115219"/>
            <a:ext cx="5505449" cy="23876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a:solidFill>
                  <a:schemeClr val="bg1"/>
                </a:solidFill>
              </a:rPr>
              <a:t>Questions?</a:t>
            </a:r>
          </a:p>
        </p:txBody>
      </p:sp>
      <p:cxnSp>
        <p:nvCxnSpPr>
          <p:cNvPr id="130" name="Straight Connector 1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BAB708-1BBB-E443-D9A9-55E39B3A3B24}"/>
              </a:ext>
            </a:extLst>
          </p:cNvPr>
          <p:cNvSpPr txBox="1"/>
          <p:nvPr/>
        </p:nvSpPr>
        <p:spPr>
          <a:xfrm>
            <a:off x="3048000" y="3224480"/>
            <a:ext cx="6096000" cy="461665"/>
          </a:xfrm>
          <a:prstGeom prst="rect">
            <a:avLst/>
          </a:prstGeom>
          <a:noFill/>
        </p:spPr>
        <p:txBody>
          <a:bodyPr wrap="square">
            <a:spAutoFit/>
          </a:bodyPr>
          <a:lstStyle/>
          <a:p>
            <a:pPr>
              <a:spcAft>
                <a:spcPts val="600"/>
              </a:spcAft>
            </a:pPr>
            <a:r>
              <a:rPr lang="en-US" sz="2400"/>
              <a:t> </a:t>
            </a:r>
          </a:p>
        </p:txBody>
      </p:sp>
      <p:pic>
        <p:nvPicPr>
          <p:cNvPr id="2" name="Picture 2">
            <a:extLst>
              <a:ext uri="{FF2B5EF4-FFF2-40B4-BE49-F238E27FC236}">
                <a16:creationId xmlns:a16="http://schemas.microsoft.com/office/drawing/2014/main" id="{3B0365E9-4F4C-6FC1-F664-3534BE444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170" y="317972"/>
            <a:ext cx="2777563" cy="79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05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4"/>
                                        </p:tgtEl>
                                        <p:attrNameLst>
                                          <p:attrName>style.visibility</p:attrName>
                                        </p:attrNameLst>
                                      </p:cBhvr>
                                      <p:to>
                                        <p:strVal val="visible"/>
                                      </p:to>
                                    </p:set>
                                    <p:animEffect transition="in" filter="fade">
                                      <p:cBhvr>
                                        <p:cTn id="7"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73"/>
        <p:cNvGrpSpPr/>
        <p:nvPr/>
      </p:nvGrpSpPr>
      <p:grpSpPr>
        <a:xfrm>
          <a:off x="0" y="0"/>
          <a:ext cx="0" cy="0"/>
          <a:chOff x="0" y="0"/>
          <a:chExt cx="0" cy="0"/>
        </a:xfrm>
      </p:grpSpPr>
      <p:sp>
        <p:nvSpPr>
          <p:cNvPr id="126" name="Rectangle 12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descr="A blue lines and dots&#10;&#10;Description automatically generated">
            <a:extLst>
              <a:ext uri="{FF2B5EF4-FFF2-40B4-BE49-F238E27FC236}">
                <a16:creationId xmlns:a16="http://schemas.microsoft.com/office/drawing/2014/main" id="{201B4461-2A8C-E4B4-C731-ADBB9ED345D2}"/>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12710" r="22427"/>
          <a:stretch/>
        </p:blipFill>
        <p:spPr>
          <a:xfrm>
            <a:off x="4283902" y="10"/>
            <a:ext cx="7908098" cy="6857992"/>
          </a:xfrm>
          <a:prstGeom prst="rect">
            <a:avLst/>
          </a:prstGeom>
        </p:spPr>
      </p:pic>
      <p:sp>
        <p:nvSpPr>
          <p:cNvPr id="128" name="Rectangle 1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3"/>
          <p:cNvSpPr txBox="1">
            <a:spLocks noGrp="1"/>
          </p:cNvSpPr>
          <p:nvPr>
            <p:ph type="title"/>
          </p:nvPr>
        </p:nvSpPr>
        <p:spPr>
          <a:xfrm>
            <a:off x="728663" y="1115219"/>
            <a:ext cx="5505449" cy="23876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err="1">
                <a:solidFill>
                  <a:schemeClr val="bg1"/>
                </a:solidFill>
              </a:rPr>
              <a:t>ExtensionBot</a:t>
            </a:r>
            <a:endParaRPr lang="en-US" sz="5000" dirty="0">
              <a:solidFill>
                <a:schemeClr val="bg1"/>
              </a:solidFill>
            </a:endParaRPr>
          </a:p>
        </p:txBody>
      </p:sp>
      <p:cxnSp>
        <p:nvCxnSpPr>
          <p:cNvPr id="130" name="Straight Connector 1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BAB708-1BBB-E443-D9A9-55E39B3A3B24}"/>
              </a:ext>
            </a:extLst>
          </p:cNvPr>
          <p:cNvSpPr txBox="1"/>
          <p:nvPr/>
        </p:nvSpPr>
        <p:spPr>
          <a:xfrm>
            <a:off x="3048000" y="3224480"/>
            <a:ext cx="6096000" cy="461665"/>
          </a:xfrm>
          <a:prstGeom prst="rect">
            <a:avLst/>
          </a:prstGeom>
          <a:noFill/>
        </p:spPr>
        <p:txBody>
          <a:bodyPr wrap="square">
            <a:spAutoFit/>
          </a:bodyPr>
          <a:lstStyle/>
          <a:p>
            <a:pPr>
              <a:spcAft>
                <a:spcPts val="600"/>
              </a:spcAft>
            </a:pPr>
            <a:r>
              <a:rPr lang="en-US" sz="2400"/>
              <a:t> </a:t>
            </a:r>
          </a:p>
        </p:txBody>
      </p:sp>
      <p:pic>
        <p:nvPicPr>
          <p:cNvPr id="4" name="Picture 2">
            <a:extLst>
              <a:ext uri="{FF2B5EF4-FFF2-40B4-BE49-F238E27FC236}">
                <a16:creationId xmlns:a16="http://schemas.microsoft.com/office/drawing/2014/main" id="{B81B39BF-46F4-003F-D70C-CA73AF375F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170" y="317972"/>
            <a:ext cx="2777563" cy="79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1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4"/>
                                        </p:tgtEl>
                                        <p:attrNameLst>
                                          <p:attrName>style.visibility</p:attrName>
                                        </p:attrNameLst>
                                      </p:cBhvr>
                                      <p:to>
                                        <p:strVal val="visible"/>
                                      </p:to>
                                    </p:set>
                                    <p:animEffect transition="in" filter="fade">
                                      <p:cBhvr>
                                        <p:cTn id="7"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D2C2F8A-6241-CF53-B88C-09FC13FA91AF}"/>
              </a:ext>
            </a:extLst>
          </p:cNvPr>
          <p:cNvSpPr>
            <a:spLocks noGrp="1"/>
          </p:cNvSpPr>
          <p:nvPr>
            <p:ph type="title"/>
          </p:nvPr>
        </p:nvSpPr>
        <p:spPr>
          <a:xfrm>
            <a:off x="1295400" y="669925"/>
            <a:ext cx="5979340" cy="1325563"/>
          </a:xfrm>
        </p:spPr>
        <p:txBody>
          <a:bodyPr vert="horz" lIns="91440" tIns="45720" rIns="91440" bIns="45720" rtlCol="0" anchor="b">
            <a:normAutofit/>
          </a:bodyPr>
          <a:lstStyle/>
          <a:p>
            <a:pPr>
              <a:lnSpc>
                <a:spcPct val="90000"/>
              </a:lnSpc>
              <a:spcBef>
                <a:spcPct val="0"/>
              </a:spcBef>
            </a:pPr>
            <a:r>
              <a:rPr lang="en-US" dirty="0">
                <a:solidFill>
                  <a:schemeClr val="bg1"/>
                </a:solidFill>
              </a:rPr>
              <a:t>What is </a:t>
            </a:r>
            <a:r>
              <a:rPr lang="en-US" dirty="0" err="1">
                <a:solidFill>
                  <a:schemeClr val="bg1"/>
                </a:solidFill>
              </a:rPr>
              <a:t>ExtensionBot</a:t>
            </a:r>
            <a:r>
              <a:rPr lang="en-US" dirty="0">
                <a:solidFill>
                  <a:schemeClr val="bg1"/>
                </a:solidFill>
              </a:rPr>
              <a:t>?</a:t>
            </a:r>
          </a:p>
        </p:txBody>
      </p:sp>
      <p:sp>
        <p:nvSpPr>
          <p:cNvPr id="3" name="Text Placeholder 2">
            <a:extLst>
              <a:ext uri="{FF2B5EF4-FFF2-40B4-BE49-F238E27FC236}">
                <a16:creationId xmlns:a16="http://schemas.microsoft.com/office/drawing/2014/main" id="{EA22A37C-284C-8653-9FDE-330799B9E2C6}"/>
              </a:ext>
            </a:extLst>
          </p:cNvPr>
          <p:cNvSpPr>
            <a:spLocks noGrp="1"/>
          </p:cNvSpPr>
          <p:nvPr>
            <p:ph type="body" idx="1"/>
          </p:nvPr>
        </p:nvSpPr>
        <p:spPr>
          <a:xfrm>
            <a:off x="1005840" y="2288833"/>
            <a:ext cx="5292089" cy="3711571"/>
          </a:xfrm>
        </p:spPr>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sz="1800" dirty="0">
                <a:solidFill>
                  <a:schemeClr val="bg1"/>
                </a:solidFill>
              </a:rPr>
              <a:t>An Extension Foundation initiative funded with USDA-NIFA NTAE grant money in partnership with Land Grant Universities</a:t>
            </a:r>
          </a:p>
          <a:p>
            <a:pPr indent="-228600" fontAlgn="base">
              <a:lnSpc>
                <a:spcPct val="90000"/>
              </a:lnSpc>
              <a:spcAft>
                <a:spcPts val="600"/>
              </a:spcAft>
              <a:buFont typeface="Arial" panose="020B0604020202020204" pitchFamily="34" charset="0"/>
              <a:buChar char="•"/>
            </a:pPr>
            <a:r>
              <a:rPr lang="en-US" sz="1800" dirty="0">
                <a:solidFill>
                  <a:schemeClr val="bg1"/>
                </a:solidFill>
              </a:rPr>
              <a:t>A conversational AI chatbot trained on content from Extension Services</a:t>
            </a:r>
          </a:p>
          <a:p>
            <a:pPr indent="-228600" fontAlgn="base">
              <a:lnSpc>
                <a:spcPct val="90000"/>
              </a:lnSpc>
              <a:spcAft>
                <a:spcPts val="600"/>
              </a:spcAft>
              <a:buFont typeface="Arial" panose="020B0604020202020204" pitchFamily="34" charset="0"/>
              <a:buChar char="•"/>
            </a:pPr>
            <a:r>
              <a:rPr lang="en-US" sz="1800" dirty="0">
                <a:solidFill>
                  <a:schemeClr val="bg1"/>
                </a:solidFill>
              </a:rPr>
              <a:t>I</a:t>
            </a:r>
            <a:r>
              <a:rPr lang="en-US" sz="1800" b="0" i="0" u="none" strike="noStrike" dirty="0">
                <a:solidFill>
                  <a:schemeClr val="bg1"/>
                </a:solidFill>
                <a:effectLst/>
              </a:rPr>
              <a:t>magine </a:t>
            </a:r>
            <a:r>
              <a:rPr lang="en-US" sz="1800" b="0" i="0" u="none" strike="noStrike" dirty="0" err="1">
                <a:solidFill>
                  <a:schemeClr val="bg1"/>
                </a:solidFill>
                <a:effectLst/>
              </a:rPr>
              <a:t>ChatGPT</a:t>
            </a:r>
            <a:r>
              <a:rPr lang="en-US" sz="1800" b="0" i="0" u="none" strike="noStrike" dirty="0">
                <a:solidFill>
                  <a:schemeClr val="bg1"/>
                </a:solidFill>
                <a:effectLst/>
              </a:rPr>
              <a:t> - but trained on trusted sources</a:t>
            </a:r>
          </a:p>
          <a:p>
            <a:pPr indent="-228600" fontAlgn="base">
              <a:lnSpc>
                <a:spcPct val="90000"/>
              </a:lnSpc>
              <a:spcAft>
                <a:spcPts val="600"/>
              </a:spcAft>
              <a:buFont typeface="Arial" panose="020B0604020202020204" pitchFamily="34" charset="0"/>
              <a:buChar char="•"/>
            </a:pPr>
            <a:r>
              <a:rPr lang="en-US" sz="1800" b="0" i="0" u="none" strike="noStrike" dirty="0">
                <a:solidFill>
                  <a:schemeClr val="bg1"/>
                </a:solidFill>
                <a:effectLst/>
              </a:rPr>
              <a:t>A centralized back-end service trained on content from multiple Extension Services that is presented </a:t>
            </a:r>
            <a:r>
              <a:rPr lang="en-US" sz="1800" dirty="0">
                <a:solidFill>
                  <a:schemeClr val="bg1"/>
                </a:solidFill>
              </a:rPr>
              <a:t>using</a:t>
            </a:r>
            <a:r>
              <a:rPr lang="en-US" sz="1800" b="0" i="0" u="none" strike="noStrike" dirty="0">
                <a:solidFill>
                  <a:schemeClr val="bg1"/>
                </a:solidFill>
                <a:effectLst/>
              </a:rPr>
              <a:t> local context and branding on Extension Service websites</a:t>
            </a:r>
          </a:p>
          <a:p>
            <a:pPr indent="-228600" fontAlgn="base">
              <a:lnSpc>
                <a:spcPct val="90000"/>
              </a:lnSpc>
              <a:spcAft>
                <a:spcPts val="600"/>
              </a:spcAft>
              <a:buFont typeface="Arial" panose="020B0604020202020204" pitchFamily="34" charset="0"/>
              <a:buChar char="•"/>
            </a:pPr>
            <a:r>
              <a:rPr lang="en-US" sz="1800" b="0" i="0" u="none" strike="noStrike" dirty="0">
                <a:solidFill>
                  <a:schemeClr val="bg1"/>
                </a:solidFill>
                <a:effectLst/>
              </a:rPr>
              <a:t>Uses an open-source Large Language Model (LLM) to create narrative answers</a:t>
            </a:r>
          </a:p>
          <a:p>
            <a:pPr indent="-228600">
              <a:lnSpc>
                <a:spcPct val="90000"/>
              </a:lnSpc>
              <a:spcAft>
                <a:spcPts val="600"/>
              </a:spcAft>
              <a:buFont typeface="Arial" panose="020B0604020202020204" pitchFamily="34" charset="0"/>
              <a:buChar char="•"/>
            </a:pPr>
            <a:endParaRPr lang="en-US" sz="1600" dirty="0">
              <a:solidFill>
                <a:schemeClr val="bg1"/>
              </a:solidFill>
            </a:endParaRPr>
          </a:p>
        </p:txBody>
      </p:sp>
      <p:pic>
        <p:nvPicPr>
          <p:cNvPr id="5" name="Picture 4">
            <a:extLst>
              <a:ext uri="{FF2B5EF4-FFF2-40B4-BE49-F238E27FC236}">
                <a16:creationId xmlns:a16="http://schemas.microsoft.com/office/drawing/2014/main" id="{ED4336C7-BF74-FC2E-DCFD-3D14C647BC25}"/>
              </a:ext>
            </a:extLst>
          </p:cNvPr>
          <p:cNvPicPr>
            <a:picLocks noChangeAspect="1"/>
          </p:cNvPicPr>
          <p:nvPr/>
        </p:nvPicPr>
        <p:blipFill>
          <a:blip r:embed="rId3">
            <a:extLst>
              <a:ext uri="{837473B0-CC2E-450A-ABE3-18F120FF3D39}">
                <a1611:picAttrSrcUrl xmlns:a1611="http://schemas.microsoft.com/office/drawing/2016/11/main" r:id="rId4"/>
              </a:ext>
            </a:extLst>
          </a:blip>
          <a:srcRect l="33003" r="33003"/>
          <a:stretch/>
        </p:blipFill>
        <p:spPr>
          <a:xfrm>
            <a:off x="7629728" y="10"/>
            <a:ext cx="4562272" cy="6857990"/>
          </a:xfrm>
          <a:prstGeom prst="rect">
            <a:avLst/>
          </a:prstGeom>
        </p:spPr>
      </p:pic>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9540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EF32F4-8291-1064-74BD-3EE00DE29CB4}"/>
              </a:ext>
            </a:extLst>
          </p:cNvPr>
          <p:cNvSpPr txBox="1"/>
          <p:nvPr/>
        </p:nvSpPr>
        <p:spPr>
          <a:xfrm>
            <a:off x="7629728" y="6858000"/>
            <a:ext cx="4562272" cy="230832"/>
          </a:xfrm>
          <a:prstGeom prst="rect">
            <a:avLst/>
          </a:prstGeom>
          <a:noFill/>
        </p:spPr>
        <p:txBody>
          <a:bodyPr wrap="square" rtlCol="0">
            <a:spAutoFit/>
          </a:bodyPr>
          <a:lstStyle/>
          <a:p>
            <a:r>
              <a:rPr lang="en-US" sz="900">
                <a:hlinkClick r:id="rId4" tooltip="https://evanwill.github.io/openrefine-b/"/>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8739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
        <p:cNvGrpSpPr/>
        <p:nvPr/>
      </p:nvGrpSpPr>
      <p:grpSpPr>
        <a:xfrm>
          <a:off x="0" y="0"/>
          <a:ext cx="0" cy="0"/>
          <a:chOff x="0" y="0"/>
          <a:chExt cx="0" cy="0"/>
        </a:xfrm>
      </p:grpSpPr>
      <p:sp>
        <p:nvSpPr>
          <p:cNvPr id="160" name="Rectangle 15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Google Shape;149;p14"/>
          <p:cNvSpPr txBox="1">
            <a:spLocks noGrp="1"/>
          </p:cNvSpPr>
          <p:nvPr>
            <p:ph type="title"/>
          </p:nvPr>
        </p:nvSpPr>
        <p:spPr>
          <a:xfrm>
            <a:off x="429022" y="1776964"/>
            <a:ext cx="5299974" cy="3158930"/>
          </a:xfrm>
          <a:prstGeom prst="rect">
            <a:avLst/>
          </a:prstGeom>
        </p:spPr>
        <p:txBody>
          <a:bodyPr spcFirstLastPara="1" vert="horz" lIns="91440" tIns="45720" rIns="91440" bIns="45720" rtlCol="0" anchor="b" anchorCtr="0">
            <a:normAutofit fontScale="90000"/>
          </a:bodyPr>
          <a:lstStyle/>
          <a:p>
            <a:pPr>
              <a:lnSpc>
                <a:spcPct val="90000"/>
              </a:lnSpc>
              <a:spcBef>
                <a:spcPct val="0"/>
              </a:spcBef>
            </a:pPr>
            <a:r>
              <a:rPr lang="en-US" sz="5000" dirty="0" err="1">
                <a:solidFill>
                  <a:schemeClr val="bg1"/>
                </a:solidFill>
              </a:rPr>
              <a:t>ExtensionBot</a:t>
            </a:r>
            <a:r>
              <a:rPr lang="en-US" sz="5000" dirty="0">
                <a:solidFill>
                  <a:schemeClr val="bg1"/>
                </a:solidFill>
              </a:rPr>
              <a:t>:</a:t>
            </a:r>
            <a:br>
              <a:rPr lang="en-US" sz="5000" dirty="0">
                <a:solidFill>
                  <a:schemeClr val="bg1"/>
                </a:solidFill>
              </a:rPr>
            </a:br>
            <a:r>
              <a:rPr lang="en-US" sz="5000" dirty="0">
                <a:solidFill>
                  <a:schemeClr val="bg1"/>
                </a:solidFill>
              </a:rPr>
              <a:t> Let’s try it!!!</a:t>
            </a:r>
            <a:br>
              <a:rPr lang="en-US" sz="5000" dirty="0">
                <a:solidFill>
                  <a:schemeClr val="bg1"/>
                </a:solidFill>
              </a:rPr>
            </a:br>
            <a:br>
              <a:rPr lang="en-US" sz="5000" dirty="0">
                <a:solidFill>
                  <a:schemeClr val="bg1"/>
                </a:solidFill>
              </a:rPr>
            </a:br>
            <a:br>
              <a:rPr lang="en-US" sz="5000" dirty="0">
                <a:solidFill>
                  <a:schemeClr val="bg1"/>
                </a:solidFill>
              </a:rPr>
            </a:br>
            <a:endParaRPr lang="en-US" sz="5000" dirty="0">
              <a:solidFill>
                <a:schemeClr val="bg1"/>
              </a:solidFill>
            </a:endParaRPr>
          </a:p>
        </p:txBody>
      </p:sp>
      <p:sp>
        <p:nvSpPr>
          <p:cNvPr id="162" name="Freeform: Shape 161">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screenshot of Extensionbot's interface&#10;&#10;">
            <a:extLst>
              <a:ext uri="{FF2B5EF4-FFF2-40B4-BE49-F238E27FC236}">
                <a16:creationId xmlns:a16="http://schemas.microsoft.com/office/drawing/2014/main" id="{A8BE8AE8-9088-BEE7-7529-0E4A33EAC3BA}"/>
              </a:ext>
            </a:extLst>
          </p:cNvPr>
          <p:cNvPicPr>
            <a:picLocks noChangeAspect="1"/>
          </p:cNvPicPr>
          <p:nvPr/>
        </p:nvPicPr>
        <p:blipFill rotWithShape="1">
          <a:blip r:embed="rId3"/>
          <a:srcRect l="5958" r="7553"/>
          <a:stretch/>
        </p:blipFill>
        <p:spPr>
          <a:xfrm>
            <a:off x="8501135" y="2663211"/>
            <a:ext cx="2085461" cy="3408121"/>
          </a:xfrm>
          <a:prstGeom prst="rect">
            <a:avLst/>
          </a:prstGeom>
        </p:spPr>
      </p:pic>
      <p:pic>
        <p:nvPicPr>
          <p:cNvPr id="6" name="Picture 5" descr="A screenshot of a chat&#10;&#10;Description automatically generated">
            <a:extLst>
              <a:ext uri="{FF2B5EF4-FFF2-40B4-BE49-F238E27FC236}">
                <a16:creationId xmlns:a16="http://schemas.microsoft.com/office/drawing/2014/main" id="{D0F08A6B-6141-D6F9-5DF6-99B2AD5A2A7E}"/>
              </a:ext>
            </a:extLst>
          </p:cNvPr>
          <p:cNvPicPr>
            <a:picLocks noChangeAspect="1"/>
          </p:cNvPicPr>
          <p:nvPr/>
        </p:nvPicPr>
        <p:blipFill>
          <a:blip r:embed="rId4"/>
          <a:stretch>
            <a:fillRect/>
          </a:stretch>
        </p:blipFill>
        <p:spPr>
          <a:xfrm>
            <a:off x="5873564" y="496673"/>
            <a:ext cx="2871633" cy="2999096"/>
          </a:xfrm>
          <a:prstGeom prst="rect">
            <a:avLst/>
          </a:prstGeom>
        </p:spPr>
      </p:pic>
      <p:sp>
        <p:nvSpPr>
          <p:cNvPr id="4" name="TextBox 3">
            <a:extLst>
              <a:ext uri="{FF2B5EF4-FFF2-40B4-BE49-F238E27FC236}">
                <a16:creationId xmlns:a16="http://schemas.microsoft.com/office/drawing/2014/main" id="{238DE105-1EC8-3FE0-A599-016C8FE898CC}"/>
              </a:ext>
            </a:extLst>
          </p:cNvPr>
          <p:cNvSpPr txBox="1"/>
          <p:nvPr/>
        </p:nvSpPr>
        <p:spPr>
          <a:xfrm>
            <a:off x="175348" y="4306497"/>
            <a:ext cx="7031036" cy="1815882"/>
          </a:xfrm>
          <a:prstGeom prst="rect">
            <a:avLst/>
          </a:prstGeom>
          <a:noFill/>
        </p:spPr>
        <p:txBody>
          <a:bodyPr wrap="square">
            <a:spAutoFit/>
          </a:bodyPr>
          <a:lstStyle/>
          <a:p>
            <a:r>
              <a:rPr lang="en-US" sz="2800" dirty="0">
                <a:solidFill>
                  <a:schemeClr val="bg1"/>
                </a:solidFill>
                <a:hlinkClick r:id="rId5">
                  <a:extLst>
                    <a:ext uri="{A12FA001-AC4F-418D-AE19-62706E023703}">
                      <ahyp:hlinkClr xmlns:ahyp="http://schemas.microsoft.com/office/drawing/2018/hyperlinkcolor" val="tx"/>
                    </a:ext>
                  </a:extLst>
                </a:hlinkClick>
              </a:rPr>
              <a:t>https://extension.okstate.edu/extensionbot/</a:t>
            </a:r>
            <a:r>
              <a:rPr lang="en-US" sz="2800" dirty="0">
                <a:solidFill>
                  <a:schemeClr val="bg1"/>
                </a:solidFill>
              </a:rPr>
              <a:t> </a:t>
            </a:r>
          </a:p>
          <a:p>
            <a:endParaRPr lang="en-US" sz="2800" dirty="0">
              <a:solidFill>
                <a:schemeClr val="bg1"/>
              </a:solidFill>
            </a:endParaRPr>
          </a:p>
          <a:p>
            <a:r>
              <a:rPr lang="en-US" sz="2800" dirty="0">
                <a:solidFill>
                  <a:schemeClr val="bg1"/>
                </a:solidFill>
              </a:rPr>
              <a:t>Type in your favorite extension question </a:t>
            </a:r>
            <a:br>
              <a:rPr lang="en-US" sz="2800" dirty="0"/>
            </a:b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DA2B-1CC7-F67B-71B2-CA17C03CBF02}"/>
              </a:ext>
            </a:extLst>
          </p:cNvPr>
          <p:cNvSpPr>
            <a:spLocks noGrp="1"/>
          </p:cNvSpPr>
          <p:nvPr>
            <p:ph type="title"/>
          </p:nvPr>
        </p:nvSpPr>
        <p:spPr/>
        <p:txBody>
          <a:bodyPr>
            <a:normAutofit fontScale="90000"/>
          </a:bodyPr>
          <a:lstStyle/>
          <a:p>
            <a:r>
              <a:rPr lang="en-US" dirty="0"/>
              <a:t>Validating </a:t>
            </a:r>
            <a:r>
              <a:rPr lang="en-US" dirty="0" err="1"/>
              <a:t>ExtensionBot</a:t>
            </a:r>
            <a:r>
              <a:rPr lang="en-US" dirty="0"/>
              <a:t> to ChatGPT 3.5</a:t>
            </a:r>
          </a:p>
        </p:txBody>
      </p:sp>
      <p:sp>
        <p:nvSpPr>
          <p:cNvPr id="3" name="Text Placeholder 2">
            <a:extLst>
              <a:ext uri="{FF2B5EF4-FFF2-40B4-BE49-F238E27FC236}">
                <a16:creationId xmlns:a16="http://schemas.microsoft.com/office/drawing/2014/main" id="{8028B347-87CE-3820-A918-160E99BEC537}"/>
              </a:ext>
            </a:extLst>
          </p:cNvPr>
          <p:cNvSpPr>
            <a:spLocks noGrp="1"/>
          </p:cNvSpPr>
          <p:nvPr>
            <p:ph type="body" idx="1"/>
          </p:nvPr>
        </p:nvSpPr>
        <p:spPr/>
        <p:txBody>
          <a:bodyPr/>
          <a:lstStyle/>
          <a:p>
            <a:r>
              <a:rPr lang="en-US" dirty="0"/>
              <a:t>Ongoing validation of </a:t>
            </a:r>
            <a:r>
              <a:rPr lang="en-US" dirty="0" err="1"/>
              <a:t>ExtensionBot</a:t>
            </a:r>
            <a:r>
              <a:rPr lang="en-US" dirty="0"/>
              <a:t> with commercially available </a:t>
            </a:r>
            <a:r>
              <a:rPr lang="en-US" dirty="0" err="1"/>
              <a:t>Geneartive</a:t>
            </a:r>
            <a:r>
              <a:rPr lang="en-US" dirty="0"/>
              <a:t> AI apps (ChatGPT) and versus ideal extension agent responses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8656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FDD3C1-6366-5D19-609F-2163CBF6C7AB}"/>
              </a:ext>
            </a:extLst>
          </p:cNvPr>
          <p:cNvSpPr>
            <a:spLocks noGrp="1"/>
          </p:cNvSpPr>
          <p:nvPr>
            <p:ph type="title"/>
          </p:nvPr>
        </p:nvSpPr>
        <p:spPr>
          <a:xfrm>
            <a:off x="838200" y="150534"/>
            <a:ext cx="10515600" cy="1325563"/>
          </a:xfrm>
        </p:spPr>
        <p:txBody>
          <a:bodyPr/>
          <a:lstStyle/>
          <a:p>
            <a:r>
              <a:rPr lang="en-US" b="0" i="0" dirty="0">
                <a:solidFill>
                  <a:srgbClr val="FFFFFF"/>
                </a:solidFill>
                <a:effectLst/>
                <a:highlight>
                  <a:srgbClr val="F47B28"/>
                </a:highlight>
                <a:latin typeface="Arial" panose="020B0604020202020204" pitchFamily="34" charset="0"/>
              </a:rPr>
              <a:t>What is the optimal fertilizer application rate for wheat in Oklahoma?</a:t>
            </a:r>
            <a:endParaRPr lang="en-US" dirty="0"/>
          </a:p>
        </p:txBody>
      </p:sp>
      <p:sp>
        <p:nvSpPr>
          <p:cNvPr id="5" name="Content Placeholder 4">
            <a:extLst>
              <a:ext uri="{FF2B5EF4-FFF2-40B4-BE49-F238E27FC236}">
                <a16:creationId xmlns:a16="http://schemas.microsoft.com/office/drawing/2014/main" id="{F28434D4-5E25-75EE-BCE0-141374D3AB5A}"/>
              </a:ext>
            </a:extLst>
          </p:cNvPr>
          <p:cNvSpPr>
            <a:spLocks noGrp="1"/>
          </p:cNvSpPr>
          <p:nvPr>
            <p:ph sz="half" idx="1"/>
          </p:nvPr>
        </p:nvSpPr>
        <p:spPr>
          <a:xfrm>
            <a:off x="754225" y="1962920"/>
            <a:ext cx="5181600" cy="4351338"/>
          </a:xfrm>
        </p:spPr>
        <p:txBody>
          <a:bodyPr>
            <a:normAutofit fontScale="55000" lnSpcReduction="20000"/>
          </a:bodyPr>
          <a:lstStyle/>
          <a:p>
            <a:endParaRPr lang="en-US" b="0" i="0" dirty="0">
              <a:solidFill>
                <a:srgbClr val="000000"/>
              </a:solidFill>
              <a:effectLst/>
              <a:highlight>
                <a:srgbClr val="F5F5F5"/>
              </a:highlight>
              <a:latin typeface="Arial" panose="020B0604020202020204" pitchFamily="34" charset="0"/>
            </a:endParaRPr>
          </a:p>
          <a:p>
            <a:r>
              <a:rPr lang="en-US" sz="2900" b="0" i="0" dirty="0">
                <a:solidFill>
                  <a:srgbClr val="000000"/>
                </a:solidFill>
                <a:effectLst/>
                <a:highlight>
                  <a:srgbClr val="F5F5F5"/>
                </a:highlight>
                <a:latin typeface="Arial" panose="020B0604020202020204" pitchFamily="34" charset="0"/>
              </a:rPr>
              <a:t>The optimal fertilizer application rate for wheat in Oklahoma can vary depending on several factors, including soil test results, crop yield goals, and local climate conditions. However, general guidelines from the Oklahoma Cooperative Extension Service suggest that for a yield of 50 bushels per acre of wheat, you would need to apply 100 pounds per acre of nitrogen to meet the crop's needs </a:t>
            </a:r>
            <a:r>
              <a:rPr lang="en-US" sz="2900" b="0" i="0" dirty="0">
                <a:solidFill>
                  <a:srgbClr val="000000"/>
                </a:solidFill>
                <a:effectLst/>
                <a:latin typeface="Arial" panose="020B0604020202020204" pitchFamily="34" charset="0"/>
              </a:rPr>
              <a:t>[</a:t>
            </a:r>
            <a:r>
              <a:rPr lang="en-US" sz="2900" b="0" i="0" u="none" strike="noStrike" baseline="30000" dirty="0">
                <a:solidFill>
                  <a:srgbClr val="000000"/>
                </a:solidFill>
                <a:effectLst/>
                <a:latin typeface="Arial" panose="020B0604020202020204" pitchFamily="34" charset="0"/>
                <a:hlinkClick r:id="rId2"/>
              </a:rPr>
              <a:t>1</a:t>
            </a:r>
            <a:r>
              <a:rPr lang="en-US" sz="2900" b="0" i="0" dirty="0">
                <a:solidFill>
                  <a:srgbClr val="000000"/>
                </a:solidFill>
                <a:effectLst/>
                <a:latin typeface="Arial" panose="020B0604020202020204" pitchFamily="34" charset="0"/>
              </a:rPr>
              <a:t>]</a:t>
            </a:r>
            <a:r>
              <a:rPr lang="en-US" sz="2900" b="0" i="0" dirty="0">
                <a:solidFill>
                  <a:srgbClr val="000000"/>
                </a:solidFill>
                <a:effectLst/>
                <a:highlight>
                  <a:srgbClr val="F5F5F5"/>
                </a:highlight>
                <a:latin typeface="Arial" panose="020B0604020202020204" pitchFamily="34" charset="0"/>
              </a:rPr>
              <a:t>. For phosphorus, a soil test index of 10 corresponds to a sufficiency level of 45 percent, which would require 60 pounds per acre of P2O5 fertilizer to prevent deficiency </a:t>
            </a:r>
            <a:r>
              <a:rPr lang="en-US" sz="2900" b="0" i="0" dirty="0">
                <a:solidFill>
                  <a:srgbClr val="000000"/>
                </a:solidFill>
                <a:effectLst/>
                <a:latin typeface="Arial" panose="020B0604020202020204" pitchFamily="34" charset="0"/>
              </a:rPr>
              <a:t>[</a:t>
            </a:r>
            <a:r>
              <a:rPr lang="en-US" sz="2900" b="0" i="0" u="none" strike="noStrike" baseline="30000" dirty="0">
                <a:solidFill>
                  <a:srgbClr val="000000"/>
                </a:solidFill>
                <a:effectLst/>
                <a:latin typeface="Arial" panose="020B0604020202020204" pitchFamily="34" charset="0"/>
                <a:hlinkClick r:id="rId2"/>
              </a:rPr>
              <a:t>1</a:t>
            </a:r>
            <a:r>
              <a:rPr lang="en-US" sz="2900" b="0" i="0" dirty="0">
                <a:solidFill>
                  <a:srgbClr val="000000"/>
                </a:solidFill>
                <a:effectLst/>
                <a:latin typeface="Arial" panose="020B0604020202020204" pitchFamily="34" charset="0"/>
              </a:rPr>
              <a:t>]</a:t>
            </a:r>
            <a:r>
              <a:rPr lang="en-US" sz="2900" b="0" i="0" dirty="0">
                <a:solidFill>
                  <a:srgbClr val="000000"/>
                </a:solidFill>
                <a:effectLst/>
                <a:highlight>
                  <a:srgbClr val="F5F5F5"/>
                </a:highlight>
                <a:latin typeface="Arial" panose="020B0604020202020204" pitchFamily="34" charset="0"/>
              </a:rPr>
              <a:t>. For potassium, a soil test index of 100 corresponds to a sufficiency level of approximately 75 percent, which would require approximately 45 pounds per acre of K2O fertilizer </a:t>
            </a:r>
            <a:r>
              <a:rPr lang="en-US" sz="2900" b="0" i="0" dirty="0">
                <a:solidFill>
                  <a:srgbClr val="000000"/>
                </a:solidFill>
                <a:effectLst/>
                <a:latin typeface="Arial" panose="020B0604020202020204" pitchFamily="34" charset="0"/>
              </a:rPr>
              <a:t>[</a:t>
            </a:r>
            <a:r>
              <a:rPr lang="en-US" sz="2900" b="0" i="0" u="none" strike="noStrike" baseline="30000" dirty="0">
                <a:solidFill>
                  <a:srgbClr val="000000"/>
                </a:solidFill>
                <a:effectLst/>
                <a:latin typeface="Arial" panose="020B0604020202020204" pitchFamily="34" charset="0"/>
                <a:hlinkClick r:id="rId2"/>
              </a:rPr>
              <a:t>1</a:t>
            </a:r>
            <a:r>
              <a:rPr lang="en-US" sz="2900" b="0" i="0" dirty="0">
                <a:solidFill>
                  <a:srgbClr val="000000"/>
                </a:solidFill>
                <a:effectLst/>
                <a:latin typeface="Arial" panose="020B0604020202020204" pitchFamily="34" charset="0"/>
              </a:rPr>
              <a:t>]</a:t>
            </a:r>
            <a:r>
              <a:rPr lang="en-US" sz="2900" b="0" i="0" dirty="0">
                <a:solidFill>
                  <a:srgbClr val="000000"/>
                </a:solidFill>
                <a:effectLst/>
                <a:highlight>
                  <a:srgbClr val="F5F5F5"/>
                </a:highlight>
                <a:latin typeface="Arial" panose="020B0604020202020204" pitchFamily="34" charset="0"/>
              </a:rPr>
              <a:t>.</a:t>
            </a:r>
            <a:br>
              <a:rPr lang="en-US" sz="2900" dirty="0"/>
            </a:br>
            <a:br>
              <a:rPr lang="en-US" sz="2900" dirty="0"/>
            </a:br>
            <a:r>
              <a:rPr lang="en-US" sz="2900" b="0" i="0" dirty="0">
                <a:solidFill>
                  <a:srgbClr val="000000"/>
                </a:solidFill>
                <a:effectLst/>
                <a:highlight>
                  <a:srgbClr val="F5F5F5"/>
                </a:highlight>
                <a:latin typeface="Arial" panose="020B0604020202020204" pitchFamily="34" charset="0"/>
              </a:rPr>
              <a:t>It's important to note that these are general guidelines and actual rates may vary based on specific soil conditions and crop requirements. For the most accurate recommendations, it's best to have your soil tested and consult with a local extension service or agricultural advisor.</a:t>
            </a:r>
            <a:endParaRPr lang="en-US" sz="2900" dirty="0"/>
          </a:p>
        </p:txBody>
      </p:sp>
      <p:sp>
        <p:nvSpPr>
          <p:cNvPr id="6" name="Content Placeholder 5">
            <a:extLst>
              <a:ext uri="{FF2B5EF4-FFF2-40B4-BE49-F238E27FC236}">
                <a16:creationId xmlns:a16="http://schemas.microsoft.com/office/drawing/2014/main" id="{893AB454-7B7E-F559-2BB4-7260951F3C5F}"/>
              </a:ext>
            </a:extLst>
          </p:cNvPr>
          <p:cNvSpPr>
            <a:spLocks noGrp="1"/>
          </p:cNvSpPr>
          <p:nvPr>
            <p:ph sz="half" idx="2"/>
          </p:nvPr>
        </p:nvSpPr>
        <p:spPr>
          <a:xfrm>
            <a:off x="6741368" y="2301485"/>
            <a:ext cx="5181600" cy="4351338"/>
          </a:xfrm>
        </p:spPr>
        <p:txBody>
          <a:bodyPr>
            <a:normAutofit fontScale="55000" lnSpcReduction="20000"/>
          </a:bodyPr>
          <a:lstStyle/>
          <a:p>
            <a:pPr algn="l"/>
            <a:r>
              <a:rPr lang="en-US" sz="3300" b="0" i="0" dirty="0">
                <a:solidFill>
                  <a:srgbClr val="0D0D0D"/>
                </a:solidFill>
                <a:effectLst/>
                <a:highlight>
                  <a:srgbClr val="FFFFFF"/>
                </a:highlight>
                <a:latin typeface="Söhne"/>
              </a:rPr>
              <a:t>The optimal fertilizer application rate for wheat in Oklahoma can vary depending on various factors such as soil type, weather conditions, wheat variety, and intended yield goals. However, a common recommendation for wheat production in Oklahoma is to apply nitrogen (N) fertilizer at a rate of around 60 to 90 pounds per acre before planting or as a top-dressing during the early spring growth stage. Phosphorus (P) and potassium (K) are also important nutrients for wheat, but their application rates would depend on soil test results indicating deficiencies.</a:t>
            </a:r>
          </a:p>
          <a:p>
            <a:pPr algn="l"/>
            <a:r>
              <a:rPr lang="en-US" sz="3300" b="0" i="0" dirty="0">
                <a:solidFill>
                  <a:srgbClr val="0D0D0D"/>
                </a:solidFill>
                <a:effectLst/>
                <a:highlight>
                  <a:srgbClr val="FFFFFF"/>
                </a:highlight>
                <a:latin typeface="Söhne"/>
              </a:rPr>
              <a:t>For precise recommendations tailored to specific fields, it's best to consult with local agricultural extension offices or agronomy experts who can provide soil tests and personalized fertilizer recommendations based on current conditions and individual needs.</a:t>
            </a:r>
          </a:p>
          <a:p>
            <a:endParaRPr lang="en-US" dirty="0"/>
          </a:p>
        </p:txBody>
      </p:sp>
      <p:pic>
        <p:nvPicPr>
          <p:cNvPr id="11" name="Picture 10">
            <a:extLst>
              <a:ext uri="{FF2B5EF4-FFF2-40B4-BE49-F238E27FC236}">
                <a16:creationId xmlns:a16="http://schemas.microsoft.com/office/drawing/2014/main" id="{00EC024D-5B3A-ED7B-03FF-65B8C26A26DA}"/>
              </a:ext>
            </a:extLst>
          </p:cNvPr>
          <p:cNvPicPr>
            <a:picLocks noChangeAspect="1"/>
          </p:cNvPicPr>
          <p:nvPr/>
        </p:nvPicPr>
        <p:blipFill>
          <a:blip r:embed="rId3"/>
          <a:stretch>
            <a:fillRect/>
          </a:stretch>
        </p:blipFill>
        <p:spPr>
          <a:xfrm>
            <a:off x="126578" y="1783263"/>
            <a:ext cx="950495" cy="1036445"/>
          </a:xfrm>
          <a:prstGeom prst="rect">
            <a:avLst/>
          </a:prstGeom>
        </p:spPr>
      </p:pic>
      <p:sp>
        <p:nvSpPr>
          <p:cNvPr id="12" name="TextBox 11">
            <a:extLst>
              <a:ext uri="{FF2B5EF4-FFF2-40B4-BE49-F238E27FC236}">
                <a16:creationId xmlns:a16="http://schemas.microsoft.com/office/drawing/2014/main" id="{ACA69354-9840-C0BC-627B-125E0B0E37F0}"/>
              </a:ext>
            </a:extLst>
          </p:cNvPr>
          <p:cNvSpPr txBox="1"/>
          <p:nvPr/>
        </p:nvSpPr>
        <p:spPr>
          <a:xfrm>
            <a:off x="1343608" y="1781430"/>
            <a:ext cx="1782147" cy="369332"/>
          </a:xfrm>
          <a:prstGeom prst="rect">
            <a:avLst/>
          </a:prstGeom>
          <a:noFill/>
        </p:spPr>
        <p:txBody>
          <a:bodyPr wrap="square" rtlCol="0">
            <a:spAutoFit/>
          </a:bodyPr>
          <a:lstStyle/>
          <a:p>
            <a:r>
              <a:rPr lang="en-US" b="1" dirty="0" err="1"/>
              <a:t>ExtensionBot</a:t>
            </a:r>
            <a:endParaRPr lang="en-US" b="1" dirty="0"/>
          </a:p>
        </p:txBody>
      </p:sp>
      <p:sp>
        <p:nvSpPr>
          <p:cNvPr id="13" name="TextBox 12">
            <a:extLst>
              <a:ext uri="{FF2B5EF4-FFF2-40B4-BE49-F238E27FC236}">
                <a16:creationId xmlns:a16="http://schemas.microsoft.com/office/drawing/2014/main" id="{D7234C1E-DDB5-AC05-1D71-44B2995B3936}"/>
              </a:ext>
            </a:extLst>
          </p:cNvPr>
          <p:cNvSpPr txBox="1"/>
          <p:nvPr/>
        </p:nvSpPr>
        <p:spPr>
          <a:xfrm>
            <a:off x="7029061" y="1784921"/>
            <a:ext cx="1782147" cy="369332"/>
          </a:xfrm>
          <a:prstGeom prst="rect">
            <a:avLst/>
          </a:prstGeom>
          <a:noFill/>
        </p:spPr>
        <p:txBody>
          <a:bodyPr wrap="square" rtlCol="0">
            <a:spAutoFit/>
          </a:bodyPr>
          <a:lstStyle/>
          <a:p>
            <a:r>
              <a:rPr lang="en-US" b="1" dirty="0"/>
              <a:t>ChatGPT</a:t>
            </a:r>
          </a:p>
        </p:txBody>
      </p:sp>
    </p:spTree>
    <p:extLst>
      <p:ext uri="{BB962C8B-B14F-4D97-AF65-F5344CB8AC3E}">
        <p14:creationId xmlns:p14="http://schemas.microsoft.com/office/powerpoint/2010/main" val="345749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85"/>
        <p:cNvGrpSpPr/>
        <p:nvPr/>
      </p:nvGrpSpPr>
      <p:grpSpPr>
        <a:xfrm>
          <a:off x="0" y="0"/>
          <a:ext cx="0" cy="0"/>
          <a:chOff x="0" y="0"/>
          <a:chExt cx="0" cy="0"/>
        </a:xfrm>
      </p:grpSpPr>
      <p:sp>
        <p:nvSpPr>
          <p:cNvPr id="10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lines and dots&#10;&#10;Description automatically generated">
            <a:extLst>
              <a:ext uri="{FF2B5EF4-FFF2-40B4-BE49-F238E27FC236}">
                <a16:creationId xmlns:a16="http://schemas.microsoft.com/office/drawing/2014/main" id="{9308E5DF-1DB0-BD93-6517-69B46106114E}"/>
              </a:ext>
            </a:extLst>
          </p:cNvPr>
          <p:cNvPicPr>
            <a:picLocks noChangeAspect="1"/>
          </p:cNvPicPr>
          <p:nvPr/>
        </p:nvPicPr>
        <p:blipFill rotWithShape="1">
          <a:blip r:embed="rId3">
            <a:alphaModFix amt="25000"/>
            <a:extLst>
              <a:ext uri="{BEBA8EAE-BF5A-486C-A8C5-ECC9F3942E4B}">
                <a14:imgProps xmlns:a14="http://schemas.microsoft.com/office/drawing/2010/main">
                  <a14:imgLayer r:embed="rId4">
                    <a14:imgEffect>
                      <a14:artisticLightScreen/>
                    </a14:imgEffect>
                  </a14:imgLayer>
                </a14:imgProps>
              </a:ext>
              <a:ext uri="{837473B0-CC2E-450A-ABE3-18F120FF3D39}">
                <a1611:picAttrSrcUrl xmlns:a1611="http://schemas.microsoft.com/office/drawing/2016/11/main" r:id="rId5"/>
              </a:ext>
            </a:extLst>
          </a:blip>
          <a:srcRect l="12710" r="22427"/>
          <a:stretch/>
        </p:blipFill>
        <p:spPr>
          <a:xfrm>
            <a:off x="3509010" y="-2"/>
            <a:ext cx="8682990" cy="6858002"/>
          </a:xfrm>
          <a:prstGeom prst="rect">
            <a:avLst/>
          </a:prstGeom>
        </p:spPr>
      </p:pic>
      <p:sp>
        <p:nvSpPr>
          <p:cNvPr id="86" name="Google Shape;86;p5"/>
          <p:cNvSpPr txBox="1">
            <a:spLocks noGrp="1"/>
          </p:cNvSpPr>
          <p:nvPr>
            <p:ph type="title"/>
          </p:nvPr>
        </p:nvSpPr>
        <p:spPr>
          <a:xfrm>
            <a:off x="841249" y="941832"/>
            <a:ext cx="10506456" cy="20574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a:ln w="22225">
                  <a:solidFill>
                    <a:srgbClr val="FFFFFF"/>
                  </a:solidFill>
                </a:ln>
                <a:solidFill>
                  <a:schemeClr val="bg1"/>
                </a:solidFill>
              </a:rPr>
              <a:t>Informal Poll</a:t>
            </a:r>
          </a:p>
        </p:txBody>
      </p:sp>
      <p:sp>
        <p:nvSpPr>
          <p:cNvPr id="102" name="Rectangle 10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 name="Rectangle 10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Google Shape;87;p5"/>
          <p:cNvSpPr txBox="1">
            <a:spLocks noGrp="1"/>
          </p:cNvSpPr>
          <p:nvPr>
            <p:ph type="body" idx="1"/>
          </p:nvPr>
        </p:nvSpPr>
        <p:spPr>
          <a:xfrm>
            <a:off x="841248" y="3502152"/>
            <a:ext cx="10506456" cy="2670048"/>
          </a:xfrm>
          <a:prstGeom prst="rect">
            <a:avLst/>
          </a:prstGeom>
        </p:spPr>
        <p:txBody>
          <a:bodyPr spcFirstLastPara="1" vert="horz" lIns="91440" tIns="45720" rIns="91440" bIns="45720" rtlCol="0" anchorCtr="0">
            <a:normAutofit/>
          </a:bodyPr>
          <a:lstStyle/>
          <a:p>
            <a:pPr marL="0" indent="0">
              <a:lnSpc>
                <a:spcPct val="90000"/>
              </a:lnSpc>
              <a:buNone/>
            </a:pPr>
            <a:r>
              <a:rPr lang="en-US" sz="2000" b="1" dirty="0">
                <a:solidFill>
                  <a:schemeClr val="bg1"/>
                </a:solidFill>
                <a:sym typeface="Nunito"/>
              </a:rPr>
              <a:t>Which of the following best describes your use of conversational AI tools such as </a:t>
            </a:r>
            <a:r>
              <a:rPr lang="en-US" sz="2000" b="1" dirty="0" err="1">
                <a:solidFill>
                  <a:schemeClr val="bg1"/>
                </a:solidFill>
                <a:sym typeface="Nunito"/>
              </a:rPr>
              <a:t>ChatGPT</a:t>
            </a:r>
            <a:r>
              <a:rPr lang="en-US" sz="2000" b="1" dirty="0">
                <a:solidFill>
                  <a:schemeClr val="bg1"/>
                </a:solidFill>
                <a:sym typeface="Nunito"/>
              </a:rPr>
              <a:t>, Gemini, Bing Co-Pilot, Perplexity, Claude or others?</a:t>
            </a:r>
          </a:p>
          <a:p>
            <a:pPr indent="-228600">
              <a:lnSpc>
                <a:spcPct val="90000"/>
              </a:lnSpc>
              <a:spcBef>
                <a:spcPts val="1600"/>
              </a:spcBef>
              <a:buClr>
                <a:schemeClr val="bg1"/>
              </a:buClr>
              <a:buFont typeface="Arial" panose="020B0604020202020204" pitchFamily="34" charset="0"/>
              <a:buChar char="•"/>
            </a:pPr>
            <a:r>
              <a:rPr lang="en-US" sz="2000" dirty="0">
                <a:solidFill>
                  <a:schemeClr val="bg1"/>
                </a:solidFill>
              </a:rPr>
              <a:t>I use frequently</a:t>
            </a:r>
          </a:p>
          <a:p>
            <a:pPr indent="-228600">
              <a:lnSpc>
                <a:spcPct val="90000"/>
              </a:lnSpc>
              <a:buClr>
                <a:schemeClr val="bg1"/>
              </a:buClr>
              <a:buFont typeface="Arial" panose="020B0604020202020204" pitchFamily="34" charset="0"/>
              <a:buChar char="•"/>
            </a:pPr>
            <a:r>
              <a:rPr lang="en-US" sz="2000" dirty="0">
                <a:solidFill>
                  <a:schemeClr val="bg1"/>
                </a:solidFill>
              </a:rPr>
              <a:t>I use occasionally</a:t>
            </a:r>
          </a:p>
          <a:p>
            <a:pPr indent="-228600">
              <a:lnSpc>
                <a:spcPct val="90000"/>
              </a:lnSpc>
              <a:buClr>
                <a:schemeClr val="bg1"/>
              </a:buClr>
              <a:buFont typeface="Arial" panose="020B0604020202020204" pitchFamily="34" charset="0"/>
              <a:buChar char="•"/>
            </a:pPr>
            <a:r>
              <a:rPr lang="en-US" sz="2000" dirty="0">
                <a:solidFill>
                  <a:schemeClr val="bg1"/>
                </a:solidFill>
              </a:rPr>
              <a:t>I have only experimented with it, but not used it for real work</a:t>
            </a:r>
          </a:p>
          <a:p>
            <a:pPr indent="-228600">
              <a:lnSpc>
                <a:spcPct val="90000"/>
              </a:lnSpc>
              <a:buClr>
                <a:schemeClr val="bg1"/>
              </a:buClr>
              <a:buFont typeface="Arial" panose="020B0604020202020204" pitchFamily="34" charset="0"/>
              <a:buChar char="•"/>
            </a:pPr>
            <a:r>
              <a:rPr lang="en-US" sz="2000" dirty="0">
                <a:solidFill>
                  <a:schemeClr val="bg1"/>
                </a:solidFill>
              </a:rPr>
              <a:t>I have not used it</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F95E-2EA5-D321-51B0-CAC3419648DB}"/>
              </a:ext>
            </a:extLst>
          </p:cNvPr>
          <p:cNvSpPr>
            <a:spLocks noGrp="1"/>
          </p:cNvSpPr>
          <p:nvPr>
            <p:ph type="title"/>
          </p:nvPr>
        </p:nvSpPr>
        <p:spPr>
          <a:xfrm>
            <a:off x="838200" y="365125"/>
            <a:ext cx="11170298" cy="1325563"/>
          </a:xfrm>
        </p:spPr>
        <p:txBody>
          <a:bodyPr/>
          <a:lstStyle/>
          <a:p>
            <a:r>
              <a:rPr lang="en-US" b="0" i="0" dirty="0">
                <a:solidFill>
                  <a:srgbClr val="FFFFFF"/>
                </a:solidFill>
                <a:effectLst/>
                <a:highlight>
                  <a:srgbClr val="F47B28"/>
                </a:highlight>
                <a:latin typeface="Arial" panose="020B0604020202020204" pitchFamily="34" charset="0"/>
              </a:rPr>
              <a:t>What is the weaning time for calves in Oklahoma?</a:t>
            </a:r>
            <a:endParaRPr lang="en-US" dirty="0"/>
          </a:p>
        </p:txBody>
      </p:sp>
      <p:sp>
        <p:nvSpPr>
          <p:cNvPr id="3" name="Content Placeholder 2">
            <a:extLst>
              <a:ext uri="{FF2B5EF4-FFF2-40B4-BE49-F238E27FC236}">
                <a16:creationId xmlns:a16="http://schemas.microsoft.com/office/drawing/2014/main" id="{CFECAA00-5FB5-6C65-E951-B1641CE206C5}"/>
              </a:ext>
            </a:extLst>
          </p:cNvPr>
          <p:cNvSpPr>
            <a:spLocks noGrp="1"/>
          </p:cNvSpPr>
          <p:nvPr>
            <p:ph sz="half" idx="1"/>
          </p:nvPr>
        </p:nvSpPr>
        <p:spPr>
          <a:xfrm>
            <a:off x="1077072" y="2219777"/>
            <a:ext cx="5379711" cy="4351338"/>
          </a:xfrm>
        </p:spPr>
        <p:txBody>
          <a:bodyPr>
            <a:noAutofit/>
          </a:bodyPr>
          <a:lstStyle/>
          <a:p>
            <a:r>
              <a:rPr lang="en-US" sz="2000" b="0" i="0" dirty="0">
                <a:solidFill>
                  <a:srgbClr val="000000"/>
                </a:solidFill>
                <a:effectLst/>
                <a:highlight>
                  <a:srgbClr val="F5F5F5"/>
                </a:highlight>
                <a:latin typeface="Arial" panose="020B0604020202020204" pitchFamily="34" charset="0"/>
              </a:rPr>
              <a:t>In Oklahoma, calves can be weaned at </a:t>
            </a:r>
            <a:r>
              <a:rPr lang="en-US" sz="2000" b="0" i="0" dirty="0">
                <a:solidFill>
                  <a:srgbClr val="000000"/>
                </a:solidFill>
                <a:effectLst/>
                <a:highlight>
                  <a:srgbClr val="FFFF00"/>
                </a:highlight>
                <a:latin typeface="Arial" panose="020B0604020202020204" pitchFamily="34" charset="0"/>
              </a:rPr>
              <a:t>6 to 8 weeks of age</a:t>
            </a:r>
            <a:r>
              <a:rPr lang="en-US" sz="2000" b="0" i="0" dirty="0">
                <a:solidFill>
                  <a:srgbClr val="000000"/>
                </a:solidFill>
                <a:effectLst/>
                <a:highlight>
                  <a:srgbClr val="F5F5F5"/>
                </a:highlight>
                <a:latin typeface="Arial" panose="020B0604020202020204" pitchFamily="34" charset="0"/>
              </a:rPr>
              <a:t>, and this early weaning can be an effective way to achieve high rebreeding rates, even in very thin cows. It's important to note that early weaning is not recommended as standard practice but can be beneficial in times of drought or when cows are too thin to rebreed otherwise </a:t>
            </a:r>
            <a:r>
              <a:rPr lang="en-US" sz="2000" b="0" i="0" dirty="0">
                <a:solidFill>
                  <a:srgbClr val="000000"/>
                </a:solidFill>
                <a:effectLst/>
                <a:latin typeface="Arial" panose="020B0604020202020204" pitchFamily="34" charset="0"/>
              </a:rPr>
              <a:t>[</a:t>
            </a:r>
            <a:r>
              <a:rPr lang="en-US" sz="2000" b="0" i="0" u="none" strike="noStrike" baseline="30000" dirty="0">
                <a:solidFill>
                  <a:srgbClr val="000000"/>
                </a:solidFill>
                <a:effectLst/>
                <a:latin typeface="Arial" panose="020B0604020202020204" pitchFamily="34" charset="0"/>
                <a:hlinkClick r:id="rId2"/>
              </a:rPr>
              <a:t>1</a:t>
            </a:r>
            <a:r>
              <a:rPr lang="en-US" sz="2000" b="0" i="0" dirty="0">
                <a:solidFill>
                  <a:srgbClr val="000000"/>
                </a:solidFill>
                <a:effectLst/>
                <a:latin typeface="Arial" panose="020B0604020202020204" pitchFamily="34" charset="0"/>
              </a:rPr>
              <a:t>]</a:t>
            </a:r>
            <a:r>
              <a:rPr lang="en-US" sz="2000" b="0" i="0" dirty="0">
                <a:solidFill>
                  <a:srgbClr val="000000"/>
                </a:solidFill>
                <a:effectLst/>
                <a:highlight>
                  <a:srgbClr val="F5F5F5"/>
                </a:highlight>
                <a:latin typeface="Arial" panose="020B0604020202020204" pitchFamily="34" charset="0"/>
              </a:rPr>
              <a:t>. Calves can be weaned at less than 80 days of age to maintain a 365-day calving interval, and calves at least 40 days old do not require milk replacers in their ration.</a:t>
            </a:r>
            <a:endParaRPr lang="en-US" sz="2000" dirty="0"/>
          </a:p>
        </p:txBody>
      </p:sp>
      <p:sp>
        <p:nvSpPr>
          <p:cNvPr id="4" name="Content Placeholder 3">
            <a:extLst>
              <a:ext uri="{FF2B5EF4-FFF2-40B4-BE49-F238E27FC236}">
                <a16:creationId xmlns:a16="http://schemas.microsoft.com/office/drawing/2014/main" id="{894531B3-06AA-FD0E-19CC-6298AF18E16D}"/>
              </a:ext>
            </a:extLst>
          </p:cNvPr>
          <p:cNvSpPr>
            <a:spLocks noGrp="1"/>
          </p:cNvSpPr>
          <p:nvPr>
            <p:ph sz="half" idx="2"/>
          </p:nvPr>
        </p:nvSpPr>
        <p:spPr>
          <a:xfrm>
            <a:off x="6731424" y="2219777"/>
            <a:ext cx="5181600" cy="4351338"/>
          </a:xfrm>
        </p:spPr>
        <p:txBody>
          <a:bodyPr>
            <a:normAutofit fontScale="70000" lnSpcReduction="20000"/>
          </a:bodyPr>
          <a:lstStyle/>
          <a:p>
            <a:pPr algn="l"/>
            <a:r>
              <a:rPr lang="en-US" b="0" i="0" dirty="0">
                <a:solidFill>
                  <a:srgbClr val="0D0D0D"/>
                </a:solidFill>
                <a:effectLst/>
                <a:highlight>
                  <a:srgbClr val="FFFFFF"/>
                </a:highlight>
                <a:latin typeface="Söhne"/>
              </a:rPr>
              <a:t>The weaning time for calves in Oklahoma can vary depending on various factors such as the breed of cattle, management practices, and environmental conditions. However, a common practice in Oklahoma and many other regions is to wean calves when they reach a certain age or weight, typically between </a:t>
            </a:r>
            <a:r>
              <a:rPr lang="en-US" b="0" i="0" dirty="0">
                <a:solidFill>
                  <a:srgbClr val="0D0D0D"/>
                </a:solidFill>
                <a:effectLst/>
                <a:highlight>
                  <a:srgbClr val="FFFF00"/>
                </a:highlight>
                <a:latin typeface="Söhne"/>
              </a:rPr>
              <a:t>6 to 8 months of age </a:t>
            </a:r>
            <a:r>
              <a:rPr lang="en-US" b="0" i="0" dirty="0">
                <a:solidFill>
                  <a:srgbClr val="0D0D0D"/>
                </a:solidFill>
                <a:effectLst/>
                <a:highlight>
                  <a:srgbClr val="FFFFFF"/>
                </a:highlight>
                <a:latin typeface="Söhne"/>
              </a:rPr>
              <a:t>or when they have reached a weight of around 450 to 600 pounds.</a:t>
            </a:r>
          </a:p>
          <a:p>
            <a:pPr algn="l"/>
            <a:r>
              <a:rPr lang="en-US" b="0" i="0" dirty="0">
                <a:solidFill>
                  <a:srgbClr val="0D0D0D"/>
                </a:solidFill>
                <a:effectLst/>
                <a:highlight>
                  <a:srgbClr val="FFFFFF"/>
                </a:highlight>
                <a:latin typeface="Söhne"/>
              </a:rPr>
              <a:t>Weaning calves at this stage ensures that they have developed sufficiently to transition from a diet consisting primarily of milk to one based on forage and concentrate feeds. It's also important to consider factors such as the nutritional needs of the calves, the condition of the dams, and the availability of forage resources when determining the optimal weaning time.</a:t>
            </a:r>
          </a:p>
          <a:p>
            <a:endParaRPr lang="en-US" dirty="0"/>
          </a:p>
        </p:txBody>
      </p:sp>
      <p:pic>
        <p:nvPicPr>
          <p:cNvPr id="5" name="Picture 4">
            <a:extLst>
              <a:ext uri="{FF2B5EF4-FFF2-40B4-BE49-F238E27FC236}">
                <a16:creationId xmlns:a16="http://schemas.microsoft.com/office/drawing/2014/main" id="{BA0DBFA5-C499-E537-3C25-A92EFBD621E4}"/>
              </a:ext>
            </a:extLst>
          </p:cNvPr>
          <p:cNvPicPr>
            <a:picLocks noChangeAspect="1"/>
          </p:cNvPicPr>
          <p:nvPr/>
        </p:nvPicPr>
        <p:blipFill>
          <a:blip r:embed="rId3"/>
          <a:stretch>
            <a:fillRect/>
          </a:stretch>
        </p:blipFill>
        <p:spPr>
          <a:xfrm>
            <a:off x="126578" y="1783263"/>
            <a:ext cx="950495" cy="1036445"/>
          </a:xfrm>
          <a:prstGeom prst="rect">
            <a:avLst/>
          </a:prstGeom>
        </p:spPr>
      </p:pic>
      <p:sp>
        <p:nvSpPr>
          <p:cNvPr id="6" name="TextBox 5">
            <a:extLst>
              <a:ext uri="{FF2B5EF4-FFF2-40B4-BE49-F238E27FC236}">
                <a16:creationId xmlns:a16="http://schemas.microsoft.com/office/drawing/2014/main" id="{A3D042B8-90F1-FF06-0810-40229B9C220F}"/>
              </a:ext>
            </a:extLst>
          </p:cNvPr>
          <p:cNvSpPr txBox="1"/>
          <p:nvPr/>
        </p:nvSpPr>
        <p:spPr>
          <a:xfrm>
            <a:off x="1343608" y="1781430"/>
            <a:ext cx="1782147" cy="369332"/>
          </a:xfrm>
          <a:prstGeom prst="rect">
            <a:avLst/>
          </a:prstGeom>
          <a:noFill/>
        </p:spPr>
        <p:txBody>
          <a:bodyPr wrap="square" rtlCol="0">
            <a:spAutoFit/>
          </a:bodyPr>
          <a:lstStyle/>
          <a:p>
            <a:r>
              <a:rPr lang="en-US" b="1" dirty="0" err="1"/>
              <a:t>ExtensionBot</a:t>
            </a:r>
            <a:endParaRPr lang="en-US" b="1" dirty="0"/>
          </a:p>
        </p:txBody>
      </p:sp>
      <p:sp>
        <p:nvSpPr>
          <p:cNvPr id="7" name="TextBox 6">
            <a:extLst>
              <a:ext uri="{FF2B5EF4-FFF2-40B4-BE49-F238E27FC236}">
                <a16:creationId xmlns:a16="http://schemas.microsoft.com/office/drawing/2014/main" id="{0B9B3895-F56C-2281-4027-C192B897A24E}"/>
              </a:ext>
            </a:extLst>
          </p:cNvPr>
          <p:cNvSpPr txBox="1"/>
          <p:nvPr/>
        </p:nvSpPr>
        <p:spPr>
          <a:xfrm>
            <a:off x="7029061" y="1784921"/>
            <a:ext cx="1782147" cy="369332"/>
          </a:xfrm>
          <a:prstGeom prst="rect">
            <a:avLst/>
          </a:prstGeom>
          <a:noFill/>
        </p:spPr>
        <p:txBody>
          <a:bodyPr wrap="square" rtlCol="0">
            <a:spAutoFit/>
          </a:bodyPr>
          <a:lstStyle/>
          <a:p>
            <a:r>
              <a:rPr lang="en-US" b="1" dirty="0"/>
              <a:t>ChatGPT</a:t>
            </a:r>
          </a:p>
        </p:txBody>
      </p:sp>
    </p:spTree>
    <p:extLst>
      <p:ext uri="{BB962C8B-B14F-4D97-AF65-F5344CB8AC3E}">
        <p14:creationId xmlns:p14="http://schemas.microsoft.com/office/powerpoint/2010/main" val="188741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38EC-2B55-2528-26E4-9C371519A841}"/>
              </a:ext>
            </a:extLst>
          </p:cNvPr>
          <p:cNvSpPr>
            <a:spLocks noGrp="1"/>
          </p:cNvSpPr>
          <p:nvPr>
            <p:ph type="title"/>
          </p:nvPr>
        </p:nvSpPr>
        <p:spPr>
          <a:xfrm>
            <a:off x="529511" y="58223"/>
            <a:ext cx="12384055" cy="1325563"/>
          </a:xfrm>
        </p:spPr>
        <p:txBody>
          <a:bodyPr>
            <a:normAutofit/>
          </a:bodyPr>
          <a:lstStyle/>
          <a:p>
            <a:r>
              <a:rPr lang="en-US" sz="4000" b="0" i="0" dirty="0">
                <a:solidFill>
                  <a:srgbClr val="FFFFFF"/>
                </a:solidFill>
                <a:effectLst/>
                <a:highlight>
                  <a:srgbClr val="F47B28"/>
                </a:highlight>
                <a:latin typeface="Arial" panose="020B0604020202020204" pitchFamily="34" charset="0"/>
              </a:rPr>
              <a:t>What is the best way to chemically control western ragweed?</a:t>
            </a:r>
            <a:endParaRPr lang="en-US" sz="4000" dirty="0"/>
          </a:p>
        </p:txBody>
      </p:sp>
      <p:sp>
        <p:nvSpPr>
          <p:cNvPr id="3" name="Content Placeholder 2">
            <a:extLst>
              <a:ext uri="{FF2B5EF4-FFF2-40B4-BE49-F238E27FC236}">
                <a16:creationId xmlns:a16="http://schemas.microsoft.com/office/drawing/2014/main" id="{F6DA9D73-6456-978C-A03E-D8596AA42831}"/>
              </a:ext>
            </a:extLst>
          </p:cNvPr>
          <p:cNvSpPr>
            <a:spLocks noGrp="1"/>
          </p:cNvSpPr>
          <p:nvPr>
            <p:ph sz="half" idx="1"/>
          </p:nvPr>
        </p:nvSpPr>
        <p:spPr>
          <a:xfrm>
            <a:off x="895739" y="1600362"/>
            <a:ext cx="5327780" cy="4351338"/>
          </a:xfrm>
        </p:spPr>
        <p:txBody>
          <a:bodyPr>
            <a:noAutofit/>
          </a:bodyPr>
          <a:lstStyle/>
          <a:p>
            <a:r>
              <a:rPr lang="en-US" sz="2000" b="0" i="0" dirty="0">
                <a:solidFill>
                  <a:srgbClr val="000000"/>
                </a:solidFill>
                <a:effectLst/>
                <a:highlight>
                  <a:srgbClr val="F5F5F5"/>
                </a:highlight>
                <a:latin typeface="Arial" panose="020B0604020202020204" pitchFamily="34" charset="0"/>
              </a:rPr>
              <a:t>The best way to chemically control western ragweed in Oklahoma is by applying 2,4-D when air temperature is warm, soil moisture is good, and the ragweed is 2 to 4 inches tall and actively growing, which is typically in early May. This herbicide can achieve 80 to 100 percent control of western ragweed under these conditions at a rate of 1 pound per acre </a:t>
            </a:r>
            <a:r>
              <a:rPr lang="en-US" sz="2000" b="0" i="0" dirty="0">
                <a:solidFill>
                  <a:srgbClr val="000000"/>
                </a:solidFill>
                <a:effectLst/>
                <a:latin typeface="Arial" panose="020B0604020202020204" pitchFamily="34" charset="0"/>
              </a:rPr>
              <a:t>[</a:t>
            </a:r>
            <a:r>
              <a:rPr lang="en-US" sz="2000" b="0" i="0" u="none" strike="noStrike" baseline="30000" dirty="0">
                <a:solidFill>
                  <a:srgbClr val="000000"/>
                </a:solidFill>
                <a:effectLst/>
                <a:latin typeface="Arial" panose="020B0604020202020204" pitchFamily="34" charset="0"/>
                <a:hlinkClick r:id="rId2"/>
              </a:rPr>
              <a:t>1</a:t>
            </a:r>
            <a:r>
              <a:rPr lang="en-US" sz="2000" b="0" i="0" dirty="0">
                <a:solidFill>
                  <a:srgbClr val="000000"/>
                </a:solidFill>
                <a:effectLst/>
                <a:latin typeface="Arial" panose="020B0604020202020204" pitchFamily="34" charset="0"/>
              </a:rPr>
              <a:t>]</a:t>
            </a:r>
            <a:r>
              <a:rPr lang="en-US" sz="2000" b="0" i="0" dirty="0">
                <a:solidFill>
                  <a:srgbClr val="000000"/>
                </a:solidFill>
                <a:effectLst/>
                <a:highlight>
                  <a:srgbClr val="F5F5F5"/>
                </a:highlight>
                <a:latin typeface="Arial" panose="020B0604020202020204" pitchFamily="34" charset="0"/>
              </a:rPr>
              <a:t>. It's also important to follow these treatments with proper grazing management to prevent the problem from recurring.</a:t>
            </a:r>
            <a:endParaRPr lang="en-US" sz="2000" dirty="0"/>
          </a:p>
        </p:txBody>
      </p:sp>
      <p:sp>
        <p:nvSpPr>
          <p:cNvPr id="4" name="Content Placeholder 3">
            <a:extLst>
              <a:ext uri="{FF2B5EF4-FFF2-40B4-BE49-F238E27FC236}">
                <a16:creationId xmlns:a16="http://schemas.microsoft.com/office/drawing/2014/main" id="{CD831CD3-B648-E7B9-A6E7-9B28ACA3E2E6}"/>
              </a:ext>
            </a:extLst>
          </p:cNvPr>
          <p:cNvSpPr>
            <a:spLocks noGrp="1"/>
          </p:cNvSpPr>
          <p:nvPr>
            <p:ph sz="half" idx="2"/>
          </p:nvPr>
        </p:nvSpPr>
        <p:spPr>
          <a:xfrm>
            <a:off x="6508715" y="1471274"/>
            <a:ext cx="5369768" cy="4609514"/>
          </a:xfrm>
        </p:spPr>
        <p:txBody>
          <a:bodyPr>
            <a:noAutofit/>
          </a:bodyPr>
          <a:lstStyle/>
          <a:p>
            <a:pPr algn="l"/>
            <a:r>
              <a:rPr lang="en-US" sz="1200" b="0" i="0" dirty="0">
                <a:solidFill>
                  <a:srgbClr val="0D0D0D"/>
                </a:solidFill>
                <a:effectLst/>
                <a:highlight>
                  <a:srgbClr val="FFFFFF"/>
                </a:highlight>
                <a:latin typeface="Söhne"/>
              </a:rPr>
              <a:t>Controlling western ragweed (Ambrosia </a:t>
            </a:r>
            <a:r>
              <a:rPr lang="en-US" sz="1200" b="0" i="0" dirty="0" err="1">
                <a:solidFill>
                  <a:srgbClr val="0D0D0D"/>
                </a:solidFill>
                <a:effectLst/>
                <a:highlight>
                  <a:srgbClr val="FFFFFF"/>
                </a:highlight>
                <a:latin typeface="Söhne"/>
              </a:rPr>
              <a:t>psilostachya</a:t>
            </a:r>
            <a:r>
              <a:rPr lang="en-US" sz="1200" b="0" i="0" dirty="0">
                <a:solidFill>
                  <a:srgbClr val="0D0D0D"/>
                </a:solidFill>
                <a:effectLst/>
                <a:highlight>
                  <a:srgbClr val="FFFFFF"/>
                </a:highlight>
                <a:latin typeface="Söhne"/>
              </a:rPr>
              <a:t>) chemically involves using selective herbicides that target broadleaf weeds while minimizing damage to desirable vegetation. Here are steps for effective chemical control:</a:t>
            </a:r>
          </a:p>
          <a:p>
            <a:pPr algn="l">
              <a:buFont typeface="+mj-lt"/>
              <a:buAutoNum type="arabicPeriod"/>
            </a:pPr>
            <a:r>
              <a:rPr lang="en-US" sz="1200" b="1" i="0" dirty="0">
                <a:solidFill>
                  <a:srgbClr val="0D0D0D"/>
                </a:solidFill>
                <a:effectLst/>
                <a:highlight>
                  <a:srgbClr val="FFFFFF"/>
                </a:highlight>
                <a:latin typeface="Söhne"/>
              </a:rPr>
              <a:t>Herbicide Selection</a:t>
            </a:r>
            <a:r>
              <a:rPr lang="en-US" sz="1200" b="0" i="0" dirty="0">
                <a:solidFill>
                  <a:srgbClr val="0D0D0D"/>
                </a:solidFill>
                <a:effectLst/>
                <a:highlight>
                  <a:srgbClr val="FFFFFF"/>
                </a:highlight>
                <a:latin typeface="Söhne"/>
              </a:rPr>
              <a:t>: Choose herbicides specifically labeled for controlling western ragweed. Common herbicides for ragweed control include:</a:t>
            </a:r>
          </a:p>
          <a:p>
            <a:pPr marL="742950" lvl="1" indent="-285750" algn="l">
              <a:buFont typeface="+mj-lt"/>
              <a:buAutoNum type="arabicPeriod"/>
            </a:pPr>
            <a:r>
              <a:rPr lang="en-US" sz="1200" b="0" i="0" dirty="0">
                <a:solidFill>
                  <a:srgbClr val="0D0D0D"/>
                </a:solidFill>
                <a:effectLst/>
                <a:highlight>
                  <a:srgbClr val="FFFFFF"/>
                </a:highlight>
                <a:latin typeface="Söhne"/>
              </a:rPr>
              <a:t>2,4-D: A selective herbicide effective against broadleaf weeds, including ragweed. It is commonly used in pastures and non-crop areas.</a:t>
            </a:r>
          </a:p>
          <a:p>
            <a:pPr marL="742950" lvl="1" indent="-285750" algn="l">
              <a:buFont typeface="+mj-lt"/>
              <a:buAutoNum type="arabicPeriod"/>
            </a:pPr>
            <a:r>
              <a:rPr lang="en-US" sz="1200" b="0" i="0" dirty="0">
                <a:solidFill>
                  <a:srgbClr val="0D0D0D"/>
                </a:solidFill>
                <a:effectLst/>
                <a:highlight>
                  <a:srgbClr val="FFFFFF"/>
                </a:highlight>
                <a:latin typeface="Söhne"/>
              </a:rPr>
              <a:t>Dicamba: Another selective herbicide effective against broadleaf weeds, including ragweed. It is often used in combination with other herbicides for enhanced control.</a:t>
            </a:r>
          </a:p>
          <a:p>
            <a:pPr marL="742950" lvl="1" indent="-285750" algn="l">
              <a:buFont typeface="+mj-lt"/>
              <a:buAutoNum type="arabicPeriod"/>
            </a:pPr>
            <a:r>
              <a:rPr lang="en-US" sz="1200" b="0" i="0" dirty="0">
                <a:solidFill>
                  <a:srgbClr val="0D0D0D"/>
                </a:solidFill>
                <a:effectLst/>
                <a:highlight>
                  <a:srgbClr val="FFFFFF"/>
                </a:highlight>
                <a:latin typeface="Söhne"/>
              </a:rPr>
              <a:t>Glyphosate: While non-selective, glyphosate can effectively control ragweed in non-crop areas where vegetation management is desired.</a:t>
            </a:r>
          </a:p>
          <a:p>
            <a:pPr algn="l">
              <a:buFont typeface="+mj-lt"/>
              <a:buAutoNum type="arabicPeriod"/>
            </a:pPr>
            <a:r>
              <a:rPr lang="en-US" sz="1200" b="1" i="0" dirty="0">
                <a:solidFill>
                  <a:srgbClr val="0D0D0D"/>
                </a:solidFill>
                <a:effectLst/>
                <a:highlight>
                  <a:srgbClr val="FFFFFF"/>
                </a:highlight>
                <a:latin typeface="Söhne"/>
              </a:rPr>
              <a:t>Timing</a:t>
            </a:r>
            <a:r>
              <a:rPr lang="en-US" sz="1200" b="0" i="0" dirty="0">
                <a:solidFill>
                  <a:srgbClr val="0D0D0D"/>
                </a:solidFill>
                <a:effectLst/>
                <a:highlight>
                  <a:srgbClr val="FFFFFF"/>
                </a:highlight>
                <a:latin typeface="Söhne"/>
              </a:rPr>
              <a:t>: Apply herbicides when western ragweed is actively growing but before it reaches maturity and produces seeds. Early to mid-spring is typically a suitable time for herbicide application, but timing may vary depending on local conditions.</a:t>
            </a:r>
          </a:p>
          <a:p>
            <a:pPr algn="l">
              <a:buFont typeface="+mj-lt"/>
              <a:buAutoNum type="arabicPeriod"/>
            </a:pPr>
            <a:r>
              <a:rPr lang="en-US" sz="1200" b="1" i="0" dirty="0">
                <a:solidFill>
                  <a:srgbClr val="0D0D0D"/>
                </a:solidFill>
                <a:effectLst/>
                <a:highlight>
                  <a:srgbClr val="FFFFFF"/>
                </a:highlight>
                <a:latin typeface="Söhne"/>
              </a:rPr>
              <a:t>Application Method</a:t>
            </a:r>
            <a:r>
              <a:rPr lang="en-US" sz="1200" b="0" i="0" dirty="0">
                <a:solidFill>
                  <a:srgbClr val="0D0D0D"/>
                </a:solidFill>
                <a:effectLst/>
                <a:highlight>
                  <a:srgbClr val="FFFFFF"/>
                </a:highlight>
                <a:latin typeface="Söhne"/>
              </a:rPr>
              <a:t>: Apply herbicides using appropriate equipment and techniques to ensure uniform coverage and minimize drift. Follow label instructions regarding application rates, mixing instructions, safety precautions, and environmental considerations.</a:t>
            </a:r>
          </a:p>
          <a:p>
            <a:pPr algn="l">
              <a:buFont typeface="+mj-lt"/>
              <a:buAutoNum type="arabicPeriod"/>
            </a:pPr>
            <a:r>
              <a:rPr lang="en-US" sz="1200" b="1" i="0" dirty="0">
                <a:solidFill>
                  <a:srgbClr val="0D0D0D"/>
                </a:solidFill>
                <a:effectLst/>
                <a:highlight>
                  <a:srgbClr val="FFFFFF"/>
                </a:highlight>
                <a:latin typeface="Söhne"/>
              </a:rPr>
              <a:t>Follow-Up</a:t>
            </a:r>
            <a:r>
              <a:rPr lang="en-US" sz="1200" b="0" i="0" dirty="0">
                <a:solidFill>
                  <a:srgbClr val="0D0D0D"/>
                </a:solidFill>
                <a:effectLst/>
                <a:highlight>
                  <a:srgbClr val="FFFFFF"/>
                </a:highlight>
                <a:latin typeface="Söhne"/>
              </a:rPr>
              <a:t>: Monitor treated areas for regrowth or new weed emergence, and apply follow-up treatments if necessary. Additionally, implement preventive measures to minimize future western ragweed infestations, such as maintaining healthy vegetation and using integrated weed management practices.</a:t>
            </a:r>
          </a:p>
          <a:p>
            <a:pPr algn="l">
              <a:buFont typeface="+mj-lt"/>
              <a:buAutoNum type="arabicPeriod"/>
            </a:pPr>
            <a:r>
              <a:rPr lang="en-US" sz="1200" b="1" i="0" dirty="0">
                <a:solidFill>
                  <a:srgbClr val="0D0D0D"/>
                </a:solidFill>
                <a:effectLst/>
                <a:highlight>
                  <a:srgbClr val="FFFFFF"/>
                </a:highlight>
                <a:latin typeface="Söhne"/>
              </a:rPr>
              <a:t>Integrated Weed Management (IWM)</a:t>
            </a:r>
            <a:r>
              <a:rPr lang="en-US" sz="1200" b="0" i="0" dirty="0">
                <a:solidFill>
                  <a:srgbClr val="0D0D0D"/>
                </a:solidFill>
                <a:effectLst/>
                <a:highlight>
                  <a:srgbClr val="FFFFFF"/>
                </a:highlight>
                <a:latin typeface="Söhne"/>
              </a:rPr>
              <a:t>: Incorporate chemical control with other control methods, such as cultural and mechanical methods, as part of an integrated weed management approach for long-term effectiveness and sustainability</a:t>
            </a:r>
            <a:r>
              <a:rPr lang="en-US" b="0" i="0" dirty="0">
                <a:solidFill>
                  <a:srgbClr val="0D0D0D"/>
                </a:solidFill>
                <a:effectLst/>
                <a:highlight>
                  <a:srgbClr val="FFFFFF"/>
                </a:highlight>
                <a:latin typeface="Söhne"/>
              </a:rPr>
              <a:t>.</a:t>
            </a:r>
          </a:p>
          <a:p>
            <a:endParaRPr lang="en-US" sz="1200" dirty="0"/>
          </a:p>
        </p:txBody>
      </p:sp>
      <p:pic>
        <p:nvPicPr>
          <p:cNvPr id="5" name="Picture 4">
            <a:extLst>
              <a:ext uri="{FF2B5EF4-FFF2-40B4-BE49-F238E27FC236}">
                <a16:creationId xmlns:a16="http://schemas.microsoft.com/office/drawing/2014/main" id="{CF338297-2BF2-1D7D-5D11-2B400AD0612E}"/>
              </a:ext>
            </a:extLst>
          </p:cNvPr>
          <p:cNvPicPr>
            <a:picLocks noChangeAspect="1"/>
          </p:cNvPicPr>
          <p:nvPr/>
        </p:nvPicPr>
        <p:blipFill>
          <a:blip r:embed="rId3"/>
          <a:stretch>
            <a:fillRect/>
          </a:stretch>
        </p:blipFill>
        <p:spPr>
          <a:xfrm>
            <a:off x="126578" y="1783263"/>
            <a:ext cx="950495" cy="1036445"/>
          </a:xfrm>
          <a:prstGeom prst="rect">
            <a:avLst/>
          </a:prstGeom>
        </p:spPr>
      </p:pic>
      <p:sp>
        <p:nvSpPr>
          <p:cNvPr id="6" name="TextBox 5">
            <a:extLst>
              <a:ext uri="{FF2B5EF4-FFF2-40B4-BE49-F238E27FC236}">
                <a16:creationId xmlns:a16="http://schemas.microsoft.com/office/drawing/2014/main" id="{D3611D35-447B-C846-CFBA-CC38287F5898}"/>
              </a:ext>
            </a:extLst>
          </p:cNvPr>
          <p:cNvSpPr txBox="1"/>
          <p:nvPr/>
        </p:nvSpPr>
        <p:spPr>
          <a:xfrm>
            <a:off x="1324947" y="1177188"/>
            <a:ext cx="1782147" cy="369332"/>
          </a:xfrm>
          <a:prstGeom prst="rect">
            <a:avLst/>
          </a:prstGeom>
          <a:noFill/>
        </p:spPr>
        <p:txBody>
          <a:bodyPr wrap="square" rtlCol="0">
            <a:spAutoFit/>
          </a:bodyPr>
          <a:lstStyle/>
          <a:p>
            <a:r>
              <a:rPr lang="en-US" b="1" dirty="0" err="1"/>
              <a:t>ExtensionBot</a:t>
            </a:r>
            <a:endParaRPr lang="en-US" b="1" dirty="0"/>
          </a:p>
        </p:txBody>
      </p:sp>
      <p:sp>
        <p:nvSpPr>
          <p:cNvPr id="7" name="TextBox 6">
            <a:extLst>
              <a:ext uri="{FF2B5EF4-FFF2-40B4-BE49-F238E27FC236}">
                <a16:creationId xmlns:a16="http://schemas.microsoft.com/office/drawing/2014/main" id="{66007FF3-A392-3663-C4CA-7E31E6FDE068}"/>
              </a:ext>
            </a:extLst>
          </p:cNvPr>
          <p:cNvSpPr txBox="1"/>
          <p:nvPr/>
        </p:nvSpPr>
        <p:spPr>
          <a:xfrm>
            <a:off x="7038391" y="1182061"/>
            <a:ext cx="1782147" cy="369332"/>
          </a:xfrm>
          <a:prstGeom prst="rect">
            <a:avLst/>
          </a:prstGeom>
          <a:noFill/>
        </p:spPr>
        <p:txBody>
          <a:bodyPr wrap="square" rtlCol="0">
            <a:spAutoFit/>
          </a:bodyPr>
          <a:lstStyle/>
          <a:p>
            <a:r>
              <a:rPr lang="en-US" b="1" dirty="0"/>
              <a:t>ChatGPT</a:t>
            </a:r>
          </a:p>
        </p:txBody>
      </p:sp>
    </p:spTree>
    <p:extLst>
      <p:ext uri="{BB962C8B-B14F-4D97-AF65-F5344CB8AC3E}">
        <p14:creationId xmlns:p14="http://schemas.microsoft.com/office/powerpoint/2010/main" val="650771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E0A572-DC35-2D79-B8CA-CA108ACFB8CC}"/>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Our Initial Impressions …..</a:t>
            </a:r>
          </a:p>
        </p:txBody>
      </p:sp>
      <p:graphicFrame>
        <p:nvGraphicFramePr>
          <p:cNvPr id="7" name="Content Placeholder 4">
            <a:extLst>
              <a:ext uri="{FF2B5EF4-FFF2-40B4-BE49-F238E27FC236}">
                <a16:creationId xmlns:a16="http://schemas.microsoft.com/office/drawing/2014/main" id="{4A757954-A078-9BB4-1B29-D57D998547F6}"/>
              </a:ext>
            </a:extLst>
          </p:cNvPr>
          <p:cNvGraphicFramePr>
            <a:graphicFrameLocks noGrp="1"/>
          </p:cNvGraphicFramePr>
          <p:nvPr>
            <p:ph idx="1"/>
            <p:extLst>
              <p:ext uri="{D42A27DB-BD31-4B8C-83A1-F6EECF244321}">
                <p14:modId xmlns:p14="http://schemas.microsoft.com/office/powerpoint/2010/main" val="3654386943"/>
              </p:ext>
            </p:extLst>
          </p:nvPr>
        </p:nvGraphicFramePr>
        <p:xfrm>
          <a:off x="541420" y="2273574"/>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940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98"/>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Google Shape;99;p7"/>
          <p:cNvSpPr txBox="1">
            <a:spLocks noGrp="1"/>
          </p:cNvSpPr>
          <p:nvPr>
            <p:ph type="title"/>
          </p:nvPr>
        </p:nvSpPr>
        <p:spPr>
          <a:xfrm>
            <a:off x="838200" y="1195697"/>
            <a:ext cx="3200400" cy="4238118"/>
          </a:xfrm>
          <a:prstGeom prst="rect">
            <a:avLst/>
          </a:prstGeom>
        </p:spPr>
        <p:txBody>
          <a:bodyPr spcFirstLastPara="1" vert="horz" lIns="91440" tIns="45720" rIns="91440" bIns="45720" rtlCol="0" anchor="ctr" anchorCtr="0">
            <a:normAutofit/>
          </a:bodyPr>
          <a:lstStyle/>
          <a:p>
            <a:pPr>
              <a:lnSpc>
                <a:spcPct val="90000"/>
              </a:lnSpc>
              <a:spcBef>
                <a:spcPct val="0"/>
              </a:spcBef>
              <a:buSzPts val="990"/>
            </a:pPr>
            <a:r>
              <a:rPr lang="en-US" kern="1200">
                <a:solidFill>
                  <a:schemeClr val="bg1"/>
                </a:solidFill>
                <a:latin typeface="+mj-lt"/>
                <a:ea typeface="+mj-ea"/>
                <a:cs typeface="+mj-cs"/>
              </a:rPr>
              <a:t>Why a Chatbot for Extension?</a:t>
            </a:r>
          </a:p>
        </p:txBody>
      </p:sp>
      <p:grpSp>
        <p:nvGrpSpPr>
          <p:cNvPr id="13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34" name="Freeform: Shape 13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37" name="Oval 13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Oval 13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142" name="Freeform: Shape 14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102" name="Google Shape;100;p7">
            <a:extLst>
              <a:ext uri="{FF2B5EF4-FFF2-40B4-BE49-F238E27FC236}">
                <a16:creationId xmlns:a16="http://schemas.microsoft.com/office/drawing/2014/main" id="{8E672B8D-6E23-1041-971C-80E895B2141D}"/>
              </a:ext>
            </a:extLst>
          </p:cNvPr>
          <p:cNvGraphicFramePr/>
          <p:nvPr>
            <p:extLst>
              <p:ext uri="{D42A27DB-BD31-4B8C-83A1-F6EECF244321}">
                <p14:modId xmlns:p14="http://schemas.microsoft.com/office/powerpoint/2010/main" val="2532407140"/>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449CF54-5FE0-2628-FE65-2C654F293E44}"/>
              </a:ext>
            </a:extLst>
          </p:cNvPr>
          <p:cNvSpPr>
            <a:spLocks noGrp="1"/>
          </p:cNvSpPr>
          <p:nvPr>
            <p:ph type="title"/>
          </p:nvPr>
        </p:nvSpPr>
        <p:spPr>
          <a:xfrm>
            <a:off x="1014141" y="1450655"/>
            <a:ext cx="3932030" cy="3956690"/>
          </a:xfrm>
        </p:spPr>
        <p:txBody>
          <a:bodyPr vert="horz" lIns="91440" tIns="45720" rIns="91440" bIns="45720" rtlCol="0" anchor="ctr">
            <a:normAutofit/>
          </a:bodyPr>
          <a:lstStyle/>
          <a:p>
            <a:pPr>
              <a:lnSpc>
                <a:spcPct val="90000"/>
              </a:lnSpc>
              <a:spcBef>
                <a:spcPct val="0"/>
              </a:spcBef>
            </a:pPr>
            <a:r>
              <a:rPr lang="en-US" sz="5000" kern="1200">
                <a:solidFill>
                  <a:schemeClr val="bg1"/>
                </a:solidFill>
                <a:latin typeface="+mj-lt"/>
                <a:ea typeface="+mj-ea"/>
                <a:cs typeface="+mj-cs"/>
              </a:rPr>
              <a:t>Goals of the ExtensionBot Project</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3D6C5B4-C496-7A0A-E0D2-B92CB71577A8}"/>
              </a:ext>
            </a:extLst>
          </p:cNvPr>
          <p:cNvSpPr>
            <a:spLocks noGrp="1"/>
          </p:cNvSpPr>
          <p:nvPr>
            <p:ph type="body" idx="1"/>
          </p:nvPr>
        </p:nvSpPr>
        <p:spPr>
          <a:xfrm>
            <a:off x="6096000" y="1353551"/>
            <a:ext cx="5353227" cy="4571972"/>
          </a:xfrm>
        </p:spPr>
        <p:txBody>
          <a:bodyPr vert="horz" lIns="91440" tIns="45720" rIns="91440" bIns="45720" rtlCol="0" anchor="ctr">
            <a:normAutofit/>
          </a:bodyPr>
          <a:lstStyle/>
          <a:p>
            <a:pPr indent="-228600" fontAlgn="base">
              <a:lnSpc>
                <a:spcPct val="90000"/>
              </a:lnSpc>
              <a:spcAft>
                <a:spcPts val="600"/>
              </a:spcAft>
              <a:buFont typeface="Arial" panose="020B0604020202020204" pitchFamily="34" charset="0"/>
              <a:buChar char="•"/>
            </a:pPr>
            <a:r>
              <a:rPr lang="en-US" sz="2000" dirty="0">
                <a:solidFill>
                  <a:schemeClr val="bg1"/>
                </a:solidFill>
              </a:rPr>
              <a:t>Deliver trustworthy answers grounded on research-based knowledge and the longstanding expertise and principles of Extension.  </a:t>
            </a:r>
          </a:p>
          <a:p>
            <a:pPr indent="-228600" fontAlgn="base">
              <a:lnSpc>
                <a:spcPct val="90000"/>
              </a:lnSpc>
              <a:spcAft>
                <a:spcPts val="600"/>
              </a:spcAft>
              <a:buFont typeface="Arial" panose="020B0604020202020204" pitchFamily="34" charset="0"/>
              <a:buChar char="•"/>
            </a:pPr>
            <a:r>
              <a:rPr lang="en-US" sz="2000" dirty="0">
                <a:solidFill>
                  <a:schemeClr val="bg1"/>
                </a:solidFill>
              </a:rPr>
              <a:t>No hallucinations.</a:t>
            </a:r>
          </a:p>
          <a:p>
            <a:pPr indent="-228600" fontAlgn="base">
              <a:lnSpc>
                <a:spcPct val="90000"/>
              </a:lnSpc>
              <a:spcAft>
                <a:spcPts val="600"/>
              </a:spcAft>
              <a:buFont typeface="Arial" panose="020B0604020202020204" pitchFamily="34" charset="0"/>
              <a:buChar char="•"/>
            </a:pPr>
            <a:r>
              <a:rPr lang="en-US" sz="2000" dirty="0">
                <a:solidFill>
                  <a:schemeClr val="bg1"/>
                </a:solidFill>
              </a:rPr>
              <a:t>Happy customers.</a:t>
            </a:r>
          </a:p>
          <a:p>
            <a:pPr indent="-228600" fontAlgn="base">
              <a:lnSpc>
                <a:spcPct val="90000"/>
              </a:lnSpc>
              <a:spcAft>
                <a:spcPts val="600"/>
              </a:spcAft>
              <a:buFont typeface="Arial" panose="020B0604020202020204" pitchFamily="34" charset="0"/>
              <a:buChar char="•"/>
            </a:pPr>
            <a:r>
              <a:rPr lang="en-US" sz="2000" dirty="0">
                <a:solidFill>
                  <a:schemeClr val="bg1"/>
                </a:solidFill>
              </a:rPr>
              <a:t>Have the system deployed widely on Cooperative Extension websites </a:t>
            </a:r>
          </a:p>
          <a:p>
            <a:pPr indent="-228600" fontAlgn="base">
              <a:lnSpc>
                <a:spcPct val="90000"/>
              </a:lnSpc>
              <a:spcAft>
                <a:spcPts val="600"/>
              </a:spcAft>
              <a:buFont typeface="Arial" panose="020B0604020202020204" pitchFamily="34" charset="0"/>
              <a:buChar char="•"/>
            </a:pPr>
            <a:r>
              <a:rPr lang="en-US" sz="2000" dirty="0">
                <a:solidFill>
                  <a:schemeClr val="bg1"/>
                </a:solidFill>
              </a:rPr>
              <a:t>Help move Cooperative Extension Services towards developing the ability to deliver their content programmatically</a:t>
            </a:r>
          </a:p>
          <a:p>
            <a:pPr indent="-228600">
              <a:lnSpc>
                <a:spcPct val="90000"/>
              </a:lnSpc>
              <a:spcAft>
                <a:spcPts val="600"/>
              </a:spcAft>
              <a:buFont typeface="Arial" panose="020B0604020202020204" pitchFamily="34" charset="0"/>
              <a:buChar char="•"/>
            </a:pPr>
            <a:r>
              <a:rPr lang="en-US" sz="2000" dirty="0">
                <a:solidFill>
                  <a:schemeClr val="bg1"/>
                </a:solidFill>
              </a:rPr>
              <a:t>Create a system that will combine the best of AI and the best of humans</a:t>
            </a:r>
          </a:p>
        </p:txBody>
      </p:sp>
    </p:spTree>
    <p:extLst>
      <p:ext uri="{BB962C8B-B14F-4D97-AF65-F5344CB8AC3E}">
        <p14:creationId xmlns:p14="http://schemas.microsoft.com/office/powerpoint/2010/main" val="1668768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10"/>
        <p:cNvGrpSpPr/>
        <p:nvPr/>
      </p:nvGrpSpPr>
      <p:grpSpPr>
        <a:xfrm>
          <a:off x="0" y="0"/>
          <a:ext cx="0" cy="0"/>
          <a:chOff x="0" y="0"/>
          <a:chExt cx="0" cy="0"/>
        </a:xfrm>
      </p:grpSpPr>
      <p:sp>
        <p:nvSpPr>
          <p:cNvPr id="111" name="Google Shape;111;p9"/>
          <p:cNvSpPr txBox="1">
            <a:spLocks noGrp="1"/>
          </p:cNvSpPr>
          <p:nvPr>
            <p:ph type="title"/>
          </p:nvPr>
        </p:nvSpPr>
        <p:spPr>
          <a:xfrm>
            <a:off x="6417733" y="490537"/>
            <a:ext cx="5291663" cy="1628775"/>
          </a:xfrm>
          <a:prstGeom prst="rect">
            <a:avLst/>
          </a:prstGeom>
        </p:spPr>
        <p:txBody>
          <a:bodyPr spcFirstLastPara="1" vert="horz" lIns="91440" tIns="45720" rIns="91440" bIns="45720" rtlCol="0" anchor="b" anchorCtr="0">
            <a:normAutofit/>
          </a:bodyPr>
          <a:lstStyle/>
          <a:p>
            <a:pPr>
              <a:lnSpc>
                <a:spcPct val="90000"/>
              </a:lnSpc>
              <a:spcBef>
                <a:spcPct val="0"/>
              </a:spcBef>
              <a:buSzPts val="990"/>
            </a:pPr>
            <a:r>
              <a:rPr lang="en-US" sz="4000"/>
              <a:t>Extension Bot - Trustworthy by Design</a:t>
            </a:r>
          </a:p>
        </p:txBody>
      </p:sp>
      <p:pic>
        <p:nvPicPr>
          <p:cNvPr id="114" name="Picture 113" descr="Sphere of mesh and nodes">
            <a:extLst>
              <a:ext uri="{FF2B5EF4-FFF2-40B4-BE49-F238E27FC236}">
                <a16:creationId xmlns:a16="http://schemas.microsoft.com/office/drawing/2014/main" id="{F0FCFBD7-AD08-FA32-C50E-27E26D5E59CB}"/>
              </a:ext>
            </a:extLst>
          </p:cNvPr>
          <p:cNvPicPr>
            <a:picLocks noChangeAspect="1"/>
          </p:cNvPicPr>
          <p:nvPr/>
        </p:nvPicPr>
        <p:blipFill rotWithShape="1">
          <a:blip r:embed="rId3"/>
          <a:srcRect l="32153" r="1166"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12" name="Google Shape;112;p9"/>
          <p:cNvSpPr txBox="1">
            <a:spLocks noGrp="1"/>
          </p:cNvSpPr>
          <p:nvPr>
            <p:ph type="body" idx="1"/>
          </p:nvPr>
        </p:nvSpPr>
        <p:spPr>
          <a:xfrm>
            <a:off x="6417734" y="2614612"/>
            <a:ext cx="5291663" cy="3752849"/>
          </a:xfrm>
          <a:prstGeom prst="rect">
            <a:avLst/>
          </a:prstGeom>
        </p:spPr>
        <p:txBody>
          <a:bodyPr spcFirstLastPara="1" vert="horz" lIns="91440" tIns="45720" rIns="91440" bIns="45720" rtlCol="0" anchorCtr="0">
            <a:normAutofit/>
          </a:bodyPr>
          <a:lstStyle/>
          <a:p>
            <a:pPr indent="-228600">
              <a:lnSpc>
                <a:spcPct val="90000"/>
              </a:lnSpc>
              <a:spcAft>
                <a:spcPts val="600"/>
              </a:spcAft>
              <a:buSzPts val="2000"/>
              <a:buFont typeface="Arial" panose="020B0604020202020204" pitchFamily="34" charset="0"/>
              <a:buChar char="•"/>
            </a:pPr>
            <a:r>
              <a:rPr lang="en-US" sz="1800" dirty="0"/>
              <a:t>We avoid hallucinations by including only a fraction of the amount of content as </a:t>
            </a:r>
            <a:r>
              <a:rPr lang="en-US" sz="1800" dirty="0" err="1"/>
              <a:t>ChatGPT</a:t>
            </a:r>
            <a:r>
              <a:rPr lang="en-US" sz="1800" dirty="0"/>
              <a:t> and others</a:t>
            </a:r>
            <a:br>
              <a:rPr lang="en-US" sz="1800" dirty="0"/>
            </a:br>
            <a:endParaRPr lang="en-US" sz="1800" dirty="0"/>
          </a:p>
          <a:p>
            <a:pPr indent="-228600">
              <a:lnSpc>
                <a:spcPct val="90000"/>
              </a:lnSpc>
              <a:spcAft>
                <a:spcPts val="600"/>
              </a:spcAft>
              <a:buSzPts val="2000"/>
              <a:buFont typeface="Arial" panose="020B0604020202020204" pitchFamily="34" charset="0"/>
              <a:buChar char="•"/>
            </a:pPr>
            <a:r>
              <a:rPr lang="en-US" sz="1800" dirty="0"/>
              <a:t>Only content from trustworthy partners such as Extension Services - no social media or random blogs</a:t>
            </a:r>
            <a:br>
              <a:rPr lang="en-US" sz="1800" dirty="0"/>
            </a:br>
            <a:endParaRPr lang="en-US" sz="1800" dirty="0"/>
          </a:p>
          <a:p>
            <a:pPr indent="-228600">
              <a:lnSpc>
                <a:spcPct val="90000"/>
              </a:lnSpc>
              <a:spcAft>
                <a:spcPts val="600"/>
              </a:spcAft>
              <a:buSzPts val="2000"/>
              <a:buFont typeface="Arial" panose="020B0604020202020204" pitchFamily="34" charset="0"/>
              <a:buChar char="•"/>
            </a:pPr>
            <a:r>
              <a:rPr lang="en-US" sz="1800" dirty="0"/>
              <a:t>The more data we get from Extension Services, the more trustworthy/better the answers get for everyone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Shape 183">
          <a:extLst>
            <a:ext uri="{FF2B5EF4-FFF2-40B4-BE49-F238E27FC236}">
              <a16:creationId xmlns:a16="http://schemas.microsoft.com/office/drawing/2014/main" id="{7EB116AD-1557-978F-D9C0-76A0C84DD2C6}"/>
            </a:ext>
          </a:extLst>
        </p:cNvPr>
        <p:cNvGrpSpPr/>
        <p:nvPr/>
      </p:nvGrpSpPr>
      <p:grpSpPr>
        <a:xfrm>
          <a:off x="0" y="0"/>
          <a:ext cx="0" cy="0"/>
          <a:chOff x="0" y="0"/>
          <a:chExt cx="0" cy="0"/>
        </a:xfrm>
      </p:grpSpPr>
      <p:sp>
        <p:nvSpPr>
          <p:cNvPr id="214" name="Rectangle 21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 name="Picture 209">
            <a:extLst>
              <a:ext uri="{FF2B5EF4-FFF2-40B4-BE49-F238E27FC236}">
                <a16:creationId xmlns:a16="http://schemas.microsoft.com/office/drawing/2014/main" id="{4F91E06A-9014-D94A-D5DB-9BA9A169FCC3}"/>
              </a:ext>
            </a:extLst>
          </p:cNvPr>
          <p:cNvPicPr>
            <a:picLocks noChangeAspect="1"/>
          </p:cNvPicPr>
          <p:nvPr/>
        </p:nvPicPr>
        <p:blipFill rotWithShape="1">
          <a:blip r:embed="rId3">
            <a:alphaModFix amt="35000"/>
          </a:blip>
          <a:srcRect t="5647" b="10083"/>
          <a:stretch/>
        </p:blipFill>
        <p:spPr>
          <a:xfrm>
            <a:off x="20" y="10"/>
            <a:ext cx="12191980" cy="6857990"/>
          </a:xfrm>
          <a:prstGeom prst="rect">
            <a:avLst/>
          </a:prstGeom>
        </p:spPr>
      </p:pic>
      <p:sp>
        <p:nvSpPr>
          <p:cNvPr id="184" name="Google Shape;184;g29d66a998f4_0_120">
            <a:extLst>
              <a:ext uri="{FF2B5EF4-FFF2-40B4-BE49-F238E27FC236}">
                <a16:creationId xmlns:a16="http://schemas.microsoft.com/office/drawing/2014/main" id="{6AAF82B7-04BA-2450-DA6B-8DAFB5005005}"/>
              </a:ext>
            </a:extLst>
          </p:cNvPr>
          <p:cNvSpPr txBox="1">
            <a:spLocks noGrp="1"/>
          </p:cNvSpPr>
          <p:nvPr>
            <p:ph type="title"/>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pPr>
            <a:r>
              <a:rPr lang="en-US">
                <a:solidFill>
                  <a:srgbClr val="FFFFFF"/>
                </a:solidFill>
              </a:rPr>
              <a:t>Key Requirements for ExtensionBot</a:t>
            </a:r>
          </a:p>
        </p:txBody>
      </p:sp>
      <p:graphicFrame>
        <p:nvGraphicFramePr>
          <p:cNvPr id="209" name="Google Shape;185;g29d66a998f4_0_120">
            <a:extLst>
              <a:ext uri="{FF2B5EF4-FFF2-40B4-BE49-F238E27FC236}">
                <a16:creationId xmlns:a16="http://schemas.microsoft.com/office/drawing/2014/main" id="{5060F796-2C75-9838-8D29-79F691D1B11D}"/>
              </a:ext>
            </a:extLst>
          </p:cNvPr>
          <p:cNvGraphicFramePr/>
          <p:nvPr>
            <p:extLst>
              <p:ext uri="{D42A27DB-BD31-4B8C-83A1-F6EECF244321}">
                <p14:modId xmlns:p14="http://schemas.microsoft.com/office/powerpoint/2010/main" val="8653761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163889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90">
          <a:extLst>
            <a:ext uri="{FF2B5EF4-FFF2-40B4-BE49-F238E27FC236}">
              <a16:creationId xmlns:a16="http://schemas.microsoft.com/office/drawing/2014/main" id="{BA28597C-65CF-A32F-608C-C618B4B216F6}"/>
            </a:ext>
          </a:extLst>
        </p:cNvPr>
        <p:cNvGrpSpPr/>
        <p:nvPr/>
      </p:nvGrpSpPr>
      <p:grpSpPr>
        <a:xfrm>
          <a:off x="0" y="0"/>
          <a:ext cx="0" cy="0"/>
          <a:chOff x="0" y="0"/>
          <a:chExt cx="0" cy="0"/>
        </a:xfrm>
      </p:grpSpPr>
      <p:sp useBgFill="1">
        <p:nvSpPr>
          <p:cNvPr id="204" name="Rectangle 20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Freeform: Shape 21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1" name="Google Shape;191;g29d66a998f4_0_61">
            <a:extLst>
              <a:ext uri="{FF2B5EF4-FFF2-40B4-BE49-F238E27FC236}">
                <a16:creationId xmlns:a16="http://schemas.microsoft.com/office/drawing/2014/main" id="{B452B7B1-D6C6-2A02-0D7E-39FBF134C7A6}"/>
              </a:ext>
            </a:extLst>
          </p:cNvPr>
          <p:cNvSpPr txBox="1">
            <a:spLocks noGrp="1"/>
          </p:cNvSpPr>
          <p:nvPr>
            <p:ph type="title"/>
          </p:nvPr>
        </p:nvSpPr>
        <p:spPr>
          <a:xfrm>
            <a:off x="660041" y="2767106"/>
            <a:ext cx="3118940" cy="3071906"/>
          </a:xfrm>
          <a:prstGeom prst="rect">
            <a:avLst/>
          </a:prstGeom>
        </p:spPr>
        <p:txBody>
          <a:bodyPr spcFirstLastPara="1" vert="horz" lIns="91440" tIns="45720" rIns="91440" bIns="45720" rtlCol="0" anchor="t" anchorCtr="0">
            <a:normAutofit/>
          </a:bodyPr>
          <a:lstStyle/>
          <a:p>
            <a:pPr>
              <a:buClr>
                <a:schemeClr val="dk1"/>
              </a:buClr>
              <a:buSzPts val="3300"/>
            </a:pPr>
            <a:r>
              <a:rPr lang="en-US" sz="4000" kern="1200" dirty="0">
                <a:solidFill>
                  <a:srgbClr val="FFFFFF"/>
                </a:solidFill>
                <a:latin typeface="+mj-lt"/>
                <a:ea typeface="+mj-ea"/>
                <a:cs typeface="+mj-cs"/>
              </a:rPr>
              <a:t>Extension Bot FAQs</a:t>
            </a:r>
          </a:p>
        </p:txBody>
      </p:sp>
      <p:graphicFrame>
        <p:nvGraphicFramePr>
          <p:cNvPr id="192" name="Google Shape;192;g29d66a998f4_0_61">
            <a:extLst>
              <a:ext uri="{FF2B5EF4-FFF2-40B4-BE49-F238E27FC236}">
                <a16:creationId xmlns:a16="http://schemas.microsoft.com/office/drawing/2014/main" id="{FBC5D809-6784-804A-420E-903962A8891E}"/>
              </a:ext>
            </a:extLst>
          </p:cNvPr>
          <p:cNvGraphicFramePr/>
          <p:nvPr>
            <p:extLst>
              <p:ext uri="{D42A27DB-BD31-4B8C-83A1-F6EECF244321}">
                <p14:modId xmlns:p14="http://schemas.microsoft.com/office/powerpoint/2010/main" val="33417616"/>
              </p:ext>
            </p:extLst>
          </p:nvPr>
        </p:nvGraphicFramePr>
        <p:xfrm>
          <a:off x="4502428" y="1059317"/>
          <a:ext cx="7225749" cy="5378040"/>
        </p:xfrm>
        <a:graphic>
          <a:graphicData uri="http://schemas.openxmlformats.org/drawingml/2006/table">
            <a:tbl>
              <a:tblPr firstRow="1" bandRow="1">
                <a:noFill/>
              </a:tblPr>
              <a:tblGrid>
                <a:gridCol w="2887471">
                  <a:extLst>
                    <a:ext uri="{9D8B030D-6E8A-4147-A177-3AD203B41FA5}">
                      <a16:colId xmlns:a16="http://schemas.microsoft.com/office/drawing/2014/main" val="20000"/>
                    </a:ext>
                  </a:extLst>
                </a:gridCol>
                <a:gridCol w="4338278">
                  <a:extLst>
                    <a:ext uri="{9D8B030D-6E8A-4147-A177-3AD203B41FA5}">
                      <a16:colId xmlns:a16="http://schemas.microsoft.com/office/drawing/2014/main" val="20002"/>
                    </a:ext>
                  </a:extLst>
                </a:gridCol>
              </a:tblGrid>
              <a:tr h="483918">
                <a:tc>
                  <a:txBody>
                    <a:bodyPr/>
                    <a:lstStyle/>
                    <a:p>
                      <a:pPr marL="0" marR="0" lvl="0" indent="0" algn="l" rtl="0">
                        <a:spcBef>
                          <a:spcPts val="0"/>
                        </a:spcBef>
                        <a:spcAft>
                          <a:spcPts val="0"/>
                        </a:spcAft>
                        <a:buNone/>
                      </a:pPr>
                      <a:endParaRPr sz="1500" b="1" cap="none" spc="0">
                        <a:solidFill>
                          <a:schemeClr val="tx1">
                            <a:lumMod val="75000"/>
                            <a:lumOff val="25000"/>
                          </a:schemeClr>
                        </a:solidFill>
                        <a:latin typeface="+mn-lt"/>
                      </a:endParaRPr>
                    </a:p>
                  </a:txBody>
                  <a:tcPr marL="181469" marR="90767" marT="90735" marB="90735"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marR="0" lvl="0" indent="0" algn="l" rtl="0">
                        <a:spcBef>
                          <a:spcPts val="0"/>
                        </a:spcBef>
                        <a:spcAft>
                          <a:spcPts val="0"/>
                        </a:spcAft>
                        <a:buNone/>
                      </a:pPr>
                      <a:endParaRPr sz="1500" b="1" cap="none" spc="0">
                        <a:solidFill>
                          <a:schemeClr val="tx1">
                            <a:lumMod val="75000"/>
                            <a:lumOff val="25000"/>
                          </a:schemeClr>
                        </a:solidFill>
                        <a:latin typeface="+mn-lt"/>
                      </a:endParaRPr>
                    </a:p>
                  </a:txBody>
                  <a:tcPr marL="181469" marR="90767" marT="90735" marB="90735"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000"/>
                  </a:ext>
                </a:extLst>
              </a:tr>
              <a:tr h="898272">
                <a:tc>
                  <a:txBody>
                    <a:bodyPr/>
                    <a:lstStyle/>
                    <a:p>
                      <a:pPr marL="0" marR="0" lvl="0" indent="0" algn="l" rtl="0">
                        <a:spcBef>
                          <a:spcPts val="0"/>
                        </a:spcBef>
                        <a:spcAft>
                          <a:spcPts val="0"/>
                        </a:spcAft>
                        <a:buNone/>
                      </a:pPr>
                      <a:r>
                        <a:rPr lang="en" sz="1500" b="1" cap="none" spc="0" dirty="0">
                          <a:solidFill>
                            <a:schemeClr val="tx1">
                              <a:lumMod val="75000"/>
                              <a:lumOff val="25000"/>
                            </a:schemeClr>
                          </a:solidFill>
                          <a:latin typeface="+mn-lt"/>
                        </a:rPr>
                        <a:t>Who Built </a:t>
                      </a:r>
                      <a:r>
                        <a:rPr lang="en" sz="1500" b="1" cap="none" spc="0" dirty="0" err="1">
                          <a:solidFill>
                            <a:schemeClr val="tx1">
                              <a:lumMod val="75000"/>
                              <a:lumOff val="25000"/>
                            </a:schemeClr>
                          </a:solidFill>
                          <a:latin typeface="+mn-lt"/>
                        </a:rPr>
                        <a:t>ExtensionBot</a:t>
                      </a:r>
                      <a:r>
                        <a:rPr lang="en" sz="1500" b="1" cap="none" spc="0" dirty="0">
                          <a:solidFill>
                            <a:schemeClr val="tx1">
                              <a:lumMod val="75000"/>
                              <a:lumOff val="25000"/>
                            </a:schemeClr>
                          </a:solidFill>
                          <a:latin typeface="+mn-lt"/>
                        </a:rPr>
                        <a:t>?</a:t>
                      </a:r>
                      <a:endParaRPr sz="1500" cap="none" spc="0" dirty="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500" cap="none" spc="0" dirty="0">
                          <a:solidFill>
                            <a:schemeClr val="tx1">
                              <a:lumMod val="75000"/>
                              <a:lumOff val="25000"/>
                            </a:schemeClr>
                          </a:solidFill>
                          <a:latin typeface="+mn-lt"/>
                        </a:rPr>
                        <a:t>The Extension Foundation working with a 3</a:t>
                      </a:r>
                      <a:r>
                        <a:rPr lang="en" sz="1500" cap="none" spc="0" baseline="30000" dirty="0">
                          <a:solidFill>
                            <a:schemeClr val="tx1">
                              <a:lumMod val="75000"/>
                              <a:lumOff val="25000"/>
                            </a:schemeClr>
                          </a:solidFill>
                          <a:latin typeface="+mn-lt"/>
                        </a:rPr>
                        <a:t>rd</a:t>
                      </a:r>
                      <a:r>
                        <a:rPr lang="en" sz="1500" cap="none" spc="0" dirty="0">
                          <a:solidFill>
                            <a:schemeClr val="tx1">
                              <a:lumMod val="75000"/>
                              <a:lumOff val="25000"/>
                            </a:schemeClr>
                          </a:solidFill>
                          <a:latin typeface="+mn-lt"/>
                        </a:rPr>
                        <a:t> party AI development company. Funded by the NTAE grant from USDA. </a:t>
                      </a:r>
                      <a:endParaRPr sz="1500" cap="none" spc="0" dirty="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1"/>
                  </a:ext>
                </a:extLst>
              </a:tr>
              <a:tr h="671436">
                <a:tc>
                  <a:txBody>
                    <a:bodyPr/>
                    <a:lstStyle/>
                    <a:p>
                      <a:pPr marL="0" marR="0" lvl="0" indent="0" algn="l" rtl="0">
                        <a:spcBef>
                          <a:spcPts val="0"/>
                        </a:spcBef>
                        <a:spcAft>
                          <a:spcPts val="0"/>
                        </a:spcAft>
                        <a:buNone/>
                      </a:pPr>
                      <a:r>
                        <a:rPr lang="en" sz="1500" b="1" cap="none" spc="0" dirty="0">
                          <a:solidFill>
                            <a:schemeClr val="tx1">
                              <a:lumMod val="75000"/>
                              <a:lumOff val="25000"/>
                            </a:schemeClr>
                          </a:solidFill>
                          <a:latin typeface="+mn-lt"/>
                        </a:rPr>
                        <a:t>Governance?</a:t>
                      </a:r>
                      <a:endParaRPr sz="1500" cap="none" spc="0" dirty="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lvl="0" indent="0" algn="l" rtl="0">
                        <a:spcBef>
                          <a:spcPts val="0"/>
                        </a:spcBef>
                        <a:spcAft>
                          <a:spcPts val="0"/>
                        </a:spcAft>
                        <a:buNone/>
                      </a:pPr>
                      <a:r>
                        <a:rPr lang="en" sz="1500" cap="none" spc="0">
                          <a:solidFill>
                            <a:schemeClr val="tx1">
                              <a:lumMod val="75000"/>
                              <a:lumOff val="25000"/>
                            </a:schemeClr>
                          </a:solidFill>
                          <a:latin typeface="+mn-lt"/>
                        </a:rPr>
                        <a:t>An AI Advisory Committee from member institutions and the Extension Foundation</a:t>
                      </a:r>
                      <a:endParaRPr sz="1500" cap="none" spc="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0002"/>
                  </a:ext>
                </a:extLst>
              </a:tr>
              <a:tr h="671436">
                <a:tc>
                  <a:txBody>
                    <a:bodyPr/>
                    <a:lstStyle/>
                    <a:p>
                      <a:pPr marL="0" marR="0" lvl="0" indent="0" algn="l" rtl="0">
                        <a:spcBef>
                          <a:spcPts val="0"/>
                        </a:spcBef>
                        <a:spcAft>
                          <a:spcPts val="0"/>
                        </a:spcAft>
                        <a:buNone/>
                      </a:pPr>
                      <a:r>
                        <a:rPr lang="en" sz="1500" b="1" cap="none" spc="0" dirty="0">
                          <a:solidFill>
                            <a:schemeClr val="tx1">
                              <a:lumMod val="75000"/>
                              <a:lumOff val="25000"/>
                            </a:schemeClr>
                          </a:solidFill>
                          <a:latin typeface="+mn-lt"/>
                        </a:rPr>
                        <a:t>Audience?</a:t>
                      </a:r>
                      <a:endParaRPr sz="1500" cap="none" spc="0" dirty="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lvl="0" indent="0" algn="l" rtl="0">
                        <a:spcBef>
                          <a:spcPts val="0"/>
                        </a:spcBef>
                        <a:spcAft>
                          <a:spcPts val="0"/>
                        </a:spcAft>
                        <a:buNone/>
                      </a:pPr>
                      <a:r>
                        <a:rPr lang="en" sz="1500" cap="none" spc="0">
                          <a:solidFill>
                            <a:schemeClr val="tx1">
                              <a:lumMod val="75000"/>
                              <a:lumOff val="25000"/>
                            </a:schemeClr>
                          </a:solidFill>
                          <a:latin typeface="+mn-lt"/>
                        </a:rPr>
                        <a:t>Extension Educators, volunteers and the public in all areas of Extension</a:t>
                      </a:r>
                      <a:endParaRPr sz="1500" cap="none" spc="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3"/>
                  </a:ext>
                </a:extLst>
              </a:tr>
              <a:tr h="898272">
                <a:tc>
                  <a:txBody>
                    <a:bodyPr/>
                    <a:lstStyle/>
                    <a:p>
                      <a:pPr marL="0" marR="0" lvl="0" indent="0" algn="l" rtl="0">
                        <a:spcBef>
                          <a:spcPts val="0"/>
                        </a:spcBef>
                        <a:spcAft>
                          <a:spcPts val="0"/>
                        </a:spcAft>
                        <a:buNone/>
                      </a:pPr>
                      <a:r>
                        <a:rPr lang="en" sz="1500" b="1" cap="none" spc="0">
                          <a:solidFill>
                            <a:schemeClr val="tx1">
                              <a:lumMod val="75000"/>
                              <a:lumOff val="25000"/>
                            </a:schemeClr>
                          </a:solidFill>
                          <a:latin typeface="+mn-lt"/>
                        </a:rPr>
                        <a:t>Types of Questions </a:t>
                      </a:r>
                      <a:r>
                        <a:rPr lang="en" sz="1500" b="1" cap="none" spc="0" err="1">
                          <a:solidFill>
                            <a:schemeClr val="tx1">
                              <a:lumMod val="75000"/>
                              <a:lumOff val="25000"/>
                            </a:schemeClr>
                          </a:solidFill>
                          <a:latin typeface="+mn-lt"/>
                        </a:rPr>
                        <a:t>ExtensionBot</a:t>
                      </a:r>
                      <a:r>
                        <a:rPr lang="en" sz="1500" b="1" cap="none" spc="0">
                          <a:solidFill>
                            <a:schemeClr val="tx1">
                              <a:lumMod val="75000"/>
                              <a:lumOff val="25000"/>
                            </a:schemeClr>
                          </a:solidFill>
                          <a:latin typeface="+mn-lt"/>
                        </a:rPr>
                        <a:t> is intended to answer</a:t>
                      </a:r>
                      <a:endParaRPr sz="1500" cap="none" spc="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lvl="0" indent="0" algn="l" rtl="0">
                        <a:spcBef>
                          <a:spcPts val="0"/>
                        </a:spcBef>
                        <a:spcAft>
                          <a:spcPts val="0"/>
                        </a:spcAft>
                        <a:buNone/>
                      </a:pPr>
                      <a:r>
                        <a:rPr lang="en" sz="1500" cap="none" spc="0">
                          <a:solidFill>
                            <a:schemeClr val="tx1">
                              <a:lumMod val="75000"/>
                              <a:lumOff val="25000"/>
                            </a:schemeClr>
                          </a:solidFill>
                          <a:latin typeface="+mn-lt"/>
                        </a:rPr>
                        <a:t>Any Extension relevant question</a:t>
                      </a:r>
                      <a:endParaRPr sz="1500" cap="none" spc="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0004"/>
                  </a:ext>
                </a:extLst>
              </a:tr>
              <a:tr h="671436">
                <a:tc>
                  <a:txBody>
                    <a:bodyPr/>
                    <a:lstStyle/>
                    <a:p>
                      <a:pPr marL="0" marR="0" lvl="0" indent="0" algn="l" rtl="0">
                        <a:spcBef>
                          <a:spcPts val="0"/>
                        </a:spcBef>
                        <a:spcAft>
                          <a:spcPts val="0"/>
                        </a:spcAft>
                        <a:buNone/>
                      </a:pPr>
                      <a:r>
                        <a:rPr lang="en" sz="1500" b="1" cap="none" spc="0" dirty="0">
                          <a:solidFill>
                            <a:schemeClr val="tx1">
                              <a:lumMod val="75000"/>
                              <a:lumOff val="25000"/>
                            </a:schemeClr>
                          </a:solidFill>
                          <a:latin typeface="+mn-lt"/>
                        </a:rPr>
                        <a:t>Project Status</a:t>
                      </a:r>
                      <a:endParaRPr sz="1500" cap="none" spc="0" dirty="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lvl="0" indent="0" algn="l" rtl="0">
                        <a:spcBef>
                          <a:spcPts val="0"/>
                        </a:spcBef>
                        <a:spcAft>
                          <a:spcPts val="0"/>
                        </a:spcAft>
                        <a:buNone/>
                      </a:pPr>
                      <a:r>
                        <a:rPr lang="en" sz="1500" cap="none" spc="0" dirty="0">
                          <a:solidFill>
                            <a:schemeClr val="tx1">
                              <a:lumMod val="75000"/>
                              <a:lumOff val="25000"/>
                            </a:schemeClr>
                          </a:solidFill>
                          <a:latin typeface="+mn-lt"/>
                        </a:rPr>
                        <a:t>Beta test version is functioning and recently released the third major version</a:t>
                      </a:r>
                      <a:endParaRPr sz="1500" cap="none" spc="0" dirty="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5"/>
                  </a:ext>
                </a:extLst>
              </a:tr>
              <a:tr h="444600">
                <a:tc>
                  <a:txBody>
                    <a:bodyPr/>
                    <a:lstStyle/>
                    <a:p>
                      <a:pPr marL="0" marR="0" lvl="0" indent="0" algn="l" rtl="0">
                        <a:spcBef>
                          <a:spcPts val="0"/>
                        </a:spcBef>
                        <a:spcAft>
                          <a:spcPts val="0"/>
                        </a:spcAft>
                        <a:buNone/>
                      </a:pPr>
                      <a:r>
                        <a:rPr lang="en" sz="1500" b="1" cap="none" spc="0" dirty="0">
                          <a:solidFill>
                            <a:schemeClr val="tx1">
                              <a:lumMod val="75000"/>
                              <a:lumOff val="25000"/>
                            </a:schemeClr>
                          </a:solidFill>
                          <a:latin typeface="+mn-lt"/>
                        </a:rPr>
                        <a:t>Cost to Use </a:t>
                      </a:r>
                      <a:r>
                        <a:rPr lang="en" sz="1500" b="1" cap="none" spc="0" dirty="0" err="1">
                          <a:solidFill>
                            <a:schemeClr val="tx1">
                              <a:lumMod val="75000"/>
                              <a:lumOff val="25000"/>
                            </a:schemeClr>
                          </a:solidFill>
                          <a:latin typeface="+mn-lt"/>
                        </a:rPr>
                        <a:t>ExtensionBot</a:t>
                      </a:r>
                      <a:endParaRPr sz="1500" cap="none" spc="0" dirty="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l" rtl="0">
                        <a:spcBef>
                          <a:spcPts val="0"/>
                        </a:spcBef>
                        <a:spcAft>
                          <a:spcPts val="0"/>
                        </a:spcAft>
                        <a:buNone/>
                      </a:pPr>
                      <a:r>
                        <a:rPr lang="en" sz="1500" cap="none" spc="0" dirty="0">
                          <a:solidFill>
                            <a:schemeClr val="tx1">
                              <a:lumMod val="75000"/>
                              <a:lumOff val="25000"/>
                            </a:schemeClr>
                          </a:solidFill>
                          <a:latin typeface="+mn-lt"/>
                        </a:rPr>
                        <a:t>Free to any Extension Service</a:t>
                      </a:r>
                      <a:endParaRPr sz="1500" cap="none" spc="0" dirty="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10007"/>
                  </a:ext>
                </a:extLst>
              </a:tr>
              <a:tr h="444600">
                <a:tc>
                  <a:txBody>
                    <a:bodyPr/>
                    <a:lstStyle/>
                    <a:p>
                      <a:pPr marL="0" marR="0" lvl="0" indent="0" algn="l" rtl="0">
                        <a:spcBef>
                          <a:spcPts val="0"/>
                        </a:spcBef>
                        <a:spcAft>
                          <a:spcPts val="0"/>
                        </a:spcAft>
                        <a:buNone/>
                      </a:pPr>
                      <a:r>
                        <a:rPr lang="en" sz="1500" b="1" cap="none" spc="0" dirty="0">
                          <a:solidFill>
                            <a:schemeClr val="tx1">
                              <a:lumMod val="75000"/>
                              <a:lumOff val="25000"/>
                            </a:schemeClr>
                          </a:solidFill>
                          <a:latin typeface="+mn-lt"/>
                        </a:rPr>
                        <a:t>Participating Extension Services</a:t>
                      </a:r>
                      <a:endParaRPr sz="1500" cap="none" spc="0" dirty="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l" rtl="0">
                        <a:spcBef>
                          <a:spcPts val="0"/>
                        </a:spcBef>
                        <a:spcAft>
                          <a:spcPts val="0"/>
                        </a:spcAft>
                        <a:buNone/>
                      </a:pPr>
                      <a:r>
                        <a:rPr lang="en" sz="1500" cap="none" spc="0" dirty="0">
                          <a:solidFill>
                            <a:schemeClr val="tx1">
                              <a:lumMod val="75000"/>
                              <a:lumOff val="25000"/>
                            </a:schemeClr>
                          </a:solidFill>
                          <a:latin typeface="+mn-lt"/>
                        </a:rPr>
                        <a:t>Twenty thus far, another four in the queue </a:t>
                      </a:r>
                      <a:endParaRPr sz="1500" cap="none" spc="0" dirty="0">
                        <a:solidFill>
                          <a:schemeClr val="tx1">
                            <a:lumMod val="75000"/>
                            <a:lumOff val="25000"/>
                          </a:schemeClr>
                        </a:solidFill>
                        <a:latin typeface="+mn-lt"/>
                      </a:endParaRPr>
                    </a:p>
                  </a:txBody>
                  <a:tcPr marL="181469" marR="90767" marT="90735" marB="90735">
                    <a:lnL w="9525" cap="flat" cmpd="sng" algn="ctr">
                      <a:solidFill>
                        <a:srgbClr val="D8DEDC"/>
                      </a:solidFill>
                      <a:prstDash val="solid"/>
                      <a:round/>
                      <a:headEnd type="none" w="med" len="med"/>
                      <a:tailEnd type="none" w="med" len="me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2636282567"/>
                  </a:ext>
                </a:extLst>
              </a:tr>
            </a:tbl>
          </a:graphicData>
        </a:graphic>
      </p:graphicFrame>
    </p:spTree>
    <p:extLst>
      <p:ext uri="{BB962C8B-B14F-4D97-AF65-F5344CB8AC3E}">
        <p14:creationId xmlns:p14="http://schemas.microsoft.com/office/powerpoint/2010/main" val="3657821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BD38F9-4BA1-C6E9-1844-641B9D9A240C}"/>
              </a:ext>
            </a:extLst>
          </p:cNvPr>
          <p:cNvSpPr>
            <a:spLocks noGrp="1"/>
          </p:cNvSpPr>
          <p:nvPr>
            <p:ph type="title"/>
          </p:nvPr>
        </p:nvSpPr>
        <p:spPr>
          <a:xfrm>
            <a:off x="735564" y="18255"/>
            <a:ext cx="10515600" cy="1325563"/>
          </a:xfrm>
        </p:spPr>
        <p:txBody>
          <a:bodyPr/>
          <a:lstStyle/>
          <a:p>
            <a:r>
              <a:rPr lang="en-US" dirty="0"/>
              <a:t>Please Join US!! </a:t>
            </a:r>
          </a:p>
        </p:txBody>
      </p:sp>
      <p:sp>
        <p:nvSpPr>
          <p:cNvPr id="4" name="Content Placeholder 3">
            <a:extLst>
              <a:ext uri="{FF2B5EF4-FFF2-40B4-BE49-F238E27FC236}">
                <a16:creationId xmlns:a16="http://schemas.microsoft.com/office/drawing/2014/main" id="{139B33FB-C902-7023-27D9-2FBEAAC74D39}"/>
              </a:ext>
            </a:extLst>
          </p:cNvPr>
          <p:cNvSpPr>
            <a:spLocks noGrp="1"/>
          </p:cNvSpPr>
          <p:nvPr>
            <p:ph idx="1"/>
          </p:nvPr>
        </p:nvSpPr>
        <p:spPr>
          <a:xfrm>
            <a:off x="735564" y="2343402"/>
            <a:ext cx="10515600" cy="4351338"/>
          </a:xfrm>
        </p:spPr>
        <p:txBody>
          <a:bodyPr>
            <a:normAutofit fontScale="85000" lnSpcReduction="20000"/>
          </a:bodyPr>
          <a:lstStyle/>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Oklahoma State University (1,540)</a:t>
            </a:r>
          </a:p>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Oregon State University (5,203)</a:t>
            </a:r>
          </a:p>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University of Georgia (874)</a:t>
            </a:r>
          </a:p>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University of Florida Publications (6,402)</a:t>
            </a:r>
          </a:p>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University of Florida Blogs(10,354)</a:t>
            </a:r>
          </a:p>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University of Kentucky (324)</a:t>
            </a:r>
          </a:p>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University of Tennessee(2,602)</a:t>
            </a:r>
          </a:p>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LSU (1917)</a:t>
            </a:r>
          </a:p>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Penn St. (4,740) </a:t>
            </a:r>
            <a:r>
              <a:rPr lang="en-US" b="0" i="1" dirty="0">
                <a:solidFill>
                  <a:srgbClr val="707070"/>
                </a:solidFill>
                <a:effectLst/>
                <a:highlight>
                  <a:srgbClr val="FFFFFF"/>
                </a:highlight>
                <a:latin typeface="inherit"/>
              </a:rPr>
              <a:t>In development</a:t>
            </a:r>
            <a:endParaRPr lang="en-US" b="0" i="0" dirty="0">
              <a:solidFill>
                <a:srgbClr val="707070"/>
              </a:solidFill>
              <a:effectLst/>
              <a:highlight>
                <a:srgbClr val="FFFFFF"/>
              </a:highlight>
              <a:latin typeface="georgia" panose="02040502050405020303" pitchFamily="18" charset="0"/>
            </a:endParaRPr>
          </a:p>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University of California – Integrated Pest Management (1,675)</a:t>
            </a:r>
          </a:p>
          <a:p>
            <a:pPr algn="l" fontAlgn="base">
              <a:buFont typeface="Arial" panose="020B0604020202020204" pitchFamily="34" charset="0"/>
              <a:buChar char="•"/>
            </a:pPr>
            <a:r>
              <a:rPr lang="en-US" b="0" i="0" dirty="0">
                <a:solidFill>
                  <a:srgbClr val="707070"/>
                </a:solidFill>
                <a:effectLst/>
                <a:highlight>
                  <a:srgbClr val="FFFFFF"/>
                </a:highlight>
                <a:latin typeface="georgia" panose="02040502050405020303" pitchFamily="18" charset="0"/>
              </a:rPr>
              <a:t>Ask Extension Knowledgebase (313,443)</a:t>
            </a:r>
          </a:p>
          <a:p>
            <a:pPr algn="l" fontAlgn="base">
              <a:buFont typeface="Arial" panose="020B0604020202020204" pitchFamily="34" charset="0"/>
              <a:buChar char="•"/>
            </a:pPr>
            <a:endParaRPr lang="en-US" dirty="0">
              <a:solidFill>
                <a:srgbClr val="707070"/>
              </a:solidFill>
              <a:highlight>
                <a:srgbClr val="FFFFFF"/>
              </a:highlight>
              <a:latin typeface="georgia" panose="02040502050405020303" pitchFamily="18" charset="0"/>
            </a:endParaRPr>
          </a:p>
          <a:p>
            <a:pPr algn="l" fontAlgn="base">
              <a:buFont typeface="Arial" panose="020B0604020202020204" pitchFamily="34" charset="0"/>
              <a:buChar char="•"/>
            </a:pPr>
            <a:endParaRPr lang="en-US" b="0" i="0" dirty="0">
              <a:solidFill>
                <a:srgbClr val="707070"/>
              </a:solidFill>
              <a:effectLst/>
              <a:highlight>
                <a:srgbClr val="FFFFFF"/>
              </a:highlight>
              <a:latin typeface="georgia" panose="02040502050405020303" pitchFamily="18" charset="0"/>
            </a:endParaRPr>
          </a:p>
          <a:p>
            <a:endParaRPr lang="en-US" dirty="0"/>
          </a:p>
        </p:txBody>
      </p:sp>
      <p:sp>
        <p:nvSpPr>
          <p:cNvPr id="5" name="TextBox 4">
            <a:extLst>
              <a:ext uri="{FF2B5EF4-FFF2-40B4-BE49-F238E27FC236}">
                <a16:creationId xmlns:a16="http://schemas.microsoft.com/office/drawing/2014/main" id="{D644FB59-C8D8-F2AA-03AA-EAA1868E070B}"/>
              </a:ext>
            </a:extLst>
          </p:cNvPr>
          <p:cNvSpPr txBox="1"/>
          <p:nvPr/>
        </p:nvSpPr>
        <p:spPr>
          <a:xfrm>
            <a:off x="796213" y="1754155"/>
            <a:ext cx="5197151" cy="584775"/>
          </a:xfrm>
          <a:prstGeom prst="rect">
            <a:avLst/>
          </a:prstGeom>
          <a:noFill/>
        </p:spPr>
        <p:txBody>
          <a:bodyPr wrap="square" rtlCol="0">
            <a:spAutoFit/>
          </a:bodyPr>
          <a:lstStyle/>
          <a:p>
            <a:r>
              <a:rPr lang="en-US" sz="3200" dirty="0"/>
              <a:t>Participating States:</a:t>
            </a:r>
          </a:p>
        </p:txBody>
      </p:sp>
    </p:spTree>
    <p:extLst>
      <p:ext uri="{BB962C8B-B14F-4D97-AF65-F5344CB8AC3E}">
        <p14:creationId xmlns:p14="http://schemas.microsoft.com/office/powerpoint/2010/main" val="1929723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useBgFill="1">
        <p:nvSpPr>
          <p:cNvPr id="194" name="Rectangle 193">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Google Shape;155;p15"/>
          <p:cNvSpPr txBox="1">
            <a:spLocks noGrp="1"/>
          </p:cNvSpPr>
          <p:nvPr>
            <p:ph type="title"/>
          </p:nvPr>
        </p:nvSpPr>
        <p:spPr>
          <a:xfrm>
            <a:off x="838200" y="1195697"/>
            <a:ext cx="3200400" cy="4238118"/>
          </a:xfrm>
          <a:prstGeom prst="rect">
            <a:avLst/>
          </a:prstGeom>
        </p:spPr>
        <p:txBody>
          <a:bodyPr spcFirstLastPara="1" vert="horz" lIns="91440" tIns="45720" rIns="91440" bIns="45720" rtlCol="0" anchor="ctr" anchorCtr="0">
            <a:normAutofit/>
          </a:bodyPr>
          <a:lstStyle/>
          <a:p>
            <a:pPr>
              <a:lnSpc>
                <a:spcPct val="90000"/>
              </a:lnSpc>
              <a:spcBef>
                <a:spcPct val="0"/>
              </a:spcBef>
            </a:pPr>
            <a:r>
              <a:rPr lang="en-US" kern="1200" dirty="0">
                <a:solidFill>
                  <a:schemeClr val="bg1"/>
                </a:solidFill>
                <a:latin typeface="+mj-lt"/>
                <a:ea typeface="+mj-ea"/>
                <a:cs typeface="+mj-cs"/>
              </a:rPr>
              <a:t>How to start using </a:t>
            </a:r>
            <a:r>
              <a:rPr lang="en-US" kern="1200" dirty="0" err="1">
                <a:solidFill>
                  <a:schemeClr val="bg1"/>
                </a:solidFill>
                <a:latin typeface="+mj-lt"/>
                <a:ea typeface="+mj-ea"/>
                <a:cs typeface="+mj-cs"/>
              </a:rPr>
              <a:t>ExtensionBot</a:t>
            </a:r>
            <a:endParaRPr lang="en-US" kern="1200" dirty="0">
              <a:solidFill>
                <a:schemeClr val="bg1"/>
              </a:solidFill>
              <a:latin typeface="+mj-lt"/>
              <a:ea typeface="+mj-ea"/>
              <a:cs typeface="+mj-cs"/>
            </a:endParaRPr>
          </a:p>
        </p:txBody>
      </p:sp>
      <p:grpSp>
        <p:nvGrpSpPr>
          <p:cNvPr id="198"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99" name="Freeform: Shape 198">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2" name="Oval 201">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4" name="Oval 203">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6"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07" name="Freeform: Shape 206">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158" name="Google Shape;156;p15">
            <a:extLst>
              <a:ext uri="{FF2B5EF4-FFF2-40B4-BE49-F238E27FC236}">
                <a16:creationId xmlns:a16="http://schemas.microsoft.com/office/drawing/2014/main" id="{81648682-415F-C8A8-F2A0-2B89D297F0F1}"/>
              </a:ext>
            </a:extLst>
          </p:cNvPr>
          <p:cNvGraphicFramePr/>
          <p:nvPr>
            <p:extLst>
              <p:ext uri="{D42A27DB-BD31-4B8C-83A1-F6EECF244321}">
                <p14:modId xmlns:p14="http://schemas.microsoft.com/office/powerpoint/2010/main" val="300903117"/>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126" name="Rectangle 12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descr="A blue lines and dots&#10;&#10;Description automatically generated">
            <a:extLst>
              <a:ext uri="{FF2B5EF4-FFF2-40B4-BE49-F238E27FC236}">
                <a16:creationId xmlns:a16="http://schemas.microsoft.com/office/drawing/2014/main" id="{201B4461-2A8C-E4B4-C731-ADBB9ED345D2}"/>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12710" r="22427"/>
          <a:stretch/>
        </p:blipFill>
        <p:spPr>
          <a:xfrm>
            <a:off x="4283892" y="8"/>
            <a:ext cx="7908098" cy="6857992"/>
          </a:xfrm>
          <a:prstGeom prst="rect">
            <a:avLst/>
          </a:prstGeom>
        </p:spPr>
      </p:pic>
      <p:sp>
        <p:nvSpPr>
          <p:cNvPr id="128" name="Rectangle 1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3"/>
          <p:cNvSpPr txBox="1">
            <a:spLocks noGrp="1"/>
          </p:cNvSpPr>
          <p:nvPr>
            <p:ph type="title"/>
          </p:nvPr>
        </p:nvSpPr>
        <p:spPr>
          <a:xfrm>
            <a:off x="728663" y="1115219"/>
            <a:ext cx="5505449" cy="23876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a:solidFill>
                  <a:schemeClr val="bg1"/>
                </a:solidFill>
              </a:rPr>
              <a:t>Agenda</a:t>
            </a:r>
          </a:p>
        </p:txBody>
      </p:sp>
      <p:cxnSp>
        <p:nvCxnSpPr>
          <p:cNvPr id="130" name="Straight Connector 1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EDD6C2-DF79-A56C-C667-B42EECA7557D}"/>
              </a:ext>
            </a:extLst>
          </p:cNvPr>
          <p:cNvSpPr txBox="1"/>
          <p:nvPr/>
        </p:nvSpPr>
        <p:spPr>
          <a:xfrm>
            <a:off x="728663" y="4017863"/>
            <a:ext cx="3452805" cy="1569660"/>
          </a:xfrm>
          <a:prstGeom prst="rect">
            <a:avLst/>
          </a:prstGeom>
          <a:noFill/>
        </p:spPr>
        <p:txBody>
          <a:bodyPr wrap="none" rtlCol="0">
            <a:spAutoFit/>
          </a:bodyPr>
          <a:lstStyle/>
          <a:p>
            <a:pPr marL="342900" indent="-342900">
              <a:buFont typeface="+mj-lt"/>
              <a:buAutoNum type="arabicPeriod"/>
            </a:pPr>
            <a:r>
              <a:rPr lang="en-US" sz="3200" dirty="0">
                <a:solidFill>
                  <a:schemeClr val="bg1"/>
                </a:solidFill>
              </a:rPr>
              <a:t>Basics of AI</a:t>
            </a:r>
          </a:p>
          <a:p>
            <a:pPr marL="342900" indent="-342900">
              <a:buFont typeface="+mj-lt"/>
              <a:buAutoNum type="arabicPeriod"/>
            </a:pPr>
            <a:r>
              <a:rPr lang="en-US" sz="3200" dirty="0">
                <a:solidFill>
                  <a:schemeClr val="bg1"/>
                </a:solidFill>
              </a:rPr>
              <a:t>AI and Extension</a:t>
            </a:r>
          </a:p>
          <a:p>
            <a:pPr marL="342900" indent="-342900">
              <a:buFont typeface="+mj-lt"/>
              <a:buAutoNum type="arabicPeriod"/>
            </a:pPr>
            <a:r>
              <a:rPr lang="en-US" sz="3200" dirty="0" err="1">
                <a:solidFill>
                  <a:schemeClr val="bg1"/>
                </a:solidFill>
              </a:rPr>
              <a:t>ExtensionBot</a:t>
            </a:r>
            <a:r>
              <a:rPr lang="en-US" sz="3200" dirty="0">
                <a:solidFill>
                  <a:schemeClr val="bg1"/>
                </a:solidFill>
              </a:rPr>
              <a:t> </a:t>
            </a:r>
          </a:p>
        </p:txBody>
      </p:sp>
      <p:pic>
        <p:nvPicPr>
          <p:cNvPr id="6" name="Picture 2">
            <a:extLst>
              <a:ext uri="{FF2B5EF4-FFF2-40B4-BE49-F238E27FC236}">
                <a16:creationId xmlns:a16="http://schemas.microsoft.com/office/drawing/2014/main" id="{2CB0C984-2232-0061-C5EA-516463F74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170" y="317972"/>
            <a:ext cx="2777563" cy="79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8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4"/>
                                        </p:tgtEl>
                                        <p:attrNameLst>
                                          <p:attrName>style.visibility</p:attrName>
                                        </p:attrNameLst>
                                      </p:cBhvr>
                                      <p:to>
                                        <p:strVal val="visible"/>
                                      </p:to>
                                    </p:set>
                                    <p:animEffect transition="in" filter="fade">
                                      <p:cBhvr>
                                        <p:cTn id="7"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142"/>
        <p:cNvGrpSpPr/>
        <p:nvPr/>
      </p:nvGrpSpPr>
      <p:grpSpPr>
        <a:xfrm>
          <a:off x="0" y="0"/>
          <a:ext cx="0" cy="0"/>
          <a:chOff x="0" y="0"/>
          <a:chExt cx="0" cy="0"/>
        </a:xfrm>
      </p:grpSpPr>
      <p:sp>
        <p:nvSpPr>
          <p:cNvPr id="143" name="Google Shape;143;p13"/>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 sz="4933"/>
              <a:t>Reporting Dashboard</a:t>
            </a:r>
            <a:endParaRPr sz="4933"/>
          </a:p>
        </p:txBody>
      </p:sp>
      <p:pic>
        <p:nvPicPr>
          <p:cNvPr id="144" name="Google Shape;144;p13"/>
          <p:cNvPicPr preferRelativeResize="0"/>
          <p:nvPr/>
        </p:nvPicPr>
        <p:blipFill rotWithShape="1">
          <a:blip r:embed="rId3">
            <a:alphaModFix/>
          </a:blip>
          <a:srcRect/>
          <a:stretch/>
        </p:blipFill>
        <p:spPr>
          <a:xfrm>
            <a:off x="706516" y="1702100"/>
            <a:ext cx="10778965" cy="473693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ng hallway with lights&#10;&#10;Description automatically generated">
            <a:extLst>
              <a:ext uri="{FF2B5EF4-FFF2-40B4-BE49-F238E27FC236}">
                <a16:creationId xmlns:a16="http://schemas.microsoft.com/office/drawing/2014/main" id="{34B615E5-2DF7-C4B8-EB7A-7C9B7CA0EA02}"/>
              </a:ext>
            </a:extLst>
          </p:cNvPr>
          <p:cNvPicPr>
            <a:picLocks noChangeAspect="1"/>
          </p:cNvPicPr>
          <p:nvPr/>
        </p:nvPicPr>
        <p:blipFill rotWithShape="1">
          <a:blip r:embed="rId3"/>
          <a:srcRect t="24457" r="9090" b="3629"/>
          <a:stretch/>
        </p:blipFill>
        <p:spPr>
          <a:xfrm>
            <a:off x="3522468" y="10"/>
            <a:ext cx="8669532" cy="6857990"/>
          </a:xfrm>
          <a:prstGeom prst="rect">
            <a:avLst/>
          </a:prstGeom>
        </p:spPr>
      </p:pic>
      <p:sp>
        <p:nvSpPr>
          <p:cNvPr id="25" name="Rectangle 2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75B490-38C8-E8D7-D761-FF94A7B34DF5}"/>
              </a:ext>
            </a:extLst>
          </p:cNvPr>
          <p:cNvSpPr>
            <a:spLocks noGrp="1"/>
          </p:cNvSpPr>
          <p:nvPr>
            <p:ph type="title"/>
          </p:nvPr>
        </p:nvSpPr>
        <p:spPr>
          <a:xfrm>
            <a:off x="371094" y="1161288"/>
            <a:ext cx="3438144" cy="1124712"/>
          </a:xfrm>
        </p:spPr>
        <p:txBody>
          <a:bodyPr anchor="b">
            <a:normAutofit/>
          </a:bodyPr>
          <a:lstStyle/>
          <a:p>
            <a:r>
              <a:rPr lang="en-US" sz="2800">
                <a:solidFill>
                  <a:schemeClr val="bg1"/>
                </a:solidFill>
              </a:rPr>
              <a:t>Key Takeaways</a:t>
            </a:r>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EA44F0-053E-69BD-0537-AE2D85122F5B}"/>
              </a:ext>
            </a:extLst>
          </p:cNvPr>
          <p:cNvSpPr>
            <a:spLocks noGrp="1"/>
          </p:cNvSpPr>
          <p:nvPr>
            <p:ph idx="1"/>
          </p:nvPr>
        </p:nvSpPr>
        <p:spPr>
          <a:xfrm>
            <a:off x="371094" y="2718054"/>
            <a:ext cx="3438906" cy="3207258"/>
          </a:xfrm>
        </p:spPr>
        <p:txBody>
          <a:bodyPr anchor="t">
            <a:normAutofit/>
          </a:bodyPr>
          <a:lstStyle/>
          <a:p>
            <a:r>
              <a:rPr lang="en-US" sz="1400" dirty="0">
                <a:solidFill>
                  <a:schemeClr val="bg1"/>
                </a:solidFill>
              </a:rPr>
              <a:t>Generative AI is at peak hype, negativity will ensue, but don’t sell it short</a:t>
            </a:r>
          </a:p>
          <a:p>
            <a:r>
              <a:rPr lang="en-US" sz="1400" dirty="0">
                <a:solidFill>
                  <a:schemeClr val="bg1"/>
                </a:solidFill>
              </a:rPr>
              <a:t>AI likely to impact society to a level similar to the introduction of the Internet</a:t>
            </a:r>
          </a:p>
          <a:p>
            <a:r>
              <a:rPr lang="en-US" sz="1400" dirty="0">
                <a:solidFill>
                  <a:schemeClr val="bg1"/>
                </a:solidFill>
              </a:rPr>
              <a:t>Generative AI models are synthesizers, not retrievers</a:t>
            </a:r>
          </a:p>
          <a:p>
            <a:r>
              <a:rPr lang="en-US" sz="1400" dirty="0">
                <a:solidFill>
                  <a:schemeClr val="bg1"/>
                </a:solidFill>
              </a:rPr>
              <a:t>AI models can only “know” what they are “fed”</a:t>
            </a:r>
          </a:p>
          <a:p>
            <a:r>
              <a:rPr lang="en-US" sz="1400" dirty="0">
                <a:solidFill>
                  <a:schemeClr val="bg1"/>
                </a:solidFill>
              </a:rPr>
              <a:t>Experimentation is essential at this early phase so that Cooperative Extension can learn and not continue to fall behind technologically </a:t>
            </a:r>
          </a:p>
        </p:txBody>
      </p:sp>
      <p:sp>
        <p:nvSpPr>
          <p:cNvPr id="6" name="TextBox 5">
            <a:extLst>
              <a:ext uri="{FF2B5EF4-FFF2-40B4-BE49-F238E27FC236}">
                <a16:creationId xmlns:a16="http://schemas.microsoft.com/office/drawing/2014/main" id="{443ABBF9-D572-7B1F-6B87-59FA886BBF87}"/>
              </a:ext>
            </a:extLst>
          </p:cNvPr>
          <p:cNvSpPr txBox="1"/>
          <p:nvPr/>
        </p:nvSpPr>
        <p:spPr>
          <a:xfrm>
            <a:off x="590668" y="6488668"/>
            <a:ext cx="2358979" cy="307777"/>
          </a:xfrm>
          <a:prstGeom prst="rect">
            <a:avLst/>
          </a:prstGeom>
          <a:noFill/>
        </p:spPr>
        <p:txBody>
          <a:bodyPr wrap="none" rtlCol="0">
            <a:spAutoFit/>
          </a:bodyPr>
          <a:lstStyle/>
          <a:p>
            <a:r>
              <a:rPr lang="en-US" sz="1400" dirty="0">
                <a:solidFill>
                  <a:schemeClr val="bg1"/>
                </a:solidFill>
              </a:rPr>
              <a:t>Image designed by DALL-E 3</a:t>
            </a:r>
          </a:p>
        </p:txBody>
      </p:sp>
    </p:spTree>
    <p:extLst>
      <p:ext uri="{BB962C8B-B14F-4D97-AF65-F5344CB8AC3E}">
        <p14:creationId xmlns:p14="http://schemas.microsoft.com/office/powerpoint/2010/main" val="1133139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126" name="Rectangle 12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descr="A blue lines and dots&#10;&#10;Description automatically generated">
            <a:extLst>
              <a:ext uri="{FF2B5EF4-FFF2-40B4-BE49-F238E27FC236}">
                <a16:creationId xmlns:a16="http://schemas.microsoft.com/office/drawing/2014/main" id="{201B4461-2A8C-E4B4-C731-ADBB9ED345D2}"/>
              </a:ext>
            </a:extLst>
          </p:cNvPr>
          <p:cNvPicPr>
            <a:picLocks noChangeAspect="1"/>
          </p:cNvPicPr>
          <p:nvPr/>
        </p:nvPicPr>
        <p:blipFill rotWithShape="1">
          <a:blip r:embed="rId3">
            <a:alphaModFix/>
            <a:duotone>
              <a:prstClr val="black"/>
              <a:schemeClr val="accent6">
                <a:tint val="45000"/>
                <a:satMod val="400000"/>
              </a:schemeClr>
            </a:duotone>
            <a:extLst>
              <a:ext uri="{837473B0-CC2E-450A-ABE3-18F120FF3D39}">
                <a1611:picAttrSrcUrl xmlns:a1611="http://schemas.microsoft.com/office/drawing/2016/11/main" r:id="rId4"/>
              </a:ext>
            </a:extLst>
          </a:blip>
          <a:srcRect l="12710" r="22427"/>
          <a:stretch/>
        </p:blipFill>
        <p:spPr>
          <a:xfrm>
            <a:off x="4283902" y="10"/>
            <a:ext cx="7908098" cy="6857992"/>
          </a:xfrm>
          <a:prstGeom prst="rect">
            <a:avLst/>
          </a:prstGeom>
        </p:spPr>
      </p:pic>
      <p:sp>
        <p:nvSpPr>
          <p:cNvPr id="128" name="Rectangle 1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3"/>
          <p:cNvSpPr txBox="1">
            <a:spLocks noGrp="1"/>
          </p:cNvSpPr>
          <p:nvPr>
            <p:ph type="title"/>
          </p:nvPr>
        </p:nvSpPr>
        <p:spPr>
          <a:xfrm>
            <a:off x="728663" y="1115219"/>
            <a:ext cx="5505449" cy="23876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a:solidFill>
                  <a:schemeClr val="bg1"/>
                </a:solidFill>
              </a:rPr>
              <a:t>Questions?</a:t>
            </a:r>
          </a:p>
        </p:txBody>
      </p:sp>
      <p:cxnSp>
        <p:nvCxnSpPr>
          <p:cNvPr id="130" name="Straight Connector 1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BAB708-1BBB-E443-D9A9-55E39B3A3B24}"/>
              </a:ext>
            </a:extLst>
          </p:cNvPr>
          <p:cNvSpPr txBox="1"/>
          <p:nvPr/>
        </p:nvSpPr>
        <p:spPr>
          <a:xfrm>
            <a:off x="3048000" y="3224480"/>
            <a:ext cx="6096000" cy="461665"/>
          </a:xfrm>
          <a:prstGeom prst="rect">
            <a:avLst/>
          </a:prstGeom>
          <a:noFill/>
        </p:spPr>
        <p:txBody>
          <a:bodyPr wrap="square">
            <a:spAutoFit/>
          </a:bodyPr>
          <a:lstStyle/>
          <a:p>
            <a:pPr>
              <a:spcAft>
                <a:spcPts val="600"/>
              </a:spcAft>
            </a:pPr>
            <a:r>
              <a:rPr lang="en-US" sz="2400"/>
              <a:t> </a:t>
            </a:r>
          </a:p>
        </p:txBody>
      </p:sp>
      <p:pic>
        <p:nvPicPr>
          <p:cNvPr id="2" name="Picture 2">
            <a:extLst>
              <a:ext uri="{FF2B5EF4-FFF2-40B4-BE49-F238E27FC236}">
                <a16:creationId xmlns:a16="http://schemas.microsoft.com/office/drawing/2014/main" id="{3B0365E9-4F4C-6FC1-F664-3534BE444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170" y="317972"/>
            <a:ext cx="2777563" cy="79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7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4"/>
                                        </p:tgtEl>
                                        <p:attrNameLst>
                                          <p:attrName>style.visibility</p:attrName>
                                        </p:attrNameLst>
                                      </p:cBhvr>
                                      <p:to>
                                        <p:strVal val="visible"/>
                                      </p:to>
                                    </p:set>
                                    <p:animEffect transition="in" filter="fade">
                                      <p:cBhvr>
                                        <p:cTn id="7"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BDD363-2A4C-9C44-66D8-C42EFC0ADABD}"/>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lnSpc>
                <a:spcPct val="90000"/>
              </a:lnSpc>
              <a:spcBef>
                <a:spcPct val="0"/>
              </a:spcBef>
            </a:pPr>
            <a:r>
              <a:rPr lang="en-US" sz="4000" kern="1200">
                <a:solidFill>
                  <a:srgbClr val="FFFFFF"/>
                </a:solidFill>
                <a:latin typeface="+mj-lt"/>
                <a:ea typeface="+mj-ea"/>
                <a:cs typeface="+mj-cs"/>
              </a:rPr>
              <a:t>Links</a:t>
            </a:r>
          </a:p>
        </p:txBody>
      </p:sp>
      <p:sp>
        <p:nvSpPr>
          <p:cNvPr id="3" name="Text Placeholder 2">
            <a:extLst>
              <a:ext uri="{FF2B5EF4-FFF2-40B4-BE49-F238E27FC236}">
                <a16:creationId xmlns:a16="http://schemas.microsoft.com/office/drawing/2014/main" id="{1C976700-3496-7906-C72B-718A2236A57B}"/>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152385" indent="0">
              <a:lnSpc>
                <a:spcPct val="90000"/>
              </a:lnSpc>
              <a:spcAft>
                <a:spcPts val="600"/>
              </a:spcAft>
              <a:buNone/>
            </a:pPr>
            <a:r>
              <a:rPr lang="en-US" sz="2000" b="1" i="0" u="none" strike="noStrike" dirty="0" err="1">
                <a:effectLst/>
              </a:rPr>
              <a:t>ExtensionBot</a:t>
            </a:r>
            <a:r>
              <a:rPr lang="en-US" sz="2000" b="1" i="0" u="none" strike="noStrike" dirty="0">
                <a:effectLst/>
              </a:rPr>
              <a:t> </a:t>
            </a:r>
          </a:p>
          <a:p>
            <a:pPr marL="380985" indent="-228600">
              <a:lnSpc>
                <a:spcPct val="90000"/>
              </a:lnSpc>
              <a:spcAft>
                <a:spcPts val="600"/>
              </a:spcAft>
              <a:buFont typeface="Arial" panose="020B0604020202020204" pitchFamily="34" charset="0"/>
              <a:buChar char="•"/>
            </a:pPr>
            <a:r>
              <a:rPr lang="en-US" sz="2000" dirty="0">
                <a:hlinkClick r:id="rId3"/>
              </a:rPr>
              <a:t>https://extension.okstate.edu/extensionbot/</a:t>
            </a:r>
            <a:r>
              <a:rPr lang="en-US" sz="2000" dirty="0"/>
              <a:t> </a:t>
            </a:r>
            <a:endParaRPr lang="en-US" sz="2000" b="0" i="0" u="none" strike="noStrike" dirty="0">
              <a:effectLst/>
              <a:hlinkClick r:id="rId4"/>
            </a:endParaRPr>
          </a:p>
          <a:p>
            <a:pPr marL="380985" indent="-228600">
              <a:lnSpc>
                <a:spcPct val="90000"/>
              </a:lnSpc>
              <a:spcAft>
                <a:spcPts val="600"/>
              </a:spcAft>
              <a:buFont typeface="Arial" panose="020B0604020202020204" pitchFamily="34" charset="0"/>
              <a:buChar char="•"/>
            </a:pPr>
            <a:r>
              <a:rPr lang="en-US" sz="2000" b="0" i="0" u="none" strike="noStrike" dirty="0">
                <a:effectLst/>
                <a:hlinkClick r:id="rId4"/>
              </a:rPr>
              <a:t>https://extension.okstate.edu/fact-sheets/blackleg-of-canola.html</a:t>
            </a:r>
            <a:r>
              <a:rPr lang="en-US" sz="2000" dirty="0"/>
              <a:t> </a:t>
            </a:r>
          </a:p>
          <a:p>
            <a:pPr marL="380985" indent="-228600">
              <a:lnSpc>
                <a:spcPct val="90000"/>
              </a:lnSpc>
              <a:spcAft>
                <a:spcPts val="600"/>
              </a:spcAft>
              <a:buFont typeface="Arial" panose="020B0604020202020204" pitchFamily="34" charset="0"/>
              <a:buChar char="•"/>
            </a:pPr>
            <a:r>
              <a:rPr lang="en-US" sz="2000" dirty="0">
                <a:hlinkClick r:id="rId5"/>
              </a:rPr>
              <a:t>https://extension.org/extensionbot-v2</a:t>
            </a:r>
            <a:r>
              <a:rPr lang="en-US" sz="2000" dirty="0"/>
              <a:t> </a:t>
            </a:r>
          </a:p>
          <a:p>
            <a:pPr marL="380985" indent="-228600">
              <a:lnSpc>
                <a:spcPct val="90000"/>
              </a:lnSpc>
              <a:spcAft>
                <a:spcPts val="600"/>
              </a:spcAft>
              <a:buFont typeface="Arial" panose="020B0604020202020204" pitchFamily="34" charset="0"/>
              <a:buChar char="•"/>
            </a:pPr>
            <a:r>
              <a:rPr lang="en-US" sz="2000" dirty="0">
                <a:hlinkClick r:id="rId6"/>
              </a:rPr>
              <a:t>https://extension.org/tools/extbot/</a:t>
            </a:r>
            <a:r>
              <a:rPr lang="en-US" sz="2000" dirty="0"/>
              <a:t> </a:t>
            </a:r>
          </a:p>
          <a:p>
            <a:pPr marL="380985" indent="-228600">
              <a:lnSpc>
                <a:spcPct val="90000"/>
              </a:lnSpc>
              <a:spcAft>
                <a:spcPts val="600"/>
              </a:spcAft>
              <a:buFont typeface="Arial" panose="020B0604020202020204" pitchFamily="34" charset="0"/>
              <a:buChar char="•"/>
            </a:pPr>
            <a:endParaRPr lang="en-US" sz="2000" dirty="0"/>
          </a:p>
          <a:p>
            <a:pPr marL="152385" indent="0">
              <a:lnSpc>
                <a:spcPct val="90000"/>
              </a:lnSpc>
              <a:spcAft>
                <a:spcPts val="600"/>
              </a:spcAft>
              <a:buNone/>
            </a:pPr>
            <a:r>
              <a:rPr lang="en-US" sz="2000" b="1" dirty="0"/>
              <a:t>Commercial LLMs – ask them to teach you about AI</a:t>
            </a:r>
          </a:p>
          <a:p>
            <a:pPr marL="380985" indent="-228600">
              <a:lnSpc>
                <a:spcPct val="90000"/>
              </a:lnSpc>
              <a:spcAft>
                <a:spcPts val="600"/>
              </a:spcAft>
              <a:buFont typeface="Arial" panose="020B0604020202020204" pitchFamily="34" charset="0"/>
              <a:buChar char="•"/>
            </a:pPr>
            <a:r>
              <a:rPr lang="en-US" sz="2000" dirty="0"/>
              <a:t>Claude </a:t>
            </a:r>
            <a:r>
              <a:rPr lang="en-US" sz="2000" dirty="0">
                <a:hlinkClick r:id="rId7"/>
              </a:rPr>
              <a:t>https://claude.ai/chats</a:t>
            </a:r>
            <a:endParaRPr lang="en-US" sz="2000" dirty="0"/>
          </a:p>
          <a:p>
            <a:pPr marL="380985" indent="-228600">
              <a:lnSpc>
                <a:spcPct val="90000"/>
              </a:lnSpc>
              <a:spcAft>
                <a:spcPts val="600"/>
              </a:spcAft>
              <a:buFont typeface="Arial" panose="020B0604020202020204" pitchFamily="34" charset="0"/>
              <a:buChar char="•"/>
            </a:pPr>
            <a:r>
              <a:rPr lang="en-US" sz="2000" dirty="0" err="1"/>
              <a:t>ChatGPT</a:t>
            </a:r>
            <a:r>
              <a:rPr lang="en-US" sz="2000" dirty="0"/>
              <a:t> </a:t>
            </a:r>
            <a:r>
              <a:rPr lang="en-US" sz="2000" dirty="0">
                <a:hlinkClick r:id="rId8"/>
              </a:rPr>
              <a:t>https://chat.openai.com/</a:t>
            </a:r>
            <a:r>
              <a:rPr lang="en-US" sz="2000" dirty="0"/>
              <a:t> </a:t>
            </a:r>
          </a:p>
          <a:p>
            <a:pPr marL="380985" indent="-228600">
              <a:lnSpc>
                <a:spcPct val="90000"/>
              </a:lnSpc>
              <a:spcAft>
                <a:spcPts val="600"/>
              </a:spcAft>
              <a:buFont typeface="Arial" panose="020B0604020202020204" pitchFamily="34" charset="0"/>
              <a:buChar char="•"/>
            </a:pPr>
            <a:r>
              <a:rPr lang="en-US" sz="2000" b="0" i="0" u="none" strike="noStrike" dirty="0">
                <a:effectLst/>
              </a:rPr>
              <a:t>Goo</a:t>
            </a:r>
            <a:r>
              <a:rPr lang="en-US" sz="2000" dirty="0"/>
              <a:t>gle Gemini </a:t>
            </a:r>
            <a:r>
              <a:rPr lang="en-US" sz="2000" dirty="0">
                <a:hlinkClick r:id="rId9"/>
              </a:rPr>
              <a:t>https://gemini.google.com/app</a:t>
            </a:r>
            <a:r>
              <a:rPr lang="en-US" sz="2000" dirty="0"/>
              <a:t> </a:t>
            </a:r>
            <a:endParaRPr lang="en-US" sz="2000" b="0" i="0" u="none" strike="noStrike" dirty="0">
              <a:effectLst/>
            </a:endParaRPr>
          </a:p>
          <a:p>
            <a:pPr marL="380985" indent="-228600">
              <a:lnSpc>
                <a:spcPct val="90000"/>
              </a:lnSpc>
              <a:spcAft>
                <a:spcPts val="600"/>
              </a:spcAft>
              <a:buFont typeface="Arial" panose="020B0604020202020204" pitchFamily="34" charset="0"/>
              <a:buChar char="•"/>
            </a:pPr>
            <a:r>
              <a:rPr lang="en-US" sz="2000" dirty="0"/>
              <a:t>Microsoft Copilot </a:t>
            </a:r>
            <a:r>
              <a:rPr lang="en-US" sz="2000" dirty="0">
                <a:hlinkClick r:id="rId10"/>
              </a:rPr>
              <a:t>https://copilot.microsoft.com/</a:t>
            </a:r>
            <a:r>
              <a:rPr lang="en-US" sz="2000" dirty="0"/>
              <a:t> </a:t>
            </a:r>
          </a:p>
          <a:p>
            <a:pPr marL="380985" indent="-228600">
              <a:lnSpc>
                <a:spcPct val="90000"/>
              </a:lnSpc>
              <a:spcAft>
                <a:spcPts val="600"/>
              </a:spcAft>
              <a:buFont typeface="Arial" panose="020B0604020202020204" pitchFamily="34" charset="0"/>
              <a:buChar char="•"/>
            </a:pPr>
            <a:r>
              <a:rPr lang="en-US" sz="2000" dirty="0"/>
              <a:t>Perplexity </a:t>
            </a:r>
            <a:r>
              <a:rPr lang="en-US" sz="2000" dirty="0">
                <a:hlinkClick r:id="rId11"/>
              </a:rPr>
              <a:t>https://www.perplexity.ai/</a:t>
            </a:r>
            <a:r>
              <a:rPr lang="en-US" sz="2000" dirty="0"/>
              <a:t> </a:t>
            </a:r>
          </a:p>
        </p:txBody>
      </p:sp>
    </p:spTree>
    <p:extLst>
      <p:ext uri="{BB962C8B-B14F-4D97-AF65-F5344CB8AC3E}">
        <p14:creationId xmlns:p14="http://schemas.microsoft.com/office/powerpoint/2010/main" val="2453730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ooks on a table">
            <a:extLst>
              <a:ext uri="{FF2B5EF4-FFF2-40B4-BE49-F238E27FC236}">
                <a16:creationId xmlns:a16="http://schemas.microsoft.com/office/drawing/2014/main" id="{6FB1A279-2469-0FD3-8D5F-28C8C15F47D5}"/>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4BDD363-2A4C-9C44-66D8-C42EFC0ADABD}"/>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nSpc>
                <a:spcPct val="90000"/>
              </a:lnSpc>
              <a:spcBef>
                <a:spcPct val="0"/>
              </a:spcBef>
            </a:pPr>
            <a:r>
              <a:rPr lang="en-US">
                <a:solidFill>
                  <a:srgbClr val="FFFFFF"/>
                </a:solidFill>
              </a:rPr>
              <a:t>Recommended Reading</a:t>
            </a:r>
          </a:p>
        </p:txBody>
      </p:sp>
      <p:sp>
        <p:nvSpPr>
          <p:cNvPr id="3" name="Text Placeholder 2">
            <a:extLst>
              <a:ext uri="{FF2B5EF4-FFF2-40B4-BE49-F238E27FC236}">
                <a16:creationId xmlns:a16="http://schemas.microsoft.com/office/drawing/2014/main" id="{1C976700-3496-7906-C72B-718A2236A57B}"/>
              </a:ext>
            </a:extLst>
          </p:cNvPr>
          <p:cNvSpPr>
            <a:spLocks noGrp="1"/>
          </p:cNvSpPr>
          <p:nvPr>
            <p:ph type="body" idx="1"/>
          </p:nvPr>
        </p:nvSpPr>
        <p:spPr>
          <a:xfrm>
            <a:off x="838200" y="1825625"/>
            <a:ext cx="10515600" cy="4351338"/>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800">
                <a:solidFill>
                  <a:srgbClr val="FFFFFF"/>
                </a:solidFill>
              </a:rPr>
              <a:t>Stuart Russell (2019). Human Compatible: Artificial Intelligence and the Problem of Control. </a:t>
            </a:r>
            <a:r>
              <a:rPr lang="en-US" sz="1800">
                <a:solidFill>
                  <a:srgbClr val="FFFFFF"/>
                </a:solidFill>
                <a:hlinkClick r:id="rId4"/>
              </a:rPr>
              <a:t>https://www.amazon.com/Human-Compatible-Artificial-Intelligence-Problem-ebook/dp/B07N5J5FTS/ref=tmm_kin_swatch_0</a:t>
            </a:r>
            <a:endParaRPr lang="en-US" sz="1800">
              <a:solidFill>
                <a:srgbClr val="FFFFFF"/>
              </a:solidFill>
            </a:endParaRPr>
          </a:p>
          <a:p>
            <a:pPr indent="-228600">
              <a:lnSpc>
                <a:spcPct val="90000"/>
              </a:lnSpc>
              <a:spcAft>
                <a:spcPts val="600"/>
              </a:spcAft>
              <a:buFont typeface="Arial" panose="020B0604020202020204" pitchFamily="34" charset="0"/>
              <a:buChar char="•"/>
            </a:pPr>
            <a:r>
              <a:rPr lang="en-US" sz="1800">
                <a:solidFill>
                  <a:srgbClr val="FFFFFF"/>
                </a:solidFill>
              </a:rPr>
              <a:t>Emeritus Institute of Management (2023). The Ultimate Reading List of the 10 Best Books on AI. </a:t>
            </a:r>
            <a:br>
              <a:rPr lang="en-US" sz="1800">
                <a:solidFill>
                  <a:srgbClr val="FFFFFF"/>
                </a:solidFill>
              </a:rPr>
            </a:br>
            <a:r>
              <a:rPr lang="en-US" sz="1800">
                <a:solidFill>
                  <a:srgbClr val="FFFFFF"/>
                </a:solidFill>
                <a:hlinkClick r:id="rId5"/>
              </a:rPr>
              <a:t>https://emeritus.org/blog/best-books-on-ai/</a:t>
            </a:r>
            <a:r>
              <a:rPr lang="en-US" sz="1800">
                <a:solidFill>
                  <a:srgbClr val="FFFFFF"/>
                </a:solidFill>
              </a:rPr>
              <a:t> </a:t>
            </a:r>
          </a:p>
          <a:p>
            <a:pPr indent="-228600">
              <a:lnSpc>
                <a:spcPct val="90000"/>
              </a:lnSpc>
              <a:spcAft>
                <a:spcPts val="600"/>
              </a:spcAft>
              <a:buFont typeface="Arial" panose="020B0604020202020204" pitchFamily="34" charset="0"/>
              <a:buChar char="•"/>
            </a:pPr>
            <a:r>
              <a:rPr lang="en-US" sz="1800">
                <a:solidFill>
                  <a:srgbClr val="FFFFFF"/>
                </a:solidFill>
              </a:rPr>
              <a:t>Glasswing Ventures (2024). The History of Artificial Intelligence. </a:t>
            </a:r>
            <a:r>
              <a:rPr lang="en-US" sz="1800">
                <a:solidFill>
                  <a:srgbClr val="FFFFFF"/>
                </a:solidFill>
                <a:hlinkClick r:id="rId6"/>
              </a:rPr>
              <a:t>https://glasswing.vc/blog/thinking-corner/the-history-of-artificial-intelligence/</a:t>
            </a:r>
            <a:endParaRPr lang="en-US" sz="1800">
              <a:solidFill>
                <a:srgbClr val="FFFFFF"/>
              </a:solidFill>
            </a:endParaRPr>
          </a:p>
          <a:p>
            <a:pPr indent="-228600">
              <a:lnSpc>
                <a:spcPct val="90000"/>
              </a:lnSpc>
              <a:spcAft>
                <a:spcPts val="600"/>
              </a:spcAft>
              <a:buFont typeface="Arial" panose="020B0604020202020204" pitchFamily="34" charset="0"/>
              <a:buChar char="•"/>
            </a:pPr>
            <a:r>
              <a:rPr lang="en-US" sz="1800" b="0" i="0" u="none" strike="noStrike">
                <a:solidFill>
                  <a:srgbClr val="FFFFFF"/>
                </a:solidFill>
                <a:effectLst/>
              </a:rPr>
              <a:t>Hill, P. A., &amp; Narine, L. K. (2023). Ensuring Responsible and Transparent Use of Generative AI in Extension. The Journal of Extension, 61(2), Article 13. </a:t>
            </a:r>
            <a:r>
              <a:rPr lang="en-US" sz="1800" b="0" i="0" u="sng" strike="noStrike">
                <a:solidFill>
                  <a:srgbClr val="FFFFFF"/>
                </a:solidFill>
                <a:effectLst/>
                <a:hlinkClick r:id="rId7" tooltip="https://doi.org/10.34068/joe.61.02.13"/>
              </a:rPr>
              <a:t>https://doi.org/10.34068/joe.61.02.13</a:t>
            </a:r>
            <a:endParaRPr lang="en-US" sz="1800">
              <a:solidFill>
                <a:srgbClr val="FFFFFF"/>
              </a:solidFill>
            </a:endParaRPr>
          </a:p>
          <a:p>
            <a:pPr indent="-228600">
              <a:lnSpc>
                <a:spcPct val="90000"/>
              </a:lnSpc>
              <a:spcAft>
                <a:spcPts val="600"/>
              </a:spcAft>
              <a:buFont typeface="Arial" panose="020B0604020202020204" pitchFamily="34" charset="0"/>
              <a:buChar char="•"/>
            </a:pPr>
            <a:r>
              <a:rPr lang="en-US" sz="1800" b="0" i="0" u="none" strike="noStrike">
                <a:solidFill>
                  <a:srgbClr val="FFFFFF"/>
                </a:solidFill>
                <a:effectLst/>
              </a:rPr>
              <a:t>World Economic Forum &amp; Accenture (2023). Jobs of Tomorrow: Large Language Models and Jobs WHITE PAPER SEPTEMBER 2023. </a:t>
            </a:r>
            <a:r>
              <a:rPr lang="en-US" sz="1800" b="0" i="0" u="sng" strike="noStrike">
                <a:solidFill>
                  <a:srgbClr val="FFFFFF"/>
                </a:solidFill>
                <a:effectLst/>
                <a:hlinkClick r:id="rId8" tooltip="https://www3.weforum.org/docs/WEF_Jobs_of_Tomorrow_Generative_AI_2023.pdf"/>
              </a:rPr>
              <a:t>https://www3.weforum.org/docs/WEF_Jobs_of_Tomorrow_Generative_AI_2023.pdf</a:t>
            </a:r>
            <a:endParaRPr lang="en-US" sz="1800" u="sng">
              <a:solidFill>
                <a:srgbClr val="FFFFFF"/>
              </a:solidFill>
            </a:endParaRPr>
          </a:p>
          <a:p>
            <a:pPr indent="-228600">
              <a:lnSpc>
                <a:spcPct val="90000"/>
              </a:lnSpc>
              <a:spcAft>
                <a:spcPts val="600"/>
              </a:spcAft>
              <a:buFont typeface="Arial" panose="020B0604020202020204" pitchFamily="34" charset="0"/>
              <a:buChar char="•"/>
            </a:pPr>
            <a:r>
              <a:rPr lang="en-US" sz="1800" b="0" i="0" u="none" strike="noStrike">
                <a:solidFill>
                  <a:srgbClr val="FFFFFF"/>
                </a:solidFill>
                <a:effectLst/>
              </a:rPr>
              <a:t>MIT Open Learning (2023). What will the future of education look like in a world with generative AI?. </a:t>
            </a:r>
            <a:r>
              <a:rPr lang="en-US" sz="1800" b="0" i="0" u="none" strike="noStrike">
                <a:solidFill>
                  <a:srgbClr val="FFFFFF"/>
                </a:solidFill>
                <a:effectLst/>
                <a:hlinkClick r:id="rId9"/>
              </a:rPr>
              <a:t>https://openlearning.mit.edu/news/what-will-future-education-look-world-generative-ai</a:t>
            </a:r>
            <a:r>
              <a:rPr lang="en-US" sz="1800" b="0" i="0" u="none" strike="noStrike">
                <a:solidFill>
                  <a:srgbClr val="FFFFFF"/>
                </a:solidFill>
                <a:effectLst/>
              </a:rPr>
              <a:t> </a:t>
            </a:r>
          </a:p>
        </p:txBody>
      </p:sp>
    </p:spTree>
    <p:extLst>
      <p:ext uri="{BB962C8B-B14F-4D97-AF65-F5344CB8AC3E}">
        <p14:creationId xmlns:p14="http://schemas.microsoft.com/office/powerpoint/2010/main" val="194098143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73"/>
        <p:cNvGrpSpPr/>
        <p:nvPr/>
      </p:nvGrpSpPr>
      <p:grpSpPr>
        <a:xfrm>
          <a:off x="0" y="0"/>
          <a:ext cx="0" cy="0"/>
          <a:chOff x="0" y="0"/>
          <a:chExt cx="0" cy="0"/>
        </a:xfrm>
      </p:grpSpPr>
      <p:sp>
        <p:nvSpPr>
          <p:cNvPr id="126" name="Rectangle 12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descr="A blue lines and dots&#10;&#10;Description automatically generated">
            <a:extLst>
              <a:ext uri="{FF2B5EF4-FFF2-40B4-BE49-F238E27FC236}">
                <a16:creationId xmlns:a16="http://schemas.microsoft.com/office/drawing/2014/main" id="{201B4461-2A8C-E4B4-C731-ADBB9ED345D2}"/>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12710" r="22427"/>
          <a:stretch/>
        </p:blipFill>
        <p:spPr>
          <a:xfrm>
            <a:off x="4283902" y="10"/>
            <a:ext cx="7908098" cy="6857992"/>
          </a:xfrm>
          <a:prstGeom prst="rect">
            <a:avLst/>
          </a:prstGeom>
        </p:spPr>
      </p:pic>
      <p:sp>
        <p:nvSpPr>
          <p:cNvPr id="128" name="Rectangle 1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3"/>
          <p:cNvSpPr txBox="1">
            <a:spLocks noGrp="1"/>
          </p:cNvSpPr>
          <p:nvPr>
            <p:ph type="title"/>
          </p:nvPr>
        </p:nvSpPr>
        <p:spPr>
          <a:xfrm>
            <a:off x="728663" y="1115219"/>
            <a:ext cx="5505449" cy="23876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a:solidFill>
                  <a:schemeClr val="bg1"/>
                </a:solidFill>
              </a:rPr>
              <a:t>Thank you!</a:t>
            </a:r>
          </a:p>
        </p:txBody>
      </p:sp>
      <p:cxnSp>
        <p:nvCxnSpPr>
          <p:cNvPr id="130" name="Straight Connector 1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BAB708-1BBB-E443-D9A9-55E39B3A3B24}"/>
              </a:ext>
            </a:extLst>
          </p:cNvPr>
          <p:cNvSpPr txBox="1"/>
          <p:nvPr/>
        </p:nvSpPr>
        <p:spPr>
          <a:xfrm>
            <a:off x="3048000" y="3224480"/>
            <a:ext cx="6096000" cy="461665"/>
          </a:xfrm>
          <a:prstGeom prst="rect">
            <a:avLst/>
          </a:prstGeom>
          <a:noFill/>
        </p:spPr>
        <p:txBody>
          <a:bodyPr wrap="square">
            <a:spAutoFit/>
          </a:bodyPr>
          <a:lstStyle/>
          <a:p>
            <a:pPr>
              <a:spcAft>
                <a:spcPts val="600"/>
              </a:spcAft>
            </a:pPr>
            <a:r>
              <a:rPr lang="en-US" sz="2400"/>
              <a:t> </a:t>
            </a:r>
          </a:p>
        </p:txBody>
      </p:sp>
      <p:sp>
        <p:nvSpPr>
          <p:cNvPr id="4" name="TextBox 3">
            <a:extLst>
              <a:ext uri="{FF2B5EF4-FFF2-40B4-BE49-F238E27FC236}">
                <a16:creationId xmlns:a16="http://schemas.microsoft.com/office/drawing/2014/main" id="{E6F0D2BB-FE6A-36C4-9D94-D006499A586C}"/>
              </a:ext>
            </a:extLst>
          </p:cNvPr>
          <p:cNvSpPr txBox="1"/>
          <p:nvPr/>
        </p:nvSpPr>
        <p:spPr>
          <a:xfrm>
            <a:off x="728663" y="4880381"/>
            <a:ext cx="3988592" cy="1200329"/>
          </a:xfrm>
          <a:prstGeom prst="rect">
            <a:avLst/>
          </a:prstGeom>
          <a:noFill/>
        </p:spPr>
        <p:txBody>
          <a:bodyPr wrap="none" rtlCol="0">
            <a:spAutoFit/>
          </a:bodyPr>
          <a:lstStyle/>
          <a:p>
            <a:r>
              <a:rPr lang="en-US" sz="2400" b="1" dirty="0">
                <a:solidFill>
                  <a:schemeClr val="bg1"/>
                </a:solidFill>
              </a:rPr>
              <a:t>Contacts</a:t>
            </a:r>
          </a:p>
          <a:p>
            <a:r>
              <a:rPr lang="en-US" sz="2400" u="sng" dirty="0" err="1">
                <a:solidFill>
                  <a:schemeClr val="bg1"/>
                </a:solidFill>
              </a:rPr>
              <a:t>marklocklear@extension.org</a:t>
            </a:r>
            <a:endParaRPr lang="en-US" sz="2400" u="sng" dirty="0">
              <a:solidFill>
                <a:schemeClr val="bg1"/>
              </a:solidFill>
            </a:endParaRPr>
          </a:p>
          <a:p>
            <a:r>
              <a:rPr lang="en-US" sz="2400" u="sng" dirty="0" err="1">
                <a:solidFill>
                  <a:schemeClr val="bg1"/>
                </a:solidFill>
                <a:hlinkClick r:id="rId5">
                  <a:extLst>
                    <a:ext uri="{A12FA001-AC4F-418D-AE19-62706E023703}">
                      <ahyp:hlinkClr xmlns:ahyp="http://schemas.microsoft.com/office/drawing/2018/hyperlinkcolor" val="tx"/>
                    </a:ext>
                  </a:extLst>
                </a:hlinkClick>
              </a:rPr>
              <a:t>davidwarren@</a:t>
            </a:r>
            <a:r>
              <a:rPr lang="en-US" sz="2400" u="sng" dirty="0" err="1">
                <a:solidFill>
                  <a:schemeClr val="bg1"/>
                </a:solidFill>
              </a:rPr>
              <a:t>extension.org</a:t>
            </a:r>
            <a:endParaRPr lang="en-US" sz="2400" dirty="0">
              <a:solidFill>
                <a:schemeClr val="bg1"/>
              </a:solidFill>
            </a:endParaRPr>
          </a:p>
        </p:txBody>
      </p:sp>
      <p:pic>
        <p:nvPicPr>
          <p:cNvPr id="5" name="Picture 2">
            <a:extLst>
              <a:ext uri="{FF2B5EF4-FFF2-40B4-BE49-F238E27FC236}">
                <a16:creationId xmlns:a16="http://schemas.microsoft.com/office/drawing/2014/main" id="{2E9A6B41-4AFA-7DE3-6B2E-FFFDD3FB0C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170" y="317972"/>
            <a:ext cx="2777563" cy="79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4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4"/>
                                        </p:tgtEl>
                                        <p:attrNameLst>
                                          <p:attrName>style.visibility</p:attrName>
                                        </p:attrNameLst>
                                      </p:cBhvr>
                                      <p:to>
                                        <p:strVal val="visible"/>
                                      </p:to>
                                    </p:set>
                                    <p:animEffect transition="in" filter="fade">
                                      <p:cBhvr>
                                        <p:cTn id="7"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useBgFill="1">
        <p:nvSpPr>
          <p:cNvPr id="2094" name="Rectangle 209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Rectangle 209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8" name="Rectangle 209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What is artificial intelligence all about anyway? | by Helena Williams |  Towards Data Science">
            <a:extLst>
              <a:ext uri="{FF2B5EF4-FFF2-40B4-BE49-F238E27FC236}">
                <a16:creationId xmlns:a16="http://schemas.microsoft.com/office/drawing/2014/main" id="{96B46990-6AF5-44ED-DD26-68690B0A98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75"/>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2100" name="Freeform: Shape 209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Google Shape;155;p29"/>
          <p:cNvSpPr txBox="1">
            <a:spLocks noGrp="1"/>
          </p:cNvSpPr>
          <p:nvPr>
            <p:ph type="title"/>
          </p:nvPr>
        </p:nvSpPr>
        <p:spPr>
          <a:xfrm>
            <a:off x="534473" y="2950387"/>
            <a:ext cx="3052293" cy="3531403"/>
          </a:xfrm>
          <a:prstGeom prst="rect">
            <a:avLst/>
          </a:prstGeom>
        </p:spPr>
        <p:txBody>
          <a:bodyPr spcFirstLastPara="1" vert="horz" lIns="91440" tIns="45720" rIns="91440" bIns="45720" rtlCol="0" anchor="t" anchorCtr="0">
            <a:normAutofit/>
          </a:bodyPr>
          <a:lstStyle/>
          <a:p>
            <a:pPr algn="r">
              <a:lnSpc>
                <a:spcPct val="90000"/>
              </a:lnSpc>
              <a:spcBef>
                <a:spcPct val="0"/>
              </a:spcBef>
              <a:buSzPts val="990"/>
            </a:pPr>
            <a:br>
              <a:rPr lang="en-US" sz="4000">
                <a:solidFill>
                  <a:srgbClr val="FFFFFF"/>
                </a:solidFill>
              </a:rPr>
            </a:br>
            <a:r>
              <a:rPr lang="en-US" sz="4000">
                <a:solidFill>
                  <a:srgbClr val="FFFFFF"/>
                </a:solidFill>
              </a:rPr>
              <a:t>Evolution of AI Technology</a:t>
            </a:r>
          </a:p>
        </p:txBody>
      </p:sp>
      <p:sp>
        <p:nvSpPr>
          <p:cNvPr id="2" name="TextBox 1">
            <a:extLst>
              <a:ext uri="{FF2B5EF4-FFF2-40B4-BE49-F238E27FC236}">
                <a16:creationId xmlns:a16="http://schemas.microsoft.com/office/drawing/2014/main" id="{1483C089-C87A-E873-D6BA-4B0E90146DC6}"/>
              </a:ext>
            </a:extLst>
          </p:cNvPr>
          <p:cNvSpPr txBox="1"/>
          <p:nvPr/>
        </p:nvSpPr>
        <p:spPr>
          <a:xfrm>
            <a:off x="3586766" y="6374260"/>
            <a:ext cx="3376373" cy="487458"/>
          </a:xfrm>
          <a:prstGeom prst="rect">
            <a:avLst/>
          </a:prstGeom>
        </p:spPr>
        <p:txBody>
          <a:bodyPr vert="horz" lIns="91440" tIns="45720" rIns="91440" bIns="45720" rtlCol="0" anchor="b">
            <a:normAutofit/>
          </a:bodyPr>
          <a:lstStyle/>
          <a:p>
            <a:pPr algn="r">
              <a:lnSpc>
                <a:spcPct val="90000"/>
              </a:lnSpc>
              <a:spcBef>
                <a:spcPts val="1000"/>
              </a:spcBef>
            </a:pPr>
            <a:r>
              <a:rPr lang="en-US" sz="1000" dirty="0">
                <a:solidFill>
                  <a:srgbClr val="FFFFFF"/>
                </a:solidFill>
                <a:hlinkClick r:id="rId4"/>
              </a:rPr>
              <a:t>https://towardsdatascience.com/what-is-artificial-intelligence-all-about-anyway-b57c7eb75f5f</a:t>
            </a:r>
            <a:r>
              <a:rPr lang="en-US" sz="1000" dirty="0">
                <a:solidFill>
                  <a:srgbClr val="FFFFFF"/>
                </a:solidFill>
              </a:rPr>
              <a:t> </a:t>
            </a:r>
          </a:p>
        </p:txBody>
      </p:sp>
      <p:sp>
        <p:nvSpPr>
          <p:cNvPr id="3" name="TextBox 2">
            <a:extLst>
              <a:ext uri="{FF2B5EF4-FFF2-40B4-BE49-F238E27FC236}">
                <a16:creationId xmlns:a16="http://schemas.microsoft.com/office/drawing/2014/main" id="{A6DCB25A-BFD8-82EF-8514-555538310090}"/>
              </a:ext>
            </a:extLst>
          </p:cNvPr>
          <p:cNvSpPr txBox="1"/>
          <p:nvPr/>
        </p:nvSpPr>
        <p:spPr>
          <a:xfrm>
            <a:off x="6855717" y="3874062"/>
            <a:ext cx="1297022" cy="276999"/>
          </a:xfrm>
          <a:prstGeom prst="rect">
            <a:avLst/>
          </a:prstGeom>
          <a:noFill/>
        </p:spPr>
        <p:txBody>
          <a:bodyPr wrap="none" rtlCol="0">
            <a:spAutoFit/>
          </a:bodyPr>
          <a:lstStyle/>
          <a:p>
            <a:r>
              <a:rPr lang="en-US" sz="1200" dirty="0">
                <a:solidFill>
                  <a:schemeClr val="bg1"/>
                </a:solidFill>
              </a:rPr>
              <a:t>Neural Networks</a:t>
            </a:r>
          </a:p>
        </p:txBody>
      </p:sp>
      <p:sp>
        <p:nvSpPr>
          <p:cNvPr id="5" name="TextBox 4">
            <a:extLst>
              <a:ext uri="{FF2B5EF4-FFF2-40B4-BE49-F238E27FC236}">
                <a16:creationId xmlns:a16="http://schemas.microsoft.com/office/drawing/2014/main" id="{4AC0D640-5883-0F61-4153-A163E1DDDF4E}"/>
              </a:ext>
            </a:extLst>
          </p:cNvPr>
          <p:cNvSpPr txBox="1"/>
          <p:nvPr/>
        </p:nvSpPr>
        <p:spPr>
          <a:xfrm>
            <a:off x="8958298" y="4012561"/>
            <a:ext cx="511679" cy="276999"/>
          </a:xfrm>
          <a:prstGeom prst="rect">
            <a:avLst/>
          </a:prstGeom>
          <a:noFill/>
        </p:spPr>
        <p:txBody>
          <a:bodyPr wrap="none" rtlCol="0">
            <a:spAutoFit/>
          </a:bodyPr>
          <a:lstStyle/>
          <a:p>
            <a:r>
              <a:rPr lang="en-US" sz="1200" dirty="0">
                <a:solidFill>
                  <a:schemeClr val="bg1"/>
                </a:solidFill>
              </a:rPr>
              <a:t>2018</a:t>
            </a:r>
          </a:p>
        </p:txBody>
      </p:sp>
      <p:sp>
        <p:nvSpPr>
          <p:cNvPr id="6" name="TextBox 5">
            <a:extLst>
              <a:ext uri="{FF2B5EF4-FFF2-40B4-BE49-F238E27FC236}">
                <a16:creationId xmlns:a16="http://schemas.microsoft.com/office/drawing/2014/main" id="{21F86CAE-2DD8-3F65-F8E6-E0F807984E0F}"/>
              </a:ext>
            </a:extLst>
          </p:cNvPr>
          <p:cNvSpPr txBox="1"/>
          <p:nvPr/>
        </p:nvSpPr>
        <p:spPr>
          <a:xfrm>
            <a:off x="9380876" y="4012561"/>
            <a:ext cx="1483740" cy="461665"/>
          </a:xfrm>
          <a:prstGeom prst="rect">
            <a:avLst/>
          </a:prstGeom>
          <a:noFill/>
        </p:spPr>
        <p:txBody>
          <a:bodyPr wrap="none" rtlCol="0">
            <a:spAutoFit/>
          </a:bodyPr>
          <a:lstStyle/>
          <a:p>
            <a:r>
              <a:rPr lang="en-US" sz="1200" dirty="0">
                <a:solidFill>
                  <a:schemeClr val="bg1"/>
                </a:solidFill>
              </a:rPr>
              <a:t>Transformers, LLMs</a:t>
            </a:r>
            <a:br>
              <a:rPr lang="en-US" sz="1200" dirty="0">
                <a:solidFill>
                  <a:schemeClr val="bg1"/>
                </a:solidFill>
              </a:rPr>
            </a:br>
            <a:r>
              <a:rPr lang="en-US" sz="1200" dirty="0">
                <a:solidFill>
                  <a:schemeClr val="bg1"/>
                </a:solidFill>
              </a:rPr>
              <a:t>Diffusion Models</a:t>
            </a:r>
          </a:p>
        </p:txBody>
      </p:sp>
    </p:spTree>
    <p:extLst>
      <p:ext uri="{BB962C8B-B14F-4D97-AF65-F5344CB8AC3E}">
        <p14:creationId xmlns:p14="http://schemas.microsoft.com/office/powerpoint/2010/main" val="268614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55"/>
                                        </p:tgtEl>
                                        <p:attrNameLst>
                                          <p:attrName>style.visibility</p:attrName>
                                        </p:attrNameLst>
                                      </p:cBhvr>
                                      <p:to>
                                        <p:strVal val="visible"/>
                                      </p:to>
                                    </p:set>
                                    <p:animEffect transition="in" filter="fade">
                                      <p:cBhvr>
                                        <p:cTn id="7" dur="7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7" name="Rectangle 410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Freeform: Shape 411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7">
            <a:extLst>
              <a:ext uri="{FF2B5EF4-FFF2-40B4-BE49-F238E27FC236}">
                <a16:creationId xmlns:a16="http://schemas.microsoft.com/office/drawing/2014/main" id="{42D17ED1-FED2-69EC-ED1A-8C2261F3ECD8}"/>
              </a:ext>
            </a:extLst>
          </p:cNvPr>
          <p:cNvSpPr>
            <a:spLocks noGrp="1"/>
          </p:cNvSpPr>
          <p:nvPr>
            <p:ph type="title"/>
          </p:nvPr>
        </p:nvSpPr>
        <p:spPr>
          <a:xfrm>
            <a:off x="455066" y="2767106"/>
            <a:ext cx="3085803" cy="3071906"/>
          </a:xfrm>
        </p:spPr>
        <p:txBody>
          <a:bodyPr vert="horz" lIns="91440" tIns="45720" rIns="91440" bIns="45720" rtlCol="0" anchor="t">
            <a:normAutofit/>
          </a:bodyPr>
          <a:lstStyle/>
          <a:p>
            <a:pPr>
              <a:lnSpc>
                <a:spcPct val="90000"/>
              </a:lnSpc>
              <a:spcBef>
                <a:spcPct val="0"/>
              </a:spcBef>
            </a:pPr>
            <a:r>
              <a:rPr lang="en-US" sz="4000" kern="1200" dirty="0">
                <a:solidFill>
                  <a:srgbClr val="FFFFFF"/>
                </a:solidFill>
                <a:latin typeface="+mj-lt"/>
                <a:ea typeface="+mj-ea"/>
                <a:cs typeface="+mj-cs"/>
              </a:rPr>
              <a:t>3 Levels of AI</a:t>
            </a:r>
          </a:p>
        </p:txBody>
      </p:sp>
      <p:pic>
        <p:nvPicPr>
          <p:cNvPr id="4098" name="Picture 2" descr="The three types of Artificial Intelligence: a glimpse into the future">
            <a:extLst>
              <a:ext uri="{FF2B5EF4-FFF2-40B4-BE49-F238E27FC236}">
                <a16:creationId xmlns:a16="http://schemas.microsoft.com/office/drawing/2014/main" id="{54558763-A41D-1B2F-8FFE-20EB9D1F39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18"/>
          <a:stretch/>
        </p:blipFill>
        <p:spPr bwMode="auto">
          <a:xfrm>
            <a:off x="4395094" y="1597335"/>
            <a:ext cx="7452137" cy="3638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9B18D20-F985-5077-9445-8F1D76D4A20B}"/>
              </a:ext>
            </a:extLst>
          </p:cNvPr>
          <p:cNvSpPr txBox="1"/>
          <p:nvPr/>
        </p:nvSpPr>
        <p:spPr>
          <a:xfrm>
            <a:off x="4395094" y="6474495"/>
            <a:ext cx="7757252" cy="261610"/>
          </a:xfrm>
          <a:prstGeom prst="rect">
            <a:avLst/>
          </a:prstGeom>
          <a:noFill/>
        </p:spPr>
        <p:txBody>
          <a:bodyPr wrap="none" rtlCol="0">
            <a:spAutoFit/>
          </a:bodyPr>
          <a:lstStyle/>
          <a:p>
            <a:r>
              <a:rPr lang="en-US" sz="1100" dirty="0"/>
              <a:t>https://</a:t>
            </a:r>
            <a:r>
              <a:rPr lang="en-US" sz="1100" dirty="0" err="1"/>
              <a:t>deltalogix.blog</a:t>
            </a:r>
            <a:r>
              <a:rPr lang="en-US" sz="1100" dirty="0"/>
              <a:t>/</a:t>
            </a:r>
            <a:r>
              <a:rPr lang="en-US" sz="1100" dirty="0" err="1"/>
              <a:t>en</a:t>
            </a:r>
            <a:r>
              <a:rPr lang="en-US" sz="1100" dirty="0"/>
              <a:t>/2023/03/08/artificial-intelligence-a-look-at-its-three-types-and-their-possible-future-implications/</a:t>
            </a:r>
          </a:p>
        </p:txBody>
      </p:sp>
    </p:spTree>
    <p:extLst>
      <p:ext uri="{BB962C8B-B14F-4D97-AF65-F5344CB8AC3E}">
        <p14:creationId xmlns:p14="http://schemas.microsoft.com/office/powerpoint/2010/main" val="392249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7">
          <a:extLst>
            <a:ext uri="{FF2B5EF4-FFF2-40B4-BE49-F238E27FC236}">
              <a16:creationId xmlns:a16="http://schemas.microsoft.com/office/drawing/2014/main" id="{2F8A7B00-3263-8A34-FD48-D4AB04DD694E}"/>
            </a:ext>
          </a:extLst>
        </p:cNvPr>
        <p:cNvGrpSpPr/>
        <p:nvPr/>
      </p:nvGrpSpPr>
      <p:grpSpPr>
        <a:xfrm>
          <a:off x="0" y="0"/>
          <a:ext cx="0" cy="0"/>
          <a:chOff x="0" y="0"/>
          <a:chExt cx="0" cy="0"/>
        </a:xfrm>
      </p:grpSpPr>
      <p:sp>
        <p:nvSpPr>
          <p:cNvPr id="140" name="Rectangle 13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8" name="Google Shape;128;p25">
            <a:extLst>
              <a:ext uri="{FF2B5EF4-FFF2-40B4-BE49-F238E27FC236}">
                <a16:creationId xmlns:a16="http://schemas.microsoft.com/office/drawing/2014/main" id="{A1BE0A33-3018-8836-28EA-CAB53D83E007}"/>
              </a:ext>
            </a:extLst>
          </p:cNvPr>
          <p:cNvSpPr txBox="1">
            <a:spLocks noGrp="1"/>
          </p:cNvSpPr>
          <p:nvPr>
            <p:ph type="title"/>
          </p:nvPr>
        </p:nvSpPr>
        <p:spPr>
          <a:xfrm>
            <a:off x="838200" y="448721"/>
            <a:ext cx="4707671" cy="1225650"/>
          </a:xfrm>
          <a:prstGeom prst="rect">
            <a:avLst/>
          </a:prstGeom>
        </p:spPr>
        <p:txBody>
          <a:bodyPr spcFirstLastPara="1" vert="horz" lIns="91440" tIns="45720" rIns="91440" bIns="45720" rtlCol="0" anchor="b" anchorCtr="0">
            <a:normAutofit fontScale="90000"/>
          </a:bodyPr>
          <a:lstStyle/>
          <a:p>
            <a:pPr>
              <a:lnSpc>
                <a:spcPct val="90000"/>
              </a:lnSpc>
              <a:spcBef>
                <a:spcPct val="0"/>
              </a:spcBef>
              <a:buSzPts val="990"/>
            </a:pPr>
            <a:r>
              <a:rPr lang="en-US" sz="3800" dirty="0">
                <a:solidFill>
                  <a:schemeClr val="bg1"/>
                </a:solidFill>
              </a:rPr>
              <a:t>What are: </a:t>
            </a:r>
            <a:br>
              <a:rPr lang="en-US" sz="3800" dirty="0">
                <a:solidFill>
                  <a:schemeClr val="bg1"/>
                </a:solidFill>
              </a:rPr>
            </a:br>
            <a:r>
              <a:rPr lang="en-US" sz="3800" dirty="0">
                <a:solidFill>
                  <a:schemeClr val="bg1"/>
                </a:solidFill>
              </a:rPr>
              <a:t>Large Language Models</a:t>
            </a:r>
          </a:p>
        </p:txBody>
      </p:sp>
      <p:cxnSp>
        <p:nvCxnSpPr>
          <p:cNvPr id="141" name="Straight Connector 14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9" name="Google Shape;129;p25">
            <a:extLst>
              <a:ext uri="{FF2B5EF4-FFF2-40B4-BE49-F238E27FC236}">
                <a16:creationId xmlns:a16="http://schemas.microsoft.com/office/drawing/2014/main" id="{2709853D-2244-92E8-2594-475623E7E921}"/>
              </a:ext>
            </a:extLst>
          </p:cNvPr>
          <p:cNvSpPr txBox="1">
            <a:spLocks noGrp="1"/>
          </p:cNvSpPr>
          <p:nvPr>
            <p:ph type="body" idx="1"/>
          </p:nvPr>
        </p:nvSpPr>
        <p:spPr>
          <a:xfrm>
            <a:off x="897769" y="1909192"/>
            <a:ext cx="4586513" cy="3647710"/>
          </a:xfrm>
          <a:prstGeom prst="rect">
            <a:avLst/>
          </a:prstGeom>
        </p:spPr>
        <p:txBody>
          <a:bodyPr spcFirstLastPara="1" vert="horz" lIns="91440" tIns="45720" rIns="91440" bIns="45720" rtlCol="0" anchorCtr="0">
            <a:noAutofit/>
          </a:bodyPr>
          <a:lstStyle/>
          <a:p>
            <a:pPr marL="0" indent="0">
              <a:lnSpc>
                <a:spcPct val="90000"/>
              </a:lnSpc>
              <a:spcAft>
                <a:spcPts val="1600"/>
              </a:spcAft>
              <a:buNone/>
            </a:pPr>
            <a:r>
              <a:rPr lang="en-US" sz="1600" dirty="0">
                <a:solidFill>
                  <a:schemeClr val="bg1"/>
                </a:solidFill>
              </a:rPr>
              <a:t>A large language model (LLM) is a type of artificial intelligence (AI) program that uses Deep Learning Neural Networks and can interpret and generate text. Inputs are text. LLM’s are: </a:t>
            </a:r>
          </a:p>
          <a:p>
            <a:pPr marL="228594" indent="-228600">
              <a:lnSpc>
                <a:spcPct val="90000"/>
              </a:lnSpc>
              <a:spcAft>
                <a:spcPts val="1600"/>
              </a:spcAft>
              <a:buFont typeface="Arial" panose="020B0604020202020204" pitchFamily="34" charset="0"/>
              <a:buChar char="•"/>
            </a:pPr>
            <a:r>
              <a:rPr lang="en-US" sz="1600" dirty="0">
                <a:solidFill>
                  <a:schemeClr val="bg1"/>
                </a:solidFill>
              </a:rPr>
              <a:t>Trained on large amounts of data, which is why they are called "large”.</a:t>
            </a:r>
          </a:p>
          <a:p>
            <a:pPr marL="228594" indent="-228600">
              <a:lnSpc>
                <a:spcPct val="90000"/>
              </a:lnSpc>
              <a:spcAft>
                <a:spcPts val="1600"/>
              </a:spcAft>
              <a:buFont typeface="Arial" panose="020B0604020202020204" pitchFamily="34" charset="0"/>
              <a:buChar char="•"/>
            </a:pPr>
            <a:r>
              <a:rPr lang="en-US" sz="1600" dirty="0">
                <a:solidFill>
                  <a:schemeClr val="bg1"/>
                </a:solidFill>
              </a:rPr>
              <a:t>Proficient at generating coherent and contextually relevant text. </a:t>
            </a:r>
          </a:p>
          <a:p>
            <a:pPr marL="228594" indent="-228600">
              <a:lnSpc>
                <a:spcPct val="90000"/>
              </a:lnSpc>
              <a:spcAft>
                <a:spcPts val="1600"/>
              </a:spcAft>
              <a:buFont typeface="Arial" panose="020B0604020202020204" pitchFamily="34" charset="0"/>
              <a:buChar char="•"/>
            </a:pPr>
            <a:r>
              <a:rPr lang="en-US" sz="1600" dirty="0">
                <a:solidFill>
                  <a:schemeClr val="bg1"/>
                </a:solidFill>
              </a:rPr>
              <a:t>Probabilistic in nature, do not handle deterministic problems well, i.e. math</a:t>
            </a:r>
          </a:p>
          <a:p>
            <a:pPr marL="228594" indent="-228600">
              <a:lnSpc>
                <a:spcPct val="90000"/>
              </a:lnSpc>
              <a:spcAft>
                <a:spcPts val="1600"/>
              </a:spcAft>
              <a:buFont typeface="Arial" panose="020B0604020202020204" pitchFamily="34" charset="0"/>
              <a:buChar char="•"/>
            </a:pPr>
            <a:r>
              <a:rPr lang="en-US" sz="1600" dirty="0">
                <a:solidFill>
                  <a:schemeClr val="bg1"/>
                </a:solidFill>
              </a:rPr>
              <a:t>Challenges with LLMs – hallucinations, outdated knowledge and non-transparent reasoning processes</a:t>
            </a:r>
          </a:p>
        </p:txBody>
      </p:sp>
      <p:cxnSp>
        <p:nvCxnSpPr>
          <p:cNvPr id="142" name="Straight Connector 14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Google Shape;150;p28" descr="Abstract image about AI">
            <a:extLst>
              <a:ext uri="{FF2B5EF4-FFF2-40B4-BE49-F238E27FC236}">
                <a16:creationId xmlns:a16="http://schemas.microsoft.com/office/drawing/2014/main" id="{EEEAE58E-E570-764C-D41E-A695184832B5}"/>
              </a:ext>
              <a:ext uri="{C183D7F6-B498-43B3-948B-1728B52AA6E4}">
                <adec:decorative xmlns:adec="http://schemas.microsoft.com/office/drawing/2017/decorative" val="0"/>
              </a:ext>
            </a:extLst>
          </p:cNvPr>
          <p:cNvPicPr preferRelativeResize="0"/>
          <p:nvPr/>
        </p:nvPicPr>
        <p:blipFill>
          <a:blip r:embed="rId3">
            <a:extLst>
              <a:ext uri="{837473B0-CC2E-450A-ABE3-18F120FF3D39}">
                <a1611:picAttrSrcUrl xmlns:a1611="http://schemas.microsoft.com/office/drawing/2016/11/main" r:id="rId4"/>
              </a:ext>
            </a:extLst>
          </a:blip>
          <a:srcRect l="20327" r="20327"/>
          <a:stretch/>
        </p:blipFill>
        <p:spPr>
          <a:xfrm>
            <a:off x="6525453" y="10"/>
            <a:ext cx="5666547" cy="6857990"/>
          </a:xfrm>
          <a:prstGeom prst="rect">
            <a:avLst/>
          </a:prstGeom>
          <a:noFill/>
        </p:spPr>
      </p:pic>
      <p:sp>
        <p:nvSpPr>
          <p:cNvPr id="5" name="TextBox 4">
            <a:extLst>
              <a:ext uri="{FF2B5EF4-FFF2-40B4-BE49-F238E27FC236}">
                <a16:creationId xmlns:a16="http://schemas.microsoft.com/office/drawing/2014/main" id="{872BE7F6-1DD0-A090-787B-B011DBE55C84}"/>
              </a:ext>
            </a:extLst>
          </p:cNvPr>
          <p:cNvSpPr txBox="1"/>
          <p:nvPr/>
        </p:nvSpPr>
        <p:spPr>
          <a:xfrm>
            <a:off x="585228" y="5609889"/>
            <a:ext cx="2438616" cy="307777"/>
          </a:xfrm>
          <a:prstGeom prst="rect">
            <a:avLst/>
          </a:prstGeom>
          <a:noFill/>
        </p:spPr>
        <p:txBody>
          <a:bodyPr wrap="none" rtlCol="0">
            <a:spAutoFit/>
          </a:bodyPr>
          <a:lstStyle/>
          <a:p>
            <a:pPr>
              <a:spcAft>
                <a:spcPts val="600"/>
              </a:spcAft>
            </a:pPr>
            <a:r>
              <a:rPr lang="en-US" sz="1400"/>
              <a:t>Source: Google Generative AI</a:t>
            </a:r>
          </a:p>
        </p:txBody>
      </p:sp>
      <p:sp>
        <p:nvSpPr>
          <p:cNvPr id="3" name="Oval 2">
            <a:extLst>
              <a:ext uri="{FF2B5EF4-FFF2-40B4-BE49-F238E27FC236}">
                <a16:creationId xmlns:a16="http://schemas.microsoft.com/office/drawing/2014/main" id="{CDC0B952-88F2-8058-195F-D6E328E94A5B}"/>
              </a:ext>
            </a:extLst>
          </p:cNvPr>
          <p:cNvSpPr/>
          <p:nvPr/>
        </p:nvSpPr>
        <p:spPr>
          <a:xfrm>
            <a:off x="610215" y="4767128"/>
            <a:ext cx="4874067" cy="122564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38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27">
          <a:extLst>
            <a:ext uri="{FF2B5EF4-FFF2-40B4-BE49-F238E27FC236}">
              <a16:creationId xmlns:a16="http://schemas.microsoft.com/office/drawing/2014/main" id="{2F8A7B00-3263-8A34-FD48-D4AB04DD694E}"/>
            </a:ext>
          </a:extLst>
        </p:cNvPr>
        <p:cNvGrpSpPr/>
        <p:nvPr/>
      </p:nvGrpSpPr>
      <p:grpSpPr>
        <a:xfrm>
          <a:off x="0" y="0"/>
          <a:ext cx="0" cy="0"/>
          <a:chOff x="0" y="0"/>
          <a:chExt cx="0" cy="0"/>
        </a:xfrm>
      </p:grpSpPr>
      <p:sp>
        <p:nvSpPr>
          <p:cNvPr id="140" name="Rectangle 13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8" name="Google Shape;128;p25">
            <a:extLst>
              <a:ext uri="{FF2B5EF4-FFF2-40B4-BE49-F238E27FC236}">
                <a16:creationId xmlns:a16="http://schemas.microsoft.com/office/drawing/2014/main" id="{A1BE0A33-3018-8836-28EA-CAB53D83E007}"/>
              </a:ext>
            </a:extLst>
          </p:cNvPr>
          <p:cNvSpPr txBox="1">
            <a:spLocks noGrp="1"/>
          </p:cNvSpPr>
          <p:nvPr>
            <p:ph type="title"/>
          </p:nvPr>
        </p:nvSpPr>
        <p:spPr>
          <a:xfrm>
            <a:off x="838199" y="448721"/>
            <a:ext cx="7225863" cy="1225650"/>
          </a:xfrm>
          <a:prstGeom prst="rect">
            <a:avLst/>
          </a:prstGeom>
        </p:spPr>
        <p:txBody>
          <a:bodyPr spcFirstLastPara="1" vert="horz" lIns="91440" tIns="45720" rIns="91440" bIns="45720" rtlCol="0" anchor="b" anchorCtr="0">
            <a:normAutofit/>
          </a:bodyPr>
          <a:lstStyle/>
          <a:p>
            <a:pPr>
              <a:lnSpc>
                <a:spcPct val="90000"/>
              </a:lnSpc>
              <a:spcBef>
                <a:spcPct val="0"/>
              </a:spcBef>
              <a:buSzPts val="990"/>
            </a:pPr>
            <a:r>
              <a:rPr lang="en-US" sz="3800" dirty="0">
                <a:solidFill>
                  <a:schemeClr val="bg1"/>
                </a:solidFill>
              </a:rPr>
              <a:t>What is: Generative AI</a:t>
            </a:r>
          </a:p>
        </p:txBody>
      </p:sp>
      <p:cxnSp>
        <p:nvCxnSpPr>
          <p:cNvPr id="141" name="Straight Connector 14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2BE7F6-1DD0-A090-787B-B011DBE55C84}"/>
              </a:ext>
            </a:extLst>
          </p:cNvPr>
          <p:cNvSpPr txBox="1"/>
          <p:nvPr/>
        </p:nvSpPr>
        <p:spPr>
          <a:xfrm>
            <a:off x="585228" y="5609889"/>
            <a:ext cx="2438616" cy="307777"/>
          </a:xfrm>
          <a:prstGeom prst="rect">
            <a:avLst/>
          </a:prstGeom>
          <a:noFill/>
        </p:spPr>
        <p:txBody>
          <a:bodyPr wrap="none" rtlCol="0">
            <a:spAutoFit/>
          </a:bodyPr>
          <a:lstStyle/>
          <a:p>
            <a:pPr>
              <a:spcAft>
                <a:spcPts val="600"/>
              </a:spcAft>
            </a:pPr>
            <a:r>
              <a:rPr lang="en-US" sz="1400"/>
              <a:t>Source: Google Generative AI</a:t>
            </a:r>
          </a:p>
        </p:txBody>
      </p:sp>
      <p:graphicFrame>
        <p:nvGraphicFramePr>
          <p:cNvPr id="1028" name="Google Shape;129;p25">
            <a:extLst>
              <a:ext uri="{FF2B5EF4-FFF2-40B4-BE49-F238E27FC236}">
                <a16:creationId xmlns:a16="http://schemas.microsoft.com/office/drawing/2014/main" id="{3D7EC575-C625-4269-3D82-756A74D85CAD}"/>
              </a:ext>
            </a:extLst>
          </p:cNvPr>
          <p:cNvGraphicFramePr/>
          <p:nvPr>
            <p:extLst>
              <p:ext uri="{D42A27DB-BD31-4B8C-83A1-F6EECF244321}">
                <p14:modId xmlns:p14="http://schemas.microsoft.com/office/powerpoint/2010/main" val="2530535207"/>
              </p:ext>
            </p:extLst>
          </p:nvPr>
        </p:nvGraphicFramePr>
        <p:xfrm>
          <a:off x="897769" y="1909192"/>
          <a:ext cx="4586513" cy="3647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descr="Top Generative AI Industry Applications &amp; Use Cases">
            <a:extLst>
              <a:ext uri="{FF2B5EF4-FFF2-40B4-BE49-F238E27FC236}">
                <a16:creationId xmlns:a16="http://schemas.microsoft.com/office/drawing/2014/main" id="{8C047770-01E3-31D5-9B51-AB4DABC13F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0519" y="1909192"/>
            <a:ext cx="6350000" cy="3568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CA44866-ACB8-76F6-5EC9-0D39005C7B18}"/>
              </a:ext>
            </a:extLst>
          </p:cNvPr>
          <p:cNvSpPr/>
          <p:nvPr/>
        </p:nvSpPr>
        <p:spPr>
          <a:xfrm>
            <a:off x="9255967" y="1996752"/>
            <a:ext cx="2575249" cy="9423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89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Rectangle 5139">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2" name="Rectangle 5141">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4" name="Rectangle 5143">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6" name="Oval 5145">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8" name="Rectangle 5147">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A8F6F73-2C08-636B-B8AC-7028D128F586}"/>
              </a:ext>
            </a:extLst>
          </p:cNvPr>
          <p:cNvSpPr txBox="1"/>
          <p:nvPr/>
        </p:nvSpPr>
        <p:spPr>
          <a:xfrm>
            <a:off x="760397" y="1317593"/>
            <a:ext cx="4567686" cy="3220382"/>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4800" dirty="0">
                <a:solidFill>
                  <a:srgbClr val="FFFFFF"/>
                </a:solidFill>
                <a:latin typeface="+mj-lt"/>
                <a:ea typeface="+mj-ea"/>
                <a:cs typeface="+mj-cs"/>
              </a:rPr>
              <a:t>Concern about AI is Growing</a:t>
            </a:r>
          </a:p>
        </p:txBody>
      </p:sp>
      <p:pic>
        <p:nvPicPr>
          <p:cNvPr id="5122" name="Picture 2" descr="A bar chart showing that concern about artificial intelligence in daily life far outweighs excitement.">
            <a:extLst>
              <a:ext uri="{FF2B5EF4-FFF2-40B4-BE49-F238E27FC236}">
                <a16:creationId xmlns:a16="http://schemas.microsoft.com/office/drawing/2014/main" id="{4B98F218-750E-0245-5A0E-D0E333A448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89" r="-5" b="7441"/>
          <a:stretch/>
        </p:blipFill>
        <p:spPr bwMode="auto">
          <a:xfrm>
            <a:off x="6553199" y="457200"/>
            <a:ext cx="5181602"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F5BE78-5F0C-0B28-B10B-C0AE9969A82F}"/>
              </a:ext>
            </a:extLst>
          </p:cNvPr>
          <p:cNvSpPr txBox="1"/>
          <p:nvPr/>
        </p:nvSpPr>
        <p:spPr>
          <a:xfrm>
            <a:off x="6344556" y="6586041"/>
            <a:ext cx="5390245" cy="215444"/>
          </a:xfrm>
          <a:prstGeom prst="rect">
            <a:avLst/>
          </a:prstGeom>
          <a:noFill/>
        </p:spPr>
        <p:txBody>
          <a:bodyPr wrap="square">
            <a:spAutoFit/>
          </a:bodyPr>
          <a:lstStyle/>
          <a:p>
            <a:r>
              <a:rPr lang="en-US" sz="800" dirty="0"/>
              <a:t>https://</a:t>
            </a:r>
            <a:r>
              <a:rPr lang="en-US" sz="800" dirty="0" err="1"/>
              <a:t>www.pewresearch.org</a:t>
            </a:r>
            <a:r>
              <a:rPr lang="en-US" sz="800" dirty="0"/>
              <a:t>/short-reads/2023/12/08/striking-findings-from-2023/sr_23-12-08_striking-findings_2/</a:t>
            </a:r>
          </a:p>
        </p:txBody>
      </p:sp>
      <p:cxnSp>
        <p:nvCxnSpPr>
          <p:cNvPr id="8" name="Straight Arrow Connector 7">
            <a:extLst>
              <a:ext uri="{FF2B5EF4-FFF2-40B4-BE49-F238E27FC236}">
                <a16:creationId xmlns:a16="http://schemas.microsoft.com/office/drawing/2014/main" id="{102AB98D-8665-48F6-246F-B4BEA53221B3}"/>
              </a:ext>
            </a:extLst>
          </p:cNvPr>
          <p:cNvCxnSpPr/>
          <p:nvPr/>
        </p:nvCxnSpPr>
        <p:spPr>
          <a:xfrm flipV="1">
            <a:off x="8190186" y="2877207"/>
            <a:ext cx="3058511" cy="1087821"/>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4300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4FEA22-702D-5613-38DC-C13F6D8B9FFC}"/>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88CDF9BA-4764-42D2-7FEE-4DF51E339C3B}"/>
              </a:ext>
            </a:extLst>
          </p:cNvPr>
          <p:cNvSpPr txBox="1"/>
          <p:nvPr/>
        </p:nvSpPr>
        <p:spPr>
          <a:xfrm>
            <a:off x="2361326" y="6415494"/>
            <a:ext cx="7849841" cy="369332"/>
          </a:xfrm>
          <a:prstGeom prst="rect">
            <a:avLst/>
          </a:prstGeom>
          <a:noFill/>
        </p:spPr>
        <p:txBody>
          <a:bodyPr wrap="none" rtlCol="0">
            <a:spAutoFit/>
          </a:bodyPr>
          <a:lstStyle/>
          <a:p>
            <a:r>
              <a:rPr lang="en-US">
                <a:solidFill>
                  <a:schemeClr val="bg1"/>
                </a:solidFill>
              </a:rPr>
              <a:t>Source: </a:t>
            </a:r>
            <a:r>
              <a:rPr lang="en-US">
                <a:solidFill>
                  <a:schemeClr val="bg1"/>
                </a:solidFill>
                <a:hlinkClick r:id="rId3"/>
              </a:rPr>
              <a:t>World Economic Forum - Jobs of Tomorrow Generative AI Report 2023</a:t>
            </a:r>
            <a:endParaRPr lang="en-US" dirty="0">
              <a:solidFill>
                <a:schemeClr val="bg1"/>
              </a:solidFill>
            </a:endParaRPr>
          </a:p>
        </p:txBody>
      </p:sp>
      <p:sp>
        <p:nvSpPr>
          <p:cNvPr id="9" name="TextBox 8">
            <a:extLst>
              <a:ext uri="{FF2B5EF4-FFF2-40B4-BE49-F238E27FC236}">
                <a16:creationId xmlns:a16="http://schemas.microsoft.com/office/drawing/2014/main" id="{F56F34EA-035C-E315-F717-FD04A536E8C4}"/>
              </a:ext>
            </a:extLst>
          </p:cNvPr>
          <p:cNvSpPr txBox="1"/>
          <p:nvPr/>
        </p:nvSpPr>
        <p:spPr>
          <a:xfrm>
            <a:off x="192353" y="197152"/>
            <a:ext cx="10032490" cy="584775"/>
          </a:xfrm>
          <a:prstGeom prst="rect">
            <a:avLst/>
          </a:prstGeom>
          <a:noFill/>
        </p:spPr>
        <p:txBody>
          <a:bodyPr wrap="none" rtlCol="0">
            <a:spAutoFit/>
          </a:bodyPr>
          <a:lstStyle/>
          <a:p>
            <a:r>
              <a:rPr lang="en-US" sz="3200" dirty="0">
                <a:solidFill>
                  <a:schemeClr val="bg1"/>
                </a:solidFill>
              </a:rPr>
              <a:t>Generative AI: What Tasks will it Automate vs Augment?</a:t>
            </a:r>
          </a:p>
        </p:txBody>
      </p:sp>
      <p:pic>
        <p:nvPicPr>
          <p:cNvPr id="2" name="Picture 1" descr="A screenshot of a blue and white checklist&#10;&#10;Description automatically generated">
            <a:extLst>
              <a:ext uri="{FF2B5EF4-FFF2-40B4-BE49-F238E27FC236}">
                <a16:creationId xmlns:a16="http://schemas.microsoft.com/office/drawing/2014/main" id="{E12D2122-E862-37D6-CCA4-C39134CBEC78}"/>
              </a:ext>
            </a:extLst>
          </p:cNvPr>
          <p:cNvPicPr>
            <a:picLocks noChangeAspect="1"/>
          </p:cNvPicPr>
          <p:nvPr/>
        </p:nvPicPr>
        <p:blipFill rotWithShape="1">
          <a:blip r:embed="rId4"/>
          <a:srcRect t="2376" b="46930"/>
          <a:stretch/>
        </p:blipFill>
        <p:spPr>
          <a:xfrm>
            <a:off x="159226" y="1200484"/>
            <a:ext cx="5671205" cy="4131676"/>
          </a:xfrm>
          <a:prstGeom prst="rect">
            <a:avLst/>
          </a:prstGeom>
        </p:spPr>
      </p:pic>
      <p:pic>
        <p:nvPicPr>
          <p:cNvPr id="4" name="Picture 3" descr="A screenshot of a blue and white checklist&#10;&#10;Description automatically generated">
            <a:extLst>
              <a:ext uri="{FF2B5EF4-FFF2-40B4-BE49-F238E27FC236}">
                <a16:creationId xmlns:a16="http://schemas.microsoft.com/office/drawing/2014/main" id="{064B75B1-F600-D6C1-8F36-E4D11F1A5666}"/>
              </a:ext>
            </a:extLst>
          </p:cNvPr>
          <p:cNvPicPr>
            <a:picLocks noChangeAspect="1"/>
          </p:cNvPicPr>
          <p:nvPr/>
        </p:nvPicPr>
        <p:blipFill rotWithShape="1">
          <a:blip r:embed="rId4"/>
          <a:srcRect t="52307"/>
          <a:stretch/>
        </p:blipFill>
        <p:spPr>
          <a:xfrm>
            <a:off x="6032244" y="1200484"/>
            <a:ext cx="6027917" cy="4131676"/>
          </a:xfrm>
          <a:prstGeom prst="rect">
            <a:avLst/>
          </a:prstGeom>
        </p:spPr>
      </p:pic>
      <p:sp>
        <p:nvSpPr>
          <p:cNvPr id="5" name="TextBox 4">
            <a:extLst>
              <a:ext uri="{FF2B5EF4-FFF2-40B4-BE49-F238E27FC236}">
                <a16:creationId xmlns:a16="http://schemas.microsoft.com/office/drawing/2014/main" id="{F49842A0-4713-5E30-BB2C-6A5CD47FACE3}"/>
              </a:ext>
            </a:extLst>
          </p:cNvPr>
          <p:cNvSpPr txBox="1"/>
          <p:nvPr/>
        </p:nvSpPr>
        <p:spPr>
          <a:xfrm>
            <a:off x="3491041" y="1829583"/>
            <a:ext cx="1901547" cy="646331"/>
          </a:xfrm>
          <a:prstGeom prst="rect">
            <a:avLst/>
          </a:prstGeom>
          <a:noFill/>
        </p:spPr>
        <p:txBody>
          <a:bodyPr wrap="square" rtlCol="0">
            <a:spAutoFit/>
          </a:bodyPr>
          <a:lstStyle/>
          <a:p>
            <a:r>
              <a:rPr lang="en-US" dirty="0"/>
              <a:t>Risk for Job Replacement</a:t>
            </a:r>
          </a:p>
        </p:txBody>
      </p:sp>
      <p:sp>
        <p:nvSpPr>
          <p:cNvPr id="6" name="TextBox 5">
            <a:extLst>
              <a:ext uri="{FF2B5EF4-FFF2-40B4-BE49-F238E27FC236}">
                <a16:creationId xmlns:a16="http://schemas.microsoft.com/office/drawing/2014/main" id="{F052AC16-6371-731E-E505-77399F768949}"/>
              </a:ext>
            </a:extLst>
          </p:cNvPr>
          <p:cNvSpPr txBox="1"/>
          <p:nvPr/>
        </p:nvSpPr>
        <p:spPr>
          <a:xfrm>
            <a:off x="3534980" y="3756900"/>
            <a:ext cx="2010008" cy="646331"/>
          </a:xfrm>
          <a:prstGeom prst="rect">
            <a:avLst/>
          </a:prstGeom>
          <a:noFill/>
        </p:spPr>
        <p:txBody>
          <a:bodyPr wrap="square" rtlCol="0">
            <a:spAutoFit/>
          </a:bodyPr>
          <a:lstStyle/>
          <a:p>
            <a:r>
              <a:rPr lang="en-US" dirty="0"/>
              <a:t>Opportunities for Career Growth</a:t>
            </a:r>
          </a:p>
        </p:txBody>
      </p:sp>
      <p:sp>
        <p:nvSpPr>
          <p:cNvPr id="7" name="TextBox 6">
            <a:extLst>
              <a:ext uri="{FF2B5EF4-FFF2-40B4-BE49-F238E27FC236}">
                <a16:creationId xmlns:a16="http://schemas.microsoft.com/office/drawing/2014/main" id="{497E68D3-92A5-69E4-8DAB-476E8D797EA6}"/>
              </a:ext>
            </a:extLst>
          </p:cNvPr>
          <p:cNvSpPr txBox="1"/>
          <p:nvPr/>
        </p:nvSpPr>
        <p:spPr>
          <a:xfrm>
            <a:off x="9810975" y="1569369"/>
            <a:ext cx="1901547" cy="646331"/>
          </a:xfrm>
          <a:prstGeom prst="rect">
            <a:avLst/>
          </a:prstGeom>
          <a:noFill/>
        </p:spPr>
        <p:txBody>
          <a:bodyPr wrap="square" rtlCol="0">
            <a:spAutoFit/>
          </a:bodyPr>
          <a:lstStyle/>
          <a:p>
            <a:r>
              <a:rPr lang="en-US" dirty="0"/>
              <a:t>Limited Impact on Employment</a:t>
            </a:r>
          </a:p>
        </p:txBody>
      </p:sp>
      <p:sp>
        <p:nvSpPr>
          <p:cNvPr id="10" name="TextBox 9">
            <a:extLst>
              <a:ext uri="{FF2B5EF4-FFF2-40B4-BE49-F238E27FC236}">
                <a16:creationId xmlns:a16="http://schemas.microsoft.com/office/drawing/2014/main" id="{4C3D619D-7A64-5DD8-0333-C165EA608F49}"/>
              </a:ext>
            </a:extLst>
          </p:cNvPr>
          <p:cNvSpPr txBox="1"/>
          <p:nvPr/>
        </p:nvSpPr>
        <p:spPr>
          <a:xfrm>
            <a:off x="9561022" y="3897689"/>
            <a:ext cx="1901547" cy="646331"/>
          </a:xfrm>
          <a:prstGeom prst="rect">
            <a:avLst/>
          </a:prstGeom>
          <a:noFill/>
        </p:spPr>
        <p:txBody>
          <a:bodyPr wrap="square" rtlCol="0">
            <a:spAutoFit/>
          </a:bodyPr>
          <a:lstStyle/>
          <a:p>
            <a:r>
              <a:rPr lang="en-US" dirty="0"/>
              <a:t>No Impact on Employment</a:t>
            </a:r>
          </a:p>
        </p:txBody>
      </p:sp>
    </p:spTree>
    <p:extLst>
      <p:ext uri="{BB962C8B-B14F-4D97-AF65-F5344CB8AC3E}">
        <p14:creationId xmlns:p14="http://schemas.microsoft.com/office/powerpoint/2010/main" val="3705548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16056</TotalTime>
  <Words>3038</Words>
  <Application>Microsoft Office PowerPoint</Application>
  <PresentationFormat>Widescreen</PresentationFormat>
  <Paragraphs>231</Paragraphs>
  <Slides>35</Slides>
  <Notes>27</Notes>
  <HiddenSlides>12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Aptos</vt:lpstr>
      <vt:lpstr>Aptos Display</vt:lpstr>
      <vt:lpstr>Arial</vt:lpstr>
      <vt:lpstr>Calibri</vt:lpstr>
      <vt:lpstr>georgia</vt:lpstr>
      <vt:lpstr>inherit</vt:lpstr>
      <vt:lpstr>Nunito</vt:lpstr>
      <vt:lpstr>Söhne</vt:lpstr>
      <vt:lpstr>Office Theme</vt:lpstr>
      <vt:lpstr>Jeffrey Vitale and David Warren</vt:lpstr>
      <vt:lpstr>Informal Poll</vt:lpstr>
      <vt:lpstr>Agenda</vt:lpstr>
      <vt:lpstr> Evolution of AI Technology</vt:lpstr>
      <vt:lpstr>3 Levels of AI</vt:lpstr>
      <vt:lpstr>What are:  Large Language Models</vt:lpstr>
      <vt:lpstr>What is: Generative AI</vt:lpstr>
      <vt:lpstr>PowerPoint Presentation</vt:lpstr>
      <vt:lpstr>PowerPoint Presentation</vt:lpstr>
      <vt:lpstr>PowerPoint Presentation</vt:lpstr>
      <vt:lpstr>AI and Extension</vt:lpstr>
      <vt:lpstr>Use Cases for Generative AI in Extension</vt:lpstr>
      <vt:lpstr>Implications of Generative AI on Extension</vt:lpstr>
      <vt:lpstr>Questions?</vt:lpstr>
      <vt:lpstr>ExtensionBot</vt:lpstr>
      <vt:lpstr>What is ExtensionBot?</vt:lpstr>
      <vt:lpstr>ExtensionBot:  Let’s try it!!!   </vt:lpstr>
      <vt:lpstr>Validating ExtensionBot to ChatGPT 3.5</vt:lpstr>
      <vt:lpstr>What is the optimal fertilizer application rate for wheat in Oklahoma?</vt:lpstr>
      <vt:lpstr>What is the weaning time for calves in Oklahoma?</vt:lpstr>
      <vt:lpstr>What is the best way to chemically control western ragweed?</vt:lpstr>
      <vt:lpstr>Our Initial Impressions …..</vt:lpstr>
      <vt:lpstr>Why a Chatbot for Extension?</vt:lpstr>
      <vt:lpstr>Goals of the ExtensionBot Project</vt:lpstr>
      <vt:lpstr>Extension Bot - Trustworthy by Design</vt:lpstr>
      <vt:lpstr>Key Requirements for ExtensionBot</vt:lpstr>
      <vt:lpstr>Extension Bot FAQs</vt:lpstr>
      <vt:lpstr>Please Join US!! </vt:lpstr>
      <vt:lpstr>How to start using ExtensionBot</vt:lpstr>
      <vt:lpstr>Reporting Dashboard</vt:lpstr>
      <vt:lpstr>Key Takeaways</vt:lpstr>
      <vt:lpstr>Questions?</vt:lpstr>
      <vt:lpstr>Links</vt:lpstr>
      <vt:lpstr>Recommended Reading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ExtensionBot OSU Agriculture Brown Bag Session February 7, 2024</dc:title>
  <dc:creator>Warren, David</dc:creator>
  <cp:lastModifiedBy>piljavitale@outlook.com</cp:lastModifiedBy>
  <cp:revision>46</cp:revision>
  <dcterms:created xsi:type="dcterms:W3CDTF">2024-02-07T21:17:27Z</dcterms:created>
  <dcterms:modified xsi:type="dcterms:W3CDTF">2024-04-16T01:26:57Z</dcterms:modified>
</cp:coreProperties>
</file>