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58" r:id="rId7"/>
    <p:sldId id="262" r:id="rId8"/>
    <p:sldId id="263" r:id="rId9"/>
    <p:sldId id="264" r:id="rId10"/>
    <p:sldId id="265" r:id="rId11"/>
    <p:sldId id="267" r:id="rId12"/>
    <p:sldId id="268" r:id="rId13"/>
    <p:sldId id="279" r:id="rId14"/>
    <p:sldId id="270" r:id="rId15"/>
    <p:sldId id="278" r:id="rId16"/>
    <p:sldId id="272" r:id="rId17"/>
    <p:sldId id="280" r:id="rId18"/>
    <p:sldId id="271" r:id="rId19"/>
    <p:sldId id="269" r:id="rId20"/>
    <p:sldId id="277" r:id="rId21"/>
    <p:sldId id="276" r:id="rId22"/>
    <p:sldId id="275" r:id="rId23"/>
    <p:sldId id="274" r:id="rId24"/>
    <p:sldId id="273" r:id="rId25"/>
    <p:sldId id="281" r:id="rId26"/>
    <p:sldId id="282" r:id="rId27"/>
    <p:sldId id="283" r:id="rId28"/>
    <p:sldId id="260" r:id="rId2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E36B5-C542-4E73-BB02-87F9175954E8}" v="2" dt="2023-09-08T00:31:05.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20"/>
  </p:normalViewPr>
  <p:slideViewPr>
    <p:cSldViewPr snapToGrid="0" snapToObjects="1">
      <p:cViewPr varScale="1">
        <p:scale>
          <a:sx n="103" d="100"/>
          <a:sy n="103"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nk">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4973"/>
            <a:ext cx="77724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Presentation Title</a:t>
            </a:r>
          </a:p>
        </p:txBody>
      </p:sp>
      <p:grpSp>
        <p:nvGrpSpPr>
          <p:cNvPr id="8" name="Group 7">
            <a:extLst>
              <a:ext uri="{FF2B5EF4-FFF2-40B4-BE49-F238E27FC236}">
                <a16:creationId xmlns:a16="http://schemas.microsoft.com/office/drawing/2014/main" id="{B7562418-96E8-2A4F-BC34-65F71D2C2E75}"/>
              </a:ext>
            </a:extLst>
          </p:cNvPr>
          <p:cNvGrpSpPr/>
          <p:nvPr userDrawn="1"/>
        </p:nvGrpSpPr>
        <p:grpSpPr>
          <a:xfrm>
            <a:off x="3381322" y="4571999"/>
            <a:ext cx="2381356" cy="1632515"/>
            <a:chOff x="4428154" y="3921547"/>
            <a:chExt cx="3330175" cy="2282968"/>
          </a:xfrm>
        </p:grpSpPr>
        <p:grpSp>
          <p:nvGrpSpPr>
            <p:cNvPr id="9" name="Group 8">
              <a:extLst>
                <a:ext uri="{FF2B5EF4-FFF2-40B4-BE49-F238E27FC236}">
                  <a16:creationId xmlns:a16="http://schemas.microsoft.com/office/drawing/2014/main" id="{9A8F4E40-A2A8-3845-A7BC-A70B2BE1615A}"/>
                </a:ext>
              </a:extLst>
            </p:cNvPr>
            <p:cNvGrpSpPr/>
            <p:nvPr userDrawn="1"/>
          </p:nvGrpSpPr>
          <p:grpSpPr>
            <a:xfrm>
              <a:off x="5391912" y="3921547"/>
              <a:ext cx="1408176" cy="1538935"/>
              <a:chOff x="5183237" y="4557650"/>
              <a:chExt cx="1408176" cy="1538935"/>
            </a:xfrm>
          </p:grpSpPr>
          <p:sp>
            <p:nvSpPr>
              <p:cNvPr id="16" name="Rectangle 15">
                <a:extLst>
                  <a:ext uri="{FF2B5EF4-FFF2-40B4-BE49-F238E27FC236}">
                    <a16:creationId xmlns:a16="http://schemas.microsoft.com/office/drawing/2014/main" id="{2DA45FC5-0C12-A24C-87EF-D5E5C843A91A}"/>
                  </a:ext>
                </a:extLst>
              </p:cNvPr>
              <p:cNvSpPr/>
              <p:nvPr/>
            </p:nvSpPr>
            <p:spPr>
              <a:xfrm>
                <a:off x="5183237" y="4557650"/>
                <a:ext cx="1408176" cy="1538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7" name="Picture 16">
                <a:extLst>
                  <a:ext uri="{FF2B5EF4-FFF2-40B4-BE49-F238E27FC236}">
                    <a16:creationId xmlns:a16="http://schemas.microsoft.com/office/drawing/2014/main" id="{647751CA-AB85-AD4C-AE99-09F065ACBE2E}"/>
                  </a:ext>
                </a:extLst>
              </p:cNvPr>
              <p:cNvPicPr>
                <a:picLocks noChangeAspect="1"/>
              </p:cNvPicPr>
              <p:nvPr/>
            </p:nvPicPr>
            <p:blipFill>
              <a:blip r:embed="rId3"/>
              <a:stretch>
                <a:fillRect/>
              </a:stretch>
            </p:blipFill>
            <p:spPr>
              <a:xfrm>
                <a:off x="5378407" y="4756048"/>
                <a:ext cx="1012320" cy="1135773"/>
              </a:xfrm>
              <a:prstGeom prst="rect">
                <a:avLst/>
              </a:prstGeom>
            </p:spPr>
          </p:pic>
        </p:grpSp>
        <p:pic>
          <p:nvPicPr>
            <p:cNvPr id="15" name="Picture 14">
              <a:extLst>
                <a:ext uri="{FF2B5EF4-FFF2-40B4-BE49-F238E27FC236}">
                  <a16:creationId xmlns:a16="http://schemas.microsoft.com/office/drawing/2014/main" id="{53D9A299-3B04-474A-A43F-2949E7EA412A}"/>
                </a:ext>
              </a:extLst>
            </p:cNvPr>
            <p:cNvPicPr>
              <a:picLocks noChangeAspect="1"/>
            </p:cNvPicPr>
            <p:nvPr userDrawn="1"/>
          </p:nvPicPr>
          <p:blipFill>
            <a:blip r:embed="rId4"/>
            <a:stretch>
              <a:fillRect/>
            </a:stretch>
          </p:blipFill>
          <p:spPr>
            <a:xfrm>
              <a:off x="4428154" y="5666564"/>
              <a:ext cx="3330175" cy="537951"/>
            </a:xfrm>
            <a:prstGeom prst="rect">
              <a:avLst/>
            </a:prstGeom>
          </p:spPr>
        </p:pic>
      </p:grpSp>
    </p:spTree>
    <p:extLst>
      <p:ext uri="{BB962C8B-B14F-4D97-AF65-F5344CB8AC3E}">
        <p14:creationId xmlns:p14="http://schemas.microsoft.com/office/powerpoint/2010/main" val="423404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hot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5E47562-0B4E-E143-B002-83649551E0B5}"/>
              </a:ext>
            </a:extLst>
          </p:cNvPr>
          <p:cNvSpPr>
            <a:spLocks noGrp="1"/>
          </p:cNvSpPr>
          <p:nvPr>
            <p:ph type="pic" sz="quarter" idx="10"/>
          </p:nvPr>
        </p:nvSpPr>
        <p:spPr>
          <a:xfrm>
            <a:off x="674105" y="690563"/>
            <a:ext cx="3560763" cy="4267200"/>
          </a:xfrm>
        </p:spPr>
        <p:txBody>
          <a:bodyPr/>
          <a:lstStyle/>
          <a:p>
            <a:r>
              <a:rPr lang="en-US"/>
              <a:t>Click icon to add picture</a:t>
            </a:r>
          </a:p>
        </p:txBody>
      </p:sp>
      <p:sp>
        <p:nvSpPr>
          <p:cNvPr id="7" name="Picture Placeholder 5">
            <a:extLst>
              <a:ext uri="{FF2B5EF4-FFF2-40B4-BE49-F238E27FC236}">
                <a16:creationId xmlns:a16="http://schemas.microsoft.com/office/drawing/2014/main" id="{307360FE-8B74-B742-AC27-153E1A1C9CDD}"/>
              </a:ext>
            </a:extLst>
          </p:cNvPr>
          <p:cNvSpPr>
            <a:spLocks noGrp="1"/>
          </p:cNvSpPr>
          <p:nvPr>
            <p:ph type="pic" sz="quarter" idx="11"/>
          </p:nvPr>
        </p:nvSpPr>
        <p:spPr>
          <a:xfrm>
            <a:off x="4957346" y="690563"/>
            <a:ext cx="3560763" cy="4267200"/>
          </a:xfrm>
        </p:spPr>
        <p:txBody>
          <a:bodyPr/>
          <a:lstStyle/>
          <a:p>
            <a:r>
              <a:rPr lang="en-US"/>
              <a:t>Click icon to add picture</a:t>
            </a:r>
          </a:p>
        </p:txBody>
      </p:sp>
    </p:spTree>
    <p:extLst>
      <p:ext uri="{BB962C8B-B14F-4D97-AF65-F5344CB8AC3E}">
        <p14:creationId xmlns:p14="http://schemas.microsoft.com/office/powerpoint/2010/main" val="75881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59522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4"/>
            <a:ext cx="2949178" cy="3525253"/>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29305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627311"/>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557337"/>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306260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BB596-5451-4E43-A774-80A751BE58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DB06050-AE7F-E242-97DC-DE3BC4D88F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0333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 Informati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2DA42E-E29E-8442-94C1-AC54D70DD518}"/>
              </a:ext>
            </a:extLst>
          </p:cNvPr>
          <p:cNvSpPr>
            <a:spLocks noGrp="1"/>
          </p:cNvSpPr>
          <p:nvPr>
            <p:ph type="body" sz="quarter" idx="10" hasCustomPrompt="1"/>
          </p:nvPr>
        </p:nvSpPr>
        <p:spPr>
          <a:xfrm>
            <a:off x="615414" y="2107021"/>
            <a:ext cx="7887058" cy="383182"/>
          </a:xfrm>
        </p:spPr>
        <p:txBody>
          <a:bodyPr>
            <a:spAutoFit/>
          </a:bodyPr>
          <a:lstStyle>
            <a:lvl1pPr marL="0" indent="0">
              <a:buNone/>
              <a:defRPr/>
            </a:lvl1pPr>
          </a:lstStyle>
          <a:p>
            <a:pPr lvl="0"/>
            <a:r>
              <a:rPr lang="en-US" dirty="0"/>
              <a:t>Name</a:t>
            </a:r>
          </a:p>
        </p:txBody>
      </p:sp>
      <p:sp>
        <p:nvSpPr>
          <p:cNvPr id="13" name="Text Placeholder 9">
            <a:extLst>
              <a:ext uri="{FF2B5EF4-FFF2-40B4-BE49-F238E27FC236}">
                <a16:creationId xmlns:a16="http://schemas.microsoft.com/office/drawing/2014/main" id="{62B999D7-A76D-B741-B745-30280A6B16D7}"/>
              </a:ext>
            </a:extLst>
          </p:cNvPr>
          <p:cNvSpPr>
            <a:spLocks noGrp="1"/>
          </p:cNvSpPr>
          <p:nvPr>
            <p:ph type="body" sz="quarter" idx="11" hasCustomPrompt="1"/>
          </p:nvPr>
        </p:nvSpPr>
        <p:spPr>
          <a:xfrm>
            <a:off x="615414" y="2604240"/>
            <a:ext cx="7887058" cy="383182"/>
          </a:xfrm>
        </p:spPr>
        <p:txBody>
          <a:bodyPr>
            <a:spAutoFit/>
          </a:bodyPr>
          <a:lstStyle>
            <a:lvl1pPr marL="0" indent="0">
              <a:buNone/>
              <a:defRPr/>
            </a:lvl1pPr>
          </a:lstStyle>
          <a:p>
            <a:pPr lvl="0"/>
            <a:r>
              <a:rPr lang="en-US" dirty="0"/>
              <a:t>College</a:t>
            </a:r>
          </a:p>
        </p:txBody>
      </p:sp>
      <p:sp>
        <p:nvSpPr>
          <p:cNvPr id="14" name="Text Placeholder 9">
            <a:extLst>
              <a:ext uri="{FF2B5EF4-FFF2-40B4-BE49-F238E27FC236}">
                <a16:creationId xmlns:a16="http://schemas.microsoft.com/office/drawing/2014/main" id="{5CA1FD1C-6FE7-DD48-9178-AFF6A8C55535}"/>
              </a:ext>
            </a:extLst>
          </p:cNvPr>
          <p:cNvSpPr>
            <a:spLocks noGrp="1"/>
          </p:cNvSpPr>
          <p:nvPr>
            <p:ph type="body" sz="quarter" idx="12" hasCustomPrompt="1"/>
          </p:nvPr>
        </p:nvSpPr>
        <p:spPr>
          <a:xfrm>
            <a:off x="615414" y="3101459"/>
            <a:ext cx="7887058" cy="383182"/>
          </a:xfrm>
        </p:spPr>
        <p:txBody>
          <a:bodyPr>
            <a:spAutoFit/>
          </a:bodyPr>
          <a:lstStyle>
            <a:lvl1pPr marL="0" indent="0">
              <a:buNone/>
              <a:defRPr/>
            </a:lvl1pPr>
          </a:lstStyle>
          <a:p>
            <a:pPr lvl="0"/>
            <a:r>
              <a:rPr lang="en-US" dirty="0"/>
              <a:t>Department or Program Name</a:t>
            </a:r>
          </a:p>
        </p:txBody>
      </p:sp>
      <p:sp>
        <p:nvSpPr>
          <p:cNvPr id="15" name="Text Placeholder 9">
            <a:extLst>
              <a:ext uri="{FF2B5EF4-FFF2-40B4-BE49-F238E27FC236}">
                <a16:creationId xmlns:a16="http://schemas.microsoft.com/office/drawing/2014/main" id="{56EF9B5F-920F-8E4F-872D-C4D4C2C60FF5}"/>
              </a:ext>
            </a:extLst>
          </p:cNvPr>
          <p:cNvSpPr>
            <a:spLocks noGrp="1"/>
          </p:cNvSpPr>
          <p:nvPr>
            <p:ph type="body" sz="quarter" idx="13" hasCustomPrompt="1"/>
          </p:nvPr>
        </p:nvSpPr>
        <p:spPr>
          <a:xfrm>
            <a:off x="615414" y="3598678"/>
            <a:ext cx="7887058" cy="383182"/>
          </a:xfrm>
        </p:spPr>
        <p:txBody>
          <a:bodyPr>
            <a:spAutoFit/>
          </a:bodyPr>
          <a:lstStyle>
            <a:lvl1pPr marL="0" indent="0">
              <a:buNone/>
              <a:defRPr/>
            </a:lvl1pPr>
          </a:lstStyle>
          <a:p>
            <a:pPr lvl="0"/>
            <a:r>
              <a:rPr lang="en-US" dirty="0"/>
              <a:t>Website</a:t>
            </a:r>
          </a:p>
        </p:txBody>
      </p:sp>
      <p:sp>
        <p:nvSpPr>
          <p:cNvPr id="16" name="Text Placeholder 9">
            <a:extLst>
              <a:ext uri="{FF2B5EF4-FFF2-40B4-BE49-F238E27FC236}">
                <a16:creationId xmlns:a16="http://schemas.microsoft.com/office/drawing/2014/main" id="{B0EB2389-F780-2D4A-B2A3-2E10B3549B02}"/>
              </a:ext>
            </a:extLst>
          </p:cNvPr>
          <p:cNvSpPr>
            <a:spLocks noGrp="1"/>
          </p:cNvSpPr>
          <p:nvPr>
            <p:ph type="body" sz="quarter" idx="14" hasCustomPrompt="1"/>
          </p:nvPr>
        </p:nvSpPr>
        <p:spPr>
          <a:xfrm>
            <a:off x="615414" y="4095897"/>
            <a:ext cx="7887058" cy="383182"/>
          </a:xfrm>
        </p:spPr>
        <p:txBody>
          <a:bodyPr>
            <a:spAutoFit/>
          </a:bodyPr>
          <a:lstStyle>
            <a:lvl1pPr marL="0" indent="0">
              <a:buNone/>
              <a:defRPr/>
            </a:lvl1pPr>
          </a:lstStyle>
          <a:p>
            <a:pPr lvl="0"/>
            <a:r>
              <a:rPr lang="en-US" dirty="0"/>
              <a:t>Phone Number</a:t>
            </a:r>
          </a:p>
        </p:txBody>
      </p:sp>
      <p:sp>
        <p:nvSpPr>
          <p:cNvPr id="18" name="Text Placeholder 9">
            <a:extLst>
              <a:ext uri="{FF2B5EF4-FFF2-40B4-BE49-F238E27FC236}">
                <a16:creationId xmlns:a16="http://schemas.microsoft.com/office/drawing/2014/main" id="{85444114-988B-6D44-B79C-537507DF2B60}"/>
              </a:ext>
            </a:extLst>
          </p:cNvPr>
          <p:cNvSpPr>
            <a:spLocks noGrp="1"/>
          </p:cNvSpPr>
          <p:nvPr>
            <p:ph type="body" sz="quarter" idx="15" hasCustomPrompt="1"/>
          </p:nvPr>
        </p:nvSpPr>
        <p:spPr>
          <a:xfrm>
            <a:off x="615414" y="4593118"/>
            <a:ext cx="7887058" cy="383182"/>
          </a:xfrm>
        </p:spPr>
        <p:txBody>
          <a:bodyPr>
            <a:spAutoFit/>
          </a:bodyPr>
          <a:lstStyle>
            <a:lvl1pPr marL="0" indent="0">
              <a:buNone/>
              <a:defRPr/>
            </a:lvl1pPr>
          </a:lstStyle>
          <a:p>
            <a:pPr lvl="0"/>
            <a:r>
              <a:rPr lang="en-US" dirty="0"/>
              <a:t>Email</a:t>
            </a:r>
          </a:p>
        </p:txBody>
      </p:sp>
      <p:sp>
        <p:nvSpPr>
          <p:cNvPr id="19" name="TextBox 18">
            <a:extLst>
              <a:ext uri="{FF2B5EF4-FFF2-40B4-BE49-F238E27FC236}">
                <a16:creationId xmlns:a16="http://schemas.microsoft.com/office/drawing/2014/main" id="{F1ED535D-CF14-414F-994D-2D6881DC565E}"/>
              </a:ext>
            </a:extLst>
          </p:cNvPr>
          <p:cNvSpPr txBox="1"/>
          <p:nvPr/>
        </p:nvSpPr>
        <p:spPr>
          <a:xfrm>
            <a:off x="615415" y="978794"/>
            <a:ext cx="6081601" cy="553998"/>
          </a:xfrm>
          <a:prstGeom prst="rect">
            <a:avLst/>
          </a:prstGeom>
          <a:noFill/>
        </p:spPr>
        <p:txBody>
          <a:bodyPr wrap="square" rtlCol="0">
            <a:spAutoFit/>
          </a:bodyPr>
          <a:lstStyle/>
          <a:p>
            <a:r>
              <a:rPr lang="en-US" sz="3000" b="1" dirty="0">
                <a:solidFill>
                  <a:schemeClr val="tx2"/>
                </a:solidFill>
                <a:latin typeface="Tahoma" panose="020B0604030504040204" pitchFamily="34" charset="0"/>
                <a:ea typeface="Tahoma" panose="020B0604030504040204" pitchFamily="34" charset="0"/>
                <a:cs typeface="Tahoma" panose="020B0604030504040204" pitchFamily="34" charset="0"/>
              </a:rPr>
              <a:t>Contact Information</a:t>
            </a:r>
          </a:p>
        </p:txBody>
      </p:sp>
    </p:spTree>
    <p:extLst>
      <p:ext uri="{BB962C8B-B14F-4D97-AF65-F5344CB8AC3E}">
        <p14:creationId xmlns:p14="http://schemas.microsoft.com/office/powerpoint/2010/main" val="162279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Presentation Titl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4973"/>
            <a:ext cx="77724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152971"/>
            <a:ext cx="6858000" cy="828294"/>
          </a:xfrm>
        </p:spPr>
        <p:txBody>
          <a:bodyPr/>
          <a:lstStyle>
            <a:lvl1pPr marL="0" indent="0" algn="ctr">
              <a:buNone/>
              <a:defRPr sz="2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Sub-topic</a:t>
            </a:r>
          </a:p>
        </p:txBody>
      </p:sp>
      <p:sp>
        <p:nvSpPr>
          <p:cNvPr id="5" name="Text Placeholder 4">
            <a:extLst>
              <a:ext uri="{FF2B5EF4-FFF2-40B4-BE49-F238E27FC236}">
                <a16:creationId xmlns:a16="http://schemas.microsoft.com/office/drawing/2014/main" id="{EAB5B5FA-38C5-9149-9DA4-F4028C9667AB}"/>
              </a:ext>
            </a:extLst>
          </p:cNvPr>
          <p:cNvSpPr>
            <a:spLocks noGrp="1"/>
          </p:cNvSpPr>
          <p:nvPr>
            <p:ph type="body" sz="quarter" idx="10" hasCustomPrompt="1"/>
          </p:nvPr>
        </p:nvSpPr>
        <p:spPr>
          <a:xfrm>
            <a:off x="2227484" y="3009504"/>
            <a:ext cx="4675187" cy="334963"/>
          </a:xfrm>
        </p:spPr>
        <p:txBody>
          <a:bodyPr>
            <a:noAutofit/>
          </a:bodyPr>
          <a:lstStyle>
            <a:lvl1pPr marL="0" indent="0" algn="ctr">
              <a:buNone/>
              <a:defRPr sz="15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3" name="Text Placeholder 4">
            <a:extLst>
              <a:ext uri="{FF2B5EF4-FFF2-40B4-BE49-F238E27FC236}">
                <a16:creationId xmlns:a16="http://schemas.microsoft.com/office/drawing/2014/main" id="{932339FA-DA32-A74D-BF3D-0857B2EA0233}"/>
              </a:ext>
            </a:extLst>
          </p:cNvPr>
          <p:cNvSpPr>
            <a:spLocks noGrp="1"/>
          </p:cNvSpPr>
          <p:nvPr>
            <p:ph type="body" sz="quarter" idx="11" hasCustomPrompt="1"/>
          </p:nvPr>
        </p:nvSpPr>
        <p:spPr>
          <a:xfrm>
            <a:off x="685802" y="3470505"/>
            <a:ext cx="3713203" cy="652749"/>
          </a:xfrm>
        </p:spPr>
        <p:txBody>
          <a:bodyPr anchor="ctr">
            <a:normAutofit/>
          </a:bodyPr>
          <a:lstStyle>
            <a:lvl1pPr marL="0" indent="0" algn="r">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4C4E1DC7-B849-7A47-B34C-CA67D6F4605F}"/>
              </a:ext>
            </a:extLst>
          </p:cNvPr>
          <p:cNvSpPr>
            <a:spLocks noGrp="1"/>
          </p:cNvSpPr>
          <p:nvPr>
            <p:ph type="body" sz="quarter" idx="12" hasCustomPrompt="1"/>
          </p:nvPr>
        </p:nvSpPr>
        <p:spPr>
          <a:xfrm>
            <a:off x="4731147" y="3470505"/>
            <a:ext cx="3713203" cy="652749"/>
          </a:xfrm>
        </p:spPr>
        <p:txBody>
          <a:bodyPr anchor="ctr">
            <a:normAutofit/>
          </a:bodyPr>
          <a:lstStyle>
            <a:lvl1pPr marL="0" indent="0" algn="l">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grpSp>
        <p:nvGrpSpPr>
          <p:cNvPr id="16" name="Group 15">
            <a:extLst>
              <a:ext uri="{FF2B5EF4-FFF2-40B4-BE49-F238E27FC236}">
                <a16:creationId xmlns:a16="http://schemas.microsoft.com/office/drawing/2014/main" id="{8AB3D67C-B153-C645-A39A-00A7DAE198D6}"/>
              </a:ext>
            </a:extLst>
          </p:cNvPr>
          <p:cNvGrpSpPr/>
          <p:nvPr userDrawn="1"/>
        </p:nvGrpSpPr>
        <p:grpSpPr>
          <a:xfrm>
            <a:off x="3381322" y="4850966"/>
            <a:ext cx="2381356" cy="1632516"/>
            <a:chOff x="4428154" y="3921547"/>
            <a:chExt cx="3330175" cy="2282968"/>
          </a:xfrm>
        </p:grpSpPr>
        <p:grpSp>
          <p:nvGrpSpPr>
            <p:cNvPr id="18" name="Group 17">
              <a:extLst>
                <a:ext uri="{FF2B5EF4-FFF2-40B4-BE49-F238E27FC236}">
                  <a16:creationId xmlns:a16="http://schemas.microsoft.com/office/drawing/2014/main" id="{24D9EA0D-1D68-9440-B3BE-BD5C55B95E11}"/>
                </a:ext>
              </a:extLst>
            </p:cNvPr>
            <p:cNvGrpSpPr/>
            <p:nvPr userDrawn="1"/>
          </p:nvGrpSpPr>
          <p:grpSpPr>
            <a:xfrm>
              <a:off x="5391912" y="3921547"/>
              <a:ext cx="1408176" cy="1538935"/>
              <a:chOff x="5183237" y="4557650"/>
              <a:chExt cx="1408176" cy="1538935"/>
            </a:xfrm>
          </p:grpSpPr>
          <p:sp>
            <p:nvSpPr>
              <p:cNvPr id="21" name="Rectangle 20">
                <a:extLst>
                  <a:ext uri="{FF2B5EF4-FFF2-40B4-BE49-F238E27FC236}">
                    <a16:creationId xmlns:a16="http://schemas.microsoft.com/office/drawing/2014/main" id="{685F0FEB-2A54-704E-9CA8-5EACEB32DA8A}"/>
                  </a:ext>
                </a:extLst>
              </p:cNvPr>
              <p:cNvSpPr/>
              <p:nvPr/>
            </p:nvSpPr>
            <p:spPr>
              <a:xfrm>
                <a:off x="5183237" y="4557650"/>
                <a:ext cx="1408176" cy="1538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5" name="Picture 24">
                <a:extLst>
                  <a:ext uri="{FF2B5EF4-FFF2-40B4-BE49-F238E27FC236}">
                    <a16:creationId xmlns:a16="http://schemas.microsoft.com/office/drawing/2014/main" id="{76096C86-8430-4542-9130-724B459177C0}"/>
                  </a:ext>
                </a:extLst>
              </p:cNvPr>
              <p:cNvPicPr>
                <a:picLocks noChangeAspect="1"/>
              </p:cNvPicPr>
              <p:nvPr/>
            </p:nvPicPr>
            <p:blipFill>
              <a:blip r:embed="rId3"/>
              <a:stretch>
                <a:fillRect/>
              </a:stretch>
            </p:blipFill>
            <p:spPr>
              <a:xfrm>
                <a:off x="5378407" y="4756048"/>
                <a:ext cx="1012320" cy="1135773"/>
              </a:xfrm>
              <a:prstGeom prst="rect">
                <a:avLst/>
              </a:prstGeom>
            </p:spPr>
          </p:pic>
        </p:grpSp>
        <p:pic>
          <p:nvPicPr>
            <p:cNvPr id="20" name="Picture 19">
              <a:extLst>
                <a:ext uri="{FF2B5EF4-FFF2-40B4-BE49-F238E27FC236}">
                  <a16:creationId xmlns:a16="http://schemas.microsoft.com/office/drawing/2014/main" id="{11458BD4-C1E5-4B48-9C01-7F4AE75B2CEF}"/>
                </a:ext>
              </a:extLst>
            </p:cNvPr>
            <p:cNvPicPr>
              <a:picLocks noChangeAspect="1"/>
            </p:cNvPicPr>
            <p:nvPr userDrawn="1"/>
          </p:nvPicPr>
          <p:blipFill>
            <a:blip r:embed="rId4"/>
            <a:stretch>
              <a:fillRect/>
            </a:stretch>
          </p:blipFill>
          <p:spPr>
            <a:xfrm>
              <a:off x="4428154" y="5666564"/>
              <a:ext cx="3330175" cy="537951"/>
            </a:xfrm>
            <a:prstGeom prst="rect">
              <a:avLst/>
            </a:prstGeom>
          </p:spPr>
        </p:pic>
      </p:grpSp>
    </p:spTree>
    <p:extLst>
      <p:ext uri="{BB962C8B-B14F-4D97-AF65-F5344CB8AC3E}">
        <p14:creationId xmlns:p14="http://schemas.microsoft.com/office/powerpoint/2010/main" val="265326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61769"/>
            <a:ext cx="77724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Divider Slide</a:t>
            </a:r>
          </a:p>
        </p:txBody>
      </p:sp>
      <p:sp>
        <p:nvSpPr>
          <p:cNvPr id="3" name="Subtitle 2"/>
          <p:cNvSpPr>
            <a:spLocks noGrp="1"/>
          </p:cNvSpPr>
          <p:nvPr>
            <p:ph type="subTitle" idx="1" hasCustomPrompt="1"/>
          </p:nvPr>
        </p:nvSpPr>
        <p:spPr>
          <a:xfrm>
            <a:off x="1143000" y="3149767"/>
            <a:ext cx="6858000" cy="828294"/>
          </a:xfrm>
        </p:spPr>
        <p:txBody>
          <a:bodyPr/>
          <a:lstStyle>
            <a:lvl1pPr marL="0" indent="0" algn="ctr">
              <a:buNone/>
              <a:defRPr sz="2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Section title</a:t>
            </a:r>
          </a:p>
        </p:txBody>
      </p:sp>
    </p:spTree>
    <p:extLst>
      <p:ext uri="{BB962C8B-B14F-4D97-AF65-F5344CB8AC3E}">
        <p14:creationId xmlns:p14="http://schemas.microsoft.com/office/powerpoint/2010/main" val="237434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resentation Title 2">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BC21DA-BB37-9447-AE99-A5671996BECD}"/>
              </a:ext>
            </a:extLst>
          </p:cNvPr>
          <p:cNvSpPr>
            <a:spLocks noGrp="1"/>
          </p:cNvSpPr>
          <p:nvPr>
            <p:ph type="pic" sz="quarter" idx="13"/>
          </p:nvPr>
        </p:nvSpPr>
        <p:spPr>
          <a:xfrm>
            <a:off x="1" y="0"/>
            <a:ext cx="3293390" cy="6858000"/>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21CD90CA-AF2E-8449-8E84-D6C56326C15A}"/>
              </a:ext>
            </a:extLst>
          </p:cNvPr>
          <p:cNvSpPr/>
          <p:nvPr/>
        </p:nvSpPr>
        <p:spPr>
          <a:xfrm>
            <a:off x="3293391" y="0"/>
            <a:ext cx="58506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91D5B3CF-5810-EF40-8451-52B286E53328}"/>
              </a:ext>
            </a:extLst>
          </p:cNvPr>
          <p:cNvSpPr/>
          <p:nvPr/>
        </p:nvSpPr>
        <p:spPr>
          <a:xfrm>
            <a:off x="3180196" y="0"/>
            <a:ext cx="3321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3909547" y="510445"/>
            <a:ext cx="5025224" cy="1080247"/>
          </a:xfrm>
        </p:spPr>
        <p:txBody>
          <a:bodyPr anchor="t" anchorCtr="0">
            <a:noAutofit/>
          </a:bodyPr>
          <a:lstStyle>
            <a:lvl1pPr algn="ctr">
              <a:defRPr sz="3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4405587" y="1598800"/>
            <a:ext cx="4135996" cy="828294"/>
          </a:xfrm>
        </p:spPr>
        <p:txBody>
          <a:bodyPr/>
          <a:lstStyle>
            <a:lvl1pPr marL="0" indent="0" algn="ctr">
              <a:buNone/>
              <a:defRPr sz="2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4567133" y="2494699"/>
            <a:ext cx="3812907" cy="334963"/>
          </a:xfrm>
        </p:spPr>
        <p:txBody>
          <a:bodyPr>
            <a:normAutofit/>
          </a:bodyPr>
          <a:lstStyle>
            <a:lvl1pPr marL="0" indent="0" algn="ctr">
              <a:buNone/>
              <a:defRPr sz="15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4565558" y="2932980"/>
            <a:ext cx="3713203" cy="652749"/>
          </a:xfrm>
        </p:spPr>
        <p:txBody>
          <a:bodyPr anchor="ctr">
            <a:normAutofit/>
          </a:bodyPr>
          <a:lstStyle>
            <a:lvl1pPr marL="0" indent="0" algn="ctr">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4565556" y="3865608"/>
            <a:ext cx="3713203" cy="652749"/>
          </a:xfrm>
        </p:spPr>
        <p:txBody>
          <a:bodyPr anchor="ctr">
            <a:normAutofit/>
          </a:bodyPr>
          <a:lstStyle>
            <a:lvl1pPr marL="0" indent="0" algn="ctr">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a:cxnSpLocks/>
          </p:cNvCxnSpPr>
          <p:nvPr/>
        </p:nvCxnSpPr>
        <p:spPr>
          <a:xfrm flipH="1">
            <a:off x="5186168" y="3706773"/>
            <a:ext cx="2471979"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18" name="Group 17">
            <a:extLst>
              <a:ext uri="{FF2B5EF4-FFF2-40B4-BE49-F238E27FC236}">
                <a16:creationId xmlns:a16="http://schemas.microsoft.com/office/drawing/2014/main" id="{85A85373-871A-E541-8F8C-B40596554BE5}"/>
              </a:ext>
            </a:extLst>
          </p:cNvPr>
          <p:cNvGrpSpPr/>
          <p:nvPr userDrawn="1"/>
        </p:nvGrpSpPr>
        <p:grpSpPr>
          <a:xfrm>
            <a:off x="4654568" y="4742720"/>
            <a:ext cx="3347204" cy="1869942"/>
            <a:chOff x="2301428" y="3862555"/>
            <a:chExt cx="4541144" cy="2536946"/>
          </a:xfrm>
        </p:grpSpPr>
        <p:grpSp>
          <p:nvGrpSpPr>
            <p:cNvPr id="20" name="Group 19">
              <a:extLst>
                <a:ext uri="{FF2B5EF4-FFF2-40B4-BE49-F238E27FC236}">
                  <a16:creationId xmlns:a16="http://schemas.microsoft.com/office/drawing/2014/main" id="{9CC6DD35-5E5A-4146-B262-96EBC14807C4}"/>
                </a:ext>
              </a:extLst>
            </p:cNvPr>
            <p:cNvGrpSpPr/>
            <p:nvPr userDrawn="1"/>
          </p:nvGrpSpPr>
          <p:grpSpPr>
            <a:xfrm>
              <a:off x="3799086" y="3862555"/>
              <a:ext cx="1408176" cy="1538935"/>
              <a:chOff x="5183237" y="4557650"/>
              <a:chExt cx="1408176" cy="1538935"/>
            </a:xfrm>
          </p:grpSpPr>
          <p:sp>
            <p:nvSpPr>
              <p:cNvPr id="28" name="Rectangle 27">
                <a:extLst>
                  <a:ext uri="{FF2B5EF4-FFF2-40B4-BE49-F238E27FC236}">
                    <a16:creationId xmlns:a16="http://schemas.microsoft.com/office/drawing/2014/main" id="{B1C1F035-5C5D-4D45-89DC-B68221E4AAE2}"/>
                  </a:ext>
                </a:extLst>
              </p:cNvPr>
              <p:cNvSpPr/>
              <p:nvPr/>
            </p:nvSpPr>
            <p:spPr>
              <a:xfrm>
                <a:off x="5183237" y="4557650"/>
                <a:ext cx="1408176" cy="1538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9" name="Picture 28">
                <a:extLst>
                  <a:ext uri="{FF2B5EF4-FFF2-40B4-BE49-F238E27FC236}">
                    <a16:creationId xmlns:a16="http://schemas.microsoft.com/office/drawing/2014/main" id="{8076CB4F-6132-074E-8B18-3E6BE7D4001D}"/>
                  </a:ext>
                </a:extLst>
              </p:cNvPr>
              <p:cNvPicPr>
                <a:picLocks noChangeAspect="1"/>
              </p:cNvPicPr>
              <p:nvPr/>
            </p:nvPicPr>
            <p:blipFill>
              <a:blip r:embed="rId2"/>
              <a:stretch>
                <a:fillRect/>
              </a:stretch>
            </p:blipFill>
            <p:spPr>
              <a:xfrm>
                <a:off x="5378407" y="4756048"/>
                <a:ext cx="1012320" cy="1135773"/>
              </a:xfrm>
              <a:prstGeom prst="rect">
                <a:avLst/>
              </a:prstGeom>
            </p:spPr>
          </p:pic>
        </p:grpSp>
        <p:pic>
          <p:nvPicPr>
            <p:cNvPr id="21" name="Picture 20">
              <a:extLst>
                <a:ext uri="{FF2B5EF4-FFF2-40B4-BE49-F238E27FC236}">
                  <a16:creationId xmlns:a16="http://schemas.microsoft.com/office/drawing/2014/main" id="{40893F3D-60C2-2444-BD3E-C188C277E876}"/>
                </a:ext>
              </a:extLst>
            </p:cNvPr>
            <p:cNvPicPr>
              <a:picLocks noChangeAspect="1"/>
            </p:cNvPicPr>
            <p:nvPr userDrawn="1"/>
          </p:nvPicPr>
          <p:blipFill>
            <a:blip r:embed="rId3"/>
            <a:stretch>
              <a:fillRect/>
            </a:stretch>
          </p:blipFill>
          <p:spPr>
            <a:xfrm>
              <a:off x="2491740" y="5508222"/>
              <a:ext cx="4160520" cy="594360"/>
            </a:xfrm>
            <a:prstGeom prst="rect">
              <a:avLst/>
            </a:prstGeom>
          </p:spPr>
        </p:pic>
        <p:pic>
          <p:nvPicPr>
            <p:cNvPr id="26" name="Picture 25">
              <a:extLst>
                <a:ext uri="{FF2B5EF4-FFF2-40B4-BE49-F238E27FC236}">
                  <a16:creationId xmlns:a16="http://schemas.microsoft.com/office/drawing/2014/main" id="{A2649042-7375-1E47-92F9-8BD14D315D1D}"/>
                </a:ext>
              </a:extLst>
            </p:cNvPr>
            <p:cNvPicPr>
              <a:picLocks noChangeAspect="1"/>
            </p:cNvPicPr>
            <p:nvPr userDrawn="1"/>
          </p:nvPicPr>
          <p:blipFill>
            <a:blip r:embed="rId4"/>
            <a:stretch>
              <a:fillRect/>
            </a:stretch>
          </p:blipFill>
          <p:spPr>
            <a:xfrm>
              <a:off x="2301428" y="5945387"/>
              <a:ext cx="4541144" cy="454114"/>
            </a:xfrm>
            <a:prstGeom prst="rect">
              <a:avLst/>
            </a:prstGeom>
          </p:spPr>
        </p:pic>
      </p:grpSp>
    </p:spTree>
    <p:extLst>
      <p:ext uri="{BB962C8B-B14F-4D97-AF65-F5344CB8AC3E}">
        <p14:creationId xmlns:p14="http://schemas.microsoft.com/office/powerpoint/2010/main" val="250442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ation Title 3">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D5B3CF-5810-EF40-8451-52B286E53328}"/>
              </a:ext>
            </a:extLst>
          </p:cNvPr>
          <p:cNvSpPr/>
          <p:nvPr/>
        </p:nvSpPr>
        <p:spPr>
          <a:xfrm>
            <a:off x="0" y="5029201"/>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685800" y="476999"/>
            <a:ext cx="77724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1143000" y="1964997"/>
            <a:ext cx="6858000" cy="828294"/>
          </a:xfrm>
        </p:spPr>
        <p:txBody>
          <a:bodyPr/>
          <a:lstStyle>
            <a:lvl1pPr marL="0" indent="0" algn="ctr">
              <a:buNone/>
              <a:defRPr sz="2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2227484" y="2816319"/>
            <a:ext cx="4675187" cy="334963"/>
          </a:xfrm>
        </p:spPr>
        <p:txBody>
          <a:bodyPr>
            <a:normAutofit/>
          </a:bodyPr>
          <a:lstStyle>
            <a:lvl1pPr marL="0" indent="0" algn="ctr">
              <a:buNone/>
              <a:defRPr sz="15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685802" y="3277318"/>
            <a:ext cx="3713203" cy="652749"/>
          </a:xfrm>
        </p:spPr>
        <p:txBody>
          <a:bodyPr anchor="ctr">
            <a:normAutofit/>
          </a:bodyPr>
          <a:lstStyle>
            <a:lvl1pPr marL="0" indent="0" algn="r">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4731147" y="3277318"/>
            <a:ext cx="3713203" cy="652749"/>
          </a:xfrm>
        </p:spPr>
        <p:txBody>
          <a:bodyPr anchor="ctr">
            <a:normAutofit/>
          </a:bodyPr>
          <a:lstStyle>
            <a:lvl1pPr marL="0" indent="0" algn="l">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grpSp>
        <p:nvGrpSpPr>
          <p:cNvPr id="16" name="Group 15">
            <a:extLst>
              <a:ext uri="{FF2B5EF4-FFF2-40B4-BE49-F238E27FC236}">
                <a16:creationId xmlns:a16="http://schemas.microsoft.com/office/drawing/2014/main" id="{3F1FEA00-B214-AF4C-B8C4-3A82EA4AB2F4}"/>
              </a:ext>
            </a:extLst>
          </p:cNvPr>
          <p:cNvGrpSpPr/>
          <p:nvPr userDrawn="1"/>
        </p:nvGrpSpPr>
        <p:grpSpPr>
          <a:xfrm>
            <a:off x="3364314" y="4280007"/>
            <a:ext cx="2415372" cy="1632515"/>
            <a:chOff x="4884927" y="4571999"/>
            <a:chExt cx="2415372" cy="1632515"/>
          </a:xfrm>
        </p:grpSpPr>
        <p:pic>
          <p:nvPicPr>
            <p:cNvPr id="18" name="Picture 17">
              <a:extLst>
                <a:ext uri="{FF2B5EF4-FFF2-40B4-BE49-F238E27FC236}">
                  <a16:creationId xmlns:a16="http://schemas.microsoft.com/office/drawing/2014/main" id="{CA9CE167-A505-D349-A0F4-F77811BEABD7}"/>
                </a:ext>
              </a:extLst>
            </p:cNvPr>
            <p:cNvPicPr>
              <a:picLocks noChangeAspect="1"/>
            </p:cNvPicPr>
            <p:nvPr userDrawn="1"/>
          </p:nvPicPr>
          <p:blipFill>
            <a:blip r:embed="rId2"/>
            <a:stretch>
              <a:fillRect/>
            </a:stretch>
          </p:blipFill>
          <p:spPr>
            <a:xfrm>
              <a:off x="4884927" y="5814339"/>
              <a:ext cx="2415372" cy="390175"/>
            </a:xfrm>
            <a:prstGeom prst="rect">
              <a:avLst/>
            </a:prstGeom>
          </p:spPr>
        </p:pic>
        <p:grpSp>
          <p:nvGrpSpPr>
            <p:cNvPr id="19" name="Group 18">
              <a:extLst>
                <a:ext uri="{FF2B5EF4-FFF2-40B4-BE49-F238E27FC236}">
                  <a16:creationId xmlns:a16="http://schemas.microsoft.com/office/drawing/2014/main" id="{C433D900-85D8-9843-A60D-7BA69B18B350}"/>
                </a:ext>
              </a:extLst>
            </p:cNvPr>
            <p:cNvGrpSpPr/>
            <p:nvPr userDrawn="1"/>
          </p:nvGrpSpPr>
          <p:grpSpPr>
            <a:xfrm>
              <a:off x="5594490" y="4571999"/>
              <a:ext cx="1006965" cy="1100469"/>
              <a:chOff x="5183237" y="4557650"/>
              <a:chExt cx="1408176" cy="1538935"/>
            </a:xfrm>
          </p:grpSpPr>
          <p:sp>
            <p:nvSpPr>
              <p:cNvPr id="20" name="Rectangle 19">
                <a:extLst>
                  <a:ext uri="{FF2B5EF4-FFF2-40B4-BE49-F238E27FC236}">
                    <a16:creationId xmlns:a16="http://schemas.microsoft.com/office/drawing/2014/main" id="{94FF2BE7-1FDF-994A-8167-87896B880EDD}"/>
                  </a:ext>
                </a:extLst>
              </p:cNvPr>
              <p:cNvSpPr/>
              <p:nvPr/>
            </p:nvSpPr>
            <p:spPr>
              <a:xfrm>
                <a:off x="5183237" y="4557650"/>
                <a:ext cx="1408176" cy="1538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1" name="Picture 20">
                <a:extLst>
                  <a:ext uri="{FF2B5EF4-FFF2-40B4-BE49-F238E27FC236}">
                    <a16:creationId xmlns:a16="http://schemas.microsoft.com/office/drawing/2014/main" id="{A8880FB9-D661-3540-92B4-3B0FC9ED9156}"/>
                  </a:ext>
                </a:extLst>
              </p:cNvPr>
              <p:cNvPicPr>
                <a:picLocks noChangeAspect="1"/>
              </p:cNvPicPr>
              <p:nvPr/>
            </p:nvPicPr>
            <p:blipFill>
              <a:blip r:embed="rId3"/>
              <a:stretch>
                <a:fillRect/>
              </a:stretch>
            </p:blipFill>
            <p:spPr>
              <a:xfrm>
                <a:off x="5378407" y="4756048"/>
                <a:ext cx="1012320" cy="1135773"/>
              </a:xfrm>
              <a:prstGeom prst="rect">
                <a:avLst/>
              </a:prstGeom>
            </p:spPr>
          </p:pic>
        </p:grpSp>
      </p:grpSp>
    </p:spTree>
    <p:extLst>
      <p:ext uri="{BB962C8B-B14F-4D97-AF65-F5344CB8AC3E}">
        <p14:creationId xmlns:p14="http://schemas.microsoft.com/office/powerpoint/2010/main" val="9787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3"/>
            <a:ext cx="7886700" cy="2852737"/>
          </a:xfrm>
        </p:spPr>
        <p:txBody>
          <a:bodyPr anchor="b"/>
          <a:lstStyle>
            <a:lvl1pPr>
              <a:defRPr sz="4500"/>
            </a:lvl1pPr>
          </a:lstStyle>
          <a:p>
            <a:r>
              <a:rPr lang="en-US" dirty="0"/>
              <a:t>Divider Slide 2</a:t>
            </a:r>
          </a:p>
        </p:txBody>
      </p:sp>
      <p:sp>
        <p:nvSpPr>
          <p:cNvPr id="3" name="Text Placeholder 2"/>
          <p:cNvSpPr>
            <a:spLocks noGrp="1"/>
          </p:cNvSpPr>
          <p:nvPr>
            <p:ph type="body" idx="1" hasCustomPrompt="1"/>
          </p:nvPr>
        </p:nvSpPr>
        <p:spPr>
          <a:xfrm>
            <a:off x="623888" y="4589468"/>
            <a:ext cx="7886700" cy="736515"/>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Section Topic</a:t>
            </a:r>
          </a:p>
        </p:txBody>
      </p:sp>
    </p:spTree>
    <p:extLst>
      <p:ext uri="{BB962C8B-B14F-4D97-AF65-F5344CB8AC3E}">
        <p14:creationId xmlns:p14="http://schemas.microsoft.com/office/powerpoint/2010/main" val="1371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3516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42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7"/>
            <a:ext cx="38862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7"/>
            <a:ext cx="38862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14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91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3670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D5431B1E-8998-0146-AF70-B53ABD36F462}"/>
              </a:ext>
            </a:extLst>
          </p:cNvPr>
          <p:cNvSpPr/>
          <p:nvPr userDrawn="1"/>
        </p:nvSpPr>
        <p:spPr>
          <a:xfrm>
            <a:off x="0" y="5758252"/>
            <a:ext cx="9144000" cy="109975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732D0EDF-6793-944A-8664-9CB2EFC03F6E}"/>
              </a:ext>
            </a:extLst>
          </p:cNvPr>
          <p:cNvPicPr>
            <a:picLocks noChangeAspect="1"/>
          </p:cNvPicPr>
          <p:nvPr userDrawn="1"/>
        </p:nvPicPr>
        <p:blipFill>
          <a:blip r:embed="rId16"/>
          <a:stretch>
            <a:fillRect/>
          </a:stretch>
        </p:blipFill>
        <p:spPr>
          <a:xfrm>
            <a:off x="677562" y="5919726"/>
            <a:ext cx="692363" cy="776797"/>
          </a:xfrm>
          <a:prstGeom prst="rect">
            <a:avLst/>
          </a:prstGeom>
        </p:spPr>
      </p:pic>
      <p:pic>
        <p:nvPicPr>
          <p:cNvPr id="9" name="Picture 8">
            <a:extLst>
              <a:ext uri="{FF2B5EF4-FFF2-40B4-BE49-F238E27FC236}">
                <a16:creationId xmlns:a16="http://schemas.microsoft.com/office/drawing/2014/main" id="{1327A22B-EB27-1644-86A5-45EE4003A33F}"/>
              </a:ext>
            </a:extLst>
          </p:cNvPr>
          <p:cNvPicPr>
            <a:picLocks noChangeAspect="1"/>
          </p:cNvPicPr>
          <p:nvPr userDrawn="1"/>
        </p:nvPicPr>
        <p:blipFill>
          <a:blip r:embed="rId17"/>
          <a:stretch>
            <a:fillRect/>
          </a:stretch>
        </p:blipFill>
        <p:spPr>
          <a:xfrm>
            <a:off x="1508567" y="6228234"/>
            <a:ext cx="2984393" cy="309918"/>
          </a:xfrm>
          <a:prstGeom prst="rect">
            <a:avLst/>
          </a:prstGeom>
        </p:spPr>
      </p:pic>
    </p:spTree>
    <p:extLst>
      <p:ext uri="{BB962C8B-B14F-4D97-AF65-F5344CB8AC3E}">
        <p14:creationId xmlns:p14="http://schemas.microsoft.com/office/powerpoint/2010/main" val="409946392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l" defTabSz="685783" rtl="0" eaLnBrk="1" latinLnBrk="0" hangingPunct="1">
        <a:lnSpc>
          <a:spcPct val="90000"/>
        </a:lnSpc>
        <a:spcBef>
          <a:spcPct val="0"/>
        </a:spcBef>
        <a:buNone/>
        <a:defRPr sz="30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gardeningknowhow.com/garden-how-to/shop/what-are-certified-disease-free-plants.ht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tribalextension.nmsu.edu/"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873BFF-6CD0-7440-ACD2-28A3CD11F663}"/>
              </a:ext>
            </a:extLst>
          </p:cNvPr>
          <p:cNvSpPr>
            <a:spLocks noGrp="1"/>
          </p:cNvSpPr>
          <p:nvPr>
            <p:ph type="ctrTitle"/>
          </p:nvPr>
        </p:nvSpPr>
        <p:spPr/>
        <p:txBody>
          <a:bodyPr/>
          <a:lstStyle/>
          <a:p>
            <a:r>
              <a:rPr lang="en-US" dirty="0"/>
              <a:t>ITEGRATED PEST MANGAGEMENT</a:t>
            </a:r>
          </a:p>
        </p:txBody>
      </p:sp>
      <p:sp>
        <p:nvSpPr>
          <p:cNvPr id="4" name="Subtitle 3">
            <a:extLst>
              <a:ext uri="{FF2B5EF4-FFF2-40B4-BE49-F238E27FC236}">
                <a16:creationId xmlns:a16="http://schemas.microsoft.com/office/drawing/2014/main" id="{01A4AEB2-82A6-BE44-91CE-5159DD0B7FAF}"/>
              </a:ext>
            </a:extLst>
          </p:cNvPr>
          <p:cNvSpPr>
            <a:spLocks noGrp="1"/>
          </p:cNvSpPr>
          <p:nvPr>
            <p:ph type="subTitle" idx="1"/>
          </p:nvPr>
        </p:nvSpPr>
        <p:spPr/>
        <p:txBody>
          <a:bodyPr/>
          <a:lstStyle/>
          <a:p>
            <a:r>
              <a:rPr lang="en-US" dirty="0"/>
              <a:t>SIMPLIFIED</a:t>
            </a:r>
          </a:p>
        </p:txBody>
      </p:sp>
      <p:sp>
        <p:nvSpPr>
          <p:cNvPr id="5" name="Text Placeholder 4">
            <a:extLst>
              <a:ext uri="{FF2B5EF4-FFF2-40B4-BE49-F238E27FC236}">
                <a16:creationId xmlns:a16="http://schemas.microsoft.com/office/drawing/2014/main" id="{0A390D60-6718-774C-ADF0-CABBFCA5E689}"/>
              </a:ext>
            </a:extLst>
          </p:cNvPr>
          <p:cNvSpPr>
            <a:spLocks noGrp="1"/>
          </p:cNvSpPr>
          <p:nvPr>
            <p:ph type="body" sz="quarter" idx="10"/>
          </p:nvPr>
        </p:nvSpPr>
        <p:spPr>
          <a:xfrm>
            <a:off x="2227484" y="2620504"/>
            <a:ext cx="4675187" cy="723963"/>
          </a:xfrm>
        </p:spPr>
        <p:txBody>
          <a:bodyPr/>
          <a:lstStyle/>
          <a:p>
            <a:r>
              <a:rPr lang="en-US" sz="2400" dirty="0"/>
              <a:t>Presented by </a:t>
            </a:r>
          </a:p>
          <a:p>
            <a:r>
              <a:rPr lang="en-US" sz="4000" dirty="0"/>
              <a:t>Bud Lopez</a:t>
            </a:r>
          </a:p>
        </p:txBody>
      </p:sp>
      <p:sp>
        <p:nvSpPr>
          <p:cNvPr id="6" name="Text Placeholder 5">
            <a:extLst>
              <a:ext uri="{FF2B5EF4-FFF2-40B4-BE49-F238E27FC236}">
                <a16:creationId xmlns:a16="http://schemas.microsoft.com/office/drawing/2014/main" id="{D28A305E-8237-3243-833B-F9786E3A2D88}"/>
              </a:ext>
            </a:extLst>
          </p:cNvPr>
          <p:cNvSpPr>
            <a:spLocks noGrp="1"/>
          </p:cNvSpPr>
          <p:nvPr>
            <p:ph type="body" sz="quarter" idx="11"/>
          </p:nvPr>
        </p:nvSpPr>
        <p:spPr>
          <a:xfrm>
            <a:off x="-68193" y="3881960"/>
            <a:ext cx="3713203" cy="482587"/>
          </a:xfrm>
        </p:spPr>
        <p:txBody>
          <a:bodyPr>
            <a:noAutofit/>
          </a:bodyPr>
          <a:lstStyle/>
          <a:p>
            <a:r>
              <a:rPr lang="en-US" sz="2800" dirty="0"/>
              <a:t>ACES</a:t>
            </a:r>
          </a:p>
        </p:txBody>
      </p:sp>
      <p:sp>
        <p:nvSpPr>
          <p:cNvPr id="7" name="Text Placeholder 6">
            <a:extLst>
              <a:ext uri="{FF2B5EF4-FFF2-40B4-BE49-F238E27FC236}">
                <a16:creationId xmlns:a16="http://schemas.microsoft.com/office/drawing/2014/main" id="{7AA7A6DC-968A-924B-8A98-368524945E58}"/>
              </a:ext>
            </a:extLst>
          </p:cNvPr>
          <p:cNvSpPr>
            <a:spLocks noGrp="1"/>
          </p:cNvSpPr>
          <p:nvPr>
            <p:ph type="body" sz="quarter" idx="12"/>
          </p:nvPr>
        </p:nvSpPr>
        <p:spPr>
          <a:xfrm>
            <a:off x="3642388" y="3881960"/>
            <a:ext cx="3713203" cy="482587"/>
          </a:xfrm>
        </p:spPr>
        <p:txBody>
          <a:bodyPr>
            <a:noAutofit/>
          </a:bodyPr>
          <a:lstStyle/>
          <a:p>
            <a:r>
              <a:rPr lang="en-US" sz="2800" dirty="0"/>
              <a:t>Tribal Extension</a:t>
            </a:r>
          </a:p>
        </p:txBody>
      </p:sp>
    </p:spTree>
    <p:extLst>
      <p:ext uri="{BB962C8B-B14F-4D97-AF65-F5344CB8AC3E}">
        <p14:creationId xmlns:p14="http://schemas.microsoft.com/office/powerpoint/2010/main" val="3118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AF66-3EF0-5AAF-E2A2-67C6A5FE32E1}"/>
              </a:ext>
            </a:extLst>
          </p:cNvPr>
          <p:cNvSpPr>
            <a:spLocks noGrp="1"/>
          </p:cNvSpPr>
          <p:nvPr>
            <p:ph type="title"/>
          </p:nvPr>
        </p:nvSpPr>
        <p:spPr>
          <a:xfrm>
            <a:off x="628650" y="365129"/>
            <a:ext cx="7886700" cy="841879"/>
          </a:xfrm>
        </p:spPr>
        <p:txBody>
          <a:bodyPr>
            <a:normAutofit/>
          </a:bodyPr>
          <a:lstStyle/>
          <a:p>
            <a:pPr algn="ctr"/>
            <a:r>
              <a:rPr lang="en-US" sz="4000" dirty="0"/>
              <a:t>IPM PYRAMID </a:t>
            </a:r>
          </a:p>
        </p:txBody>
      </p:sp>
      <p:pic>
        <p:nvPicPr>
          <p:cNvPr id="5" name="Content Placeholder 4" descr="A picture containing text, screenshot, font, design&#10;&#10;Description automatically generated">
            <a:extLst>
              <a:ext uri="{FF2B5EF4-FFF2-40B4-BE49-F238E27FC236}">
                <a16:creationId xmlns:a16="http://schemas.microsoft.com/office/drawing/2014/main" id="{C7F69342-B689-5132-643A-19695633CC34}"/>
              </a:ext>
            </a:extLst>
          </p:cNvPr>
          <p:cNvPicPr>
            <a:picLocks noGrp="1" noChangeAspect="1"/>
          </p:cNvPicPr>
          <p:nvPr>
            <p:ph idx="1"/>
          </p:nvPr>
        </p:nvPicPr>
        <p:blipFill>
          <a:blip r:embed="rId2"/>
          <a:stretch>
            <a:fillRect/>
          </a:stretch>
        </p:blipFill>
        <p:spPr>
          <a:xfrm>
            <a:off x="2046732" y="1207008"/>
            <a:ext cx="5050536" cy="3872198"/>
          </a:xfrm>
        </p:spPr>
      </p:pic>
    </p:spTree>
    <p:extLst>
      <p:ext uri="{BB962C8B-B14F-4D97-AF65-F5344CB8AC3E}">
        <p14:creationId xmlns:p14="http://schemas.microsoft.com/office/powerpoint/2010/main" val="355753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42C4-E615-5614-0BD4-015C61B7E8EA}"/>
              </a:ext>
            </a:extLst>
          </p:cNvPr>
          <p:cNvSpPr>
            <a:spLocks noGrp="1"/>
          </p:cNvSpPr>
          <p:nvPr>
            <p:ph type="title"/>
          </p:nvPr>
        </p:nvSpPr>
        <p:spPr>
          <a:xfrm>
            <a:off x="628650" y="365129"/>
            <a:ext cx="7886700" cy="805303"/>
          </a:xfrm>
        </p:spPr>
        <p:txBody>
          <a:bodyPr>
            <a:normAutofit/>
          </a:bodyPr>
          <a:lstStyle/>
          <a:p>
            <a:pPr algn="ctr"/>
            <a:r>
              <a:rPr lang="en-US" sz="4000" dirty="0"/>
              <a:t>Cultural Controls</a:t>
            </a:r>
          </a:p>
        </p:txBody>
      </p:sp>
      <p:sp>
        <p:nvSpPr>
          <p:cNvPr id="3" name="Content Placeholder 2">
            <a:extLst>
              <a:ext uri="{FF2B5EF4-FFF2-40B4-BE49-F238E27FC236}">
                <a16:creationId xmlns:a16="http://schemas.microsoft.com/office/drawing/2014/main" id="{8698CE75-10E3-F8B5-818E-F60123D6D871}"/>
              </a:ext>
            </a:extLst>
          </p:cNvPr>
          <p:cNvSpPr>
            <a:spLocks noGrp="1"/>
          </p:cNvSpPr>
          <p:nvPr>
            <p:ph idx="1"/>
          </p:nvPr>
        </p:nvSpPr>
        <p:spPr>
          <a:xfrm>
            <a:off x="628650" y="1499616"/>
            <a:ext cx="7886700" cy="3842405"/>
          </a:xfrm>
        </p:spPr>
        <p:txBody>
          <a:bodyPr>
            <a:normAutofit fontScale="85000" lnSpcReduction="10000"/>
          </a:bodyPr>
          <a:lstStyle/>
          <a:p>
            <a:pPr marL="0" indent="0">
              <a:buNone/>
            </a:pPr>
            <a:r>
              <a:rPr lang="en-US" sz="3600" b="1" i="0" dirty="0">
                <a:solidFill>
                  <a:srgbClr val="202124"/>
                </a:solidFill>
                <a:effectLst/>
                <a:latin typeface="Google Sans"/>
              </a:rPr>
              <a:t>Cultural control methods include:</a:t>
            </a:r>
          </a:p>
          <a:p>
            <a:pPr lvl="1"/>
            <a:r>
              <a:rPr lang="en-US" sz="3500" i="0" dirty="0">
                <a:solidFill>
                  <a:srgbClr val="202124"/>
                </a:solidFill>
                <a:effectLst/>
              </a:rPr>
              <a:t>Sanitation</a:t>
            </a:r>
          </a:p>
          <a:p>
            <a:pPr lvl="1"/>
            <a:r>
              <a:rPr lang="en-US" sz="3500" dirty="0">
                <a:solidFill>
                  <a:srgbClr val="202124"/>
                </a:solidFill>
              </a:rPr>
              <a:t>P</a:t>
            </a:r>
            <a:r>
              <a:rPr lang="en-US" sz="3500" b="0" i="0" dirty="0">
                <a:solidFill>
                  <a:srgbClr val="202124"/>
                </a:solidFill>
                <a:effectLst/>
              </a:rPr>
              <a:t>roper</a:t>
            </a:r>
            <a:r>
              <a:rPr lang="en-US" sz="3500" b="0" i="0" dirty="0">
                <a:solidFill>
                  <a:srgbClr val="202124"/>
                </a:solidFill>
                <a:effectLst/>
                <a:latin typeface="Google Sans"/>
              </a:rPr>
              <a:t> selected and rotated crops.</a:t>
            </a:r>
          </a:p>
          <a:p>
            <a:pPr lvl="1"/>
            <a:r>
              <a:rPr lang="en-US" sz="3500" b="0" i="0" dirty="0">
                <a:solidFill>
                  <a:srgbClr val="202124"/>
                </a:solidFill>
                <a:effectLst/>
                <a:latin typeface="Google Sans"/>
              </a:rPr>
              <a:t> Sanitizing and solarizing the soil</a:t>
            </a:r>
          </a:p>
          <a:p>
            <a:pPr lvl="1"/>
            <a:r>
              <a:rPr lang="en-US" sz="3500" dirty="0">
                <a:solidFill>
                  <a:srgbClr val="202124"/>
                </a:solidFill>
                <a:latin typeface="Google Sans"/>
              </a:rPr>
              <a:t>C</a:t>
            </a:r>
            <a:r>
              <a:rPr lang="en-US" sz="3500" b="0" i="0" dirty="0">
                <a:solidFill>
                  <a:srgbClr val="202124"/>
                </a:solidFill>
                <a:effectLst/>
                <a:latin typeface="Google Sans"/>
              </a:rPr>
              <a:t>hoosing the best planting and harvest times.</a:t>
            </a:r>
          </a:p>
          <a:p>
            <a:pPr lvl="1"/>
            <a:r>
              <a:rPr lang="en-US" sz="3500" dirty="0">
                <a:solidFill>
                  <a:srgbClr val="202124"/>
                </a:solidFill>
                <a:latin typeface="Google Sans"/>
              </a:rPr>
              <a:t>U</a:t>
            </a:r>
            <a:r>
              <a:rPr lang="en-US" sz="3500" b="0" i="0" dirty="0">
                <a:solidFill>
                  <a:srgbClr val="202124"/>
                </a:solidFill>
                <a:effectLst/>
                <a:latin typeface="Google Sans"/>
              </a:rPr>
              <a:t>sing resistant varieties and certified plants.</a:t>
            </a:r>
          </a:p>
          <a:p>
            <a:pPr lvl="1"/>
            <a:r>
              <a:rPr lang="en-US" sz="3500" b="0" i="0" dirty="0">
                <a:solidFill>
                  <a:srgbClr val="202124"/>
                </a:solidFill>
                <a:effectLst/>
                <a:latin typeface="Google Sans"/>
              </a:rPr>
              <a:t> </a:t>
            </a:r>
            <a:r>
              <a:rPr lang="en-US" sz="3500" dirty="0">
                <a:solidFill>
                  <a:srgbClr val="202124"/>
                </a:solidFill>
                <a:latin typeface="Google Sans"/>
              </a:rPr>
              <a:t>T</a:t>
            </a:r>
            <a:r>
              <a:rPr lang="en-US" sz="3500" b="0" i="0" dirty="0">
                <a:solidFill>
                  <a:srgbClr val="202124"/>
                </a:solidFill>
                <a:effectLst/>
                <a:latin typeface="Google Sans"/>
              </a:rPr>
              <a:t>aking advantage of allelopathy, and intercropping.</a:t>
            </a:r>
            <a:endParaRPr lang="en-US" sz="3500" dirty="0"/>
          </a:p>
        </p:txBody>
      </p:sp>
    </p:spTree>
    <p:extLst>
      <p:ext uri="{BB962C8B-B14F-4D97-AF65-F5344CB8AC3E}">
        <p14:creationId xmlns:p14="http://schemas.microsoft.com/office/powerpoint/2010/main" val="391290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E6BD-C52A-BDC2-4016-2EB38B728EE1}"/>
              </a:ext>
            </a:extLst>
          </p:cNvPr>
          <p:cNvSpPr>
            <a:spLocks noGrp="1"/>
          </p:cNvSpPr>
          <p:nvPr>
            <p:ph type="title"/>
          </p:nvPr>
        </p:nvSpPr>
        <p:spPr>
          <a:xfrm>
            <a:off x="628650" y="365129"/>
            <a:ext cx="7886700" cy="854071"/>
          </a:xfrm>
        </p:spPr>
        <p:txBody>
          <a:bodyPr>
            <a:normAutofit/>
          </a:bodyPr>
          <a:lstStyle/>
          <a:p>
            <a:pPr algn="ctr"/>
            <a:r>
              <a:rPr lang="en-US" sz="4000" dirty="0"/>
              <a:t>Sanitation</a:t>
            </a:r>
          </a:p>
        </p:txBody>
      </p:sp>
      <p:sp>
        <p:nvSpPr>
          <p:cNvPr id="3" name="Content Placeholder 2">
            <a:extLst>
              <a:ext uri="{FF2B5EF4-FFF2-40B4-BE49-F238E27FC236}">
                <a16:creationId xmlns:a16="http://schemas.microsoft.com/office/drawing/2014/main" id="{9A300AB3-96FA-975D-7FBA-7E48068619BF}"/>
              </a:ext>
            </a:extLst>
          </p:cNvPr>
          <p:cNvSpPr>
            <a:spLocks noGrp="1"/>
          </p:cNvSpPr>
          <p:nvPr>
            <p:ph idx="1"/>
          </p:nvPr>
        </p:nvSpPr>
        <p:spPr>
          <a:xfrm>
            <a:off x="628650" y="1097280"/>
            <a:ext cx="7886700" cy="4244741"/>
          </a:xfrm>
        </p:spPr>
        <p:txBody>
          <a:bodyPr>
            <a:normAutofit fontScale="92500"/>
          </a:bodyPr>
          <a:lstStyle/>
          <a:p>
            <a:r>
              <a:rPr lang="en-US" sz="3000" b="0" i="0" dirty="0">
                <a:solidFill>
                  <a:srgbClr val="333333"/>
                </a:solidFill>
                <a:effectLst/>
              </a:rPr>
              <a:t>Sanitation is paramount with tools and other equipment, planting materials, containers, media, irrigation water, benches and growing areas. </a:t>
            </a:r>
            <a:r>
              <a:rPr lang="en-US" sz="1300" dirty="0"/>
              <a:t>UCNFA</a:t>
            </a:r>
            <a:endParaRPr lang="en-US" sz="3000" dirty="0">
              <a:effectLst/>
              <a:ea typeface="Calibri" panose="020F0502020204030204" pitchFamily="34" charset="0"/>
            </a:endParaRPr>
          </a:p>
          <a:p>
            <a:r>
              <a:rPr lang="en-US" sz="3000" dirty="0">
                <a:effectLst/>
                <a:latin typeface="Calibri" panose="020F0502020204030204" pitchFamily="34" charset="0"/>
                <a:ea typeface="Calibri" panose="020F0502020204030204" pitchFamily="34" charset="0"/>
              </a:rPr>
              <a:t>Weeds and dead plant material should be removed so that they can't serve as vectors for pests and diseases.</a:t>
            </a:r>
          </a:p>
          <a:p>
            <a:r>
              <a:rPr lang="en-US" sz="3000" dirty="0">
                <a:latin typeface="Calibri" panose="020F0502020204030204" pitchFamily="34" charset="0"/>
                <a:ea typeface="Calibri" panose="020F0502020204030204" pitchFamily="34" charset="0"/>
              </a:rPr>
              <a:t>Yard waste should be removed from the site in secured in trash bags. </a:t>
            </a:r>
            <a:r>
              <a:rPr lang="en-US" sz="3000" dirty="0"/>
              <a:t>Do not compost diseased material, because most often home compost piles do not get hot enough to kill all pathogens.</a:t>
            </a:r>
            <a:endParaRPr lang="en-US" sz="1100" dirty="0">
              <a:latin typeface="Calibri" panose="020F0502020204030204" pitchFamily="34" charset="0"/>
              <a:ea typeface="Calibri" panose="020F0502020204030204" pitchFamily="34" charset="0"/>
            </a:endParaRPr>
          </a:p>
          <a:p>
            <a:endParaRPr lang="en-US"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4839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296A-2A04-951F-DF9D-775BEA377145}"/>
              </a:ext>
            </a:extLst>
          </p:cNvPr>
          <p:cNvSpPr>
            <a:spLocks noGrp="1"/>
          </p:cNvSpPr>
          <p:nvPr>
            <p:ph type="title"/>
          </p:nvPr>
        </p:nvSpPr>
        <p:spPr>
          <a:xfrm>
            <a:off x="628650" y="365129"/>
            <a:ext cx="7886700" cy="915031"/>
          </a:xfrm>
        </p:spPr>
        <p:txBody>
          <a:bodyPr>
            <a:normAutofit/>
          </a:bodyPr>
          <a:lstStyle/>
          <a:p>
            <a:pPr algn="ctr"/>
            <a:r>
              <a:rPr lang="en-US" sz="4000" dirty="0"/>
              <a:t>Crop rotation</a:t>
            </a:r>
          </a:p>
        </p:txBody>
      </p:sp>
      <p:sp>
        <p:nvSpPr>
          <p:cNvPr id="3" name="Content Placeholder 2">
            <a:extLst>
              <a:ext uri="{FF2B5EF4-FFF2-40B4-BE49-F238E27FC236}">
                <a16:creationId xmlns:a16="http://schemas.microsoft.com/office/drawing/2014/main" id="{359E2DE7-5011-4AA3-895D-17210F32BECB}"/>
              </a:ext>
            </a:extLst>
          </p:cNvPr>
          <p:cNvSpPr>
            <a:spLocks noGrp="1"/>
          </p:cNvSpPr>
          <p:nvPr>
            <p:ph idx="1"/>
          </p:nvPr>
        </p:nvSpPr>
        <p:spPr>
          <a:xfrm>
            <a:off x="628650" y="1280160"/>
            <a:ext cx="7886700" cy="4061861"/>
          </a:xfrm>
        </p:spPr>
        <p:txBody>
          <a:bodyPr>
            <a:normAutofit fontScale="92500"/>
          </a:bodyPr>
          <a:lstStyle/>
          <a:p>
            <a:pPr>
              <a:spcBef>
                <a:spcPts val="0"/>
              </a:spcBef>
            </a:pPr>
            <a:r>
              <a:rPr lang="en-US" sz="2400" dirty="0">
                <a:solidFill>
                  <a:srgbClr val="000000"/>
                </a:solidFill>
                <a:effectLst/>
                <a:latin typeface="Verdana" panose="020B0604030504040204" pitchFamily="34" charset="0"/>
                <a:ea typeface="Times New Roman" panose="02020603050405020304" pitchFamily="18" charset="0"/>
              </a:rPr>
              <a:t>The principle of crop rotation is to plant a crop in a different location each year. Rotating crops disrupts pathogens, insects, and nematodes by removing the host required to complete their life cycle.</a:t>
            </a:r>
          </a:p>
          <a:p>
            <a:pPr marL="0" indent="0">
              <a:spcBef>
                <a:spcPts val="0"/>
              </a:spcBef>
              <a:buNone/>
            </a:pPr>
            <a:endParaRPr lang="en-US" sz="2400" dirty="0">
              <a:solidFill>
                <a:srgbClr val="000000"/>
              </a:solidFill>
              <a:effectLst/>
              <a:latin typeface="Verdana" panose="020B0604030504040204" pitchFamily="34" charset="0"/>
              <a:ea typeface="Times New Roman" panose="02020603050405020304" pitchFamily="18" charset="0"/>
            </a:endParaRPr>
          </a:p>
          <a:p>
            <a:pPr>
              <a:spcBef>
                <a:spcPts val="0"/>
              </a:spcBef>
            </a:pPr>
            <a:r>
              <a:rPr lang="en-US" sz="2400" dirty="0">
                <a:solidFill>
                  <a:srgbClr val="000000"/>
                </a:solidFill>
                <a:effectLst/>
                <a:latin typeface="Verdana" panose="020B0604030504040204" pitchFamily="34" charset="0"/>
                <a:ea typeface="Times New Roman" panose="02020603050405020304" pitchFamily="18" charset="0"/>
              </a:rPr>
              <a:t>Pests may remain in the soil for quite some time, waiting for their required host to be planted; therefore, a crop should only be grown in the same spot a maximum of once every three years. While a three-year rotation is the minimum recommended, a four or five-year rotation will be even better at reducing the buildup of soil-borne pests.</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77445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BFFF-5562-3241-4524-F95263FC9153}"/>
              </a:ext>
            </a:extLst>
          </p:cNvPr>
          <p:cNvSpPr>
            <a:spLocks noGrp="1"/>
          </p:cNvSpPr>
          <p:nvPr>
            <p:ph type="title"/>
          </p:nvPr>
        </p:nvSpPr>
        <p:spPr>
          <a:xfrm>
            <a:off x="628650" y="365130"/>
            <a:ext cx="7886700" cy="598038"/>
          </a:xfrm>
        </p:spPr>
        <p:txBody>
          <a:bodyPr/>
          <a:lstStyle/>
          <a:p>
            <a:pPr algn="ctr"/>
            <a:r>
              <a:rPr lang="en-US" dirty="0">
                <a:solidFill>
                  <a:schemeClr val="tx1"/>
                </a:solidFill>
              </a:rPr>
              <a:t>Crop Rotation Chart</a:t>
            </a:r>
          </a:p>
        </p:txBody>
      </p:sp>
      <p:pic>
        <p:nvPicPr>
          <p:cNvPr id="5" name="Content Placeholder 4" descr="A drawing of vegetables and fruits&#10;&#10;Description automatically generated with low confidence">
            <a:extLst>
              <a:ext uri="{FF2B5EF4-FFF2-40B4-BE49-F238E27FC236}">
                <a16:creationId xmlns:a16="http://schemas.microsoft.com/office/drawing/2014/main" id="{F3AD9804-5F49-7950-A439-51ED3FBA875F}"/>
              </a:ext>
            </a:extLst>
          </p:cNvPr>
          <p:cNvPicPr>
            <a:picLocks noGrp="1" noChangeAspect="1"/>
          </p:cNvPicPr>
          <p:nvPr>
            <p:ph idx="1"/>
          </p:nvPr>
        </p:nvPicPr>
        <p:blipFill>
          <a:blip r:embed="rId2"/>
          <a:stretch>
            <a:fillRect/>
          </a:stretch>
        </p:blipFill>
        <p:spPr>
          <a:xfrm>
            <a:off x="628650" y="1072896"/>
            <a:ext cx="7783830" cy="4559807"/>
          </a:xfrm>
        </p:spPr>
      </p:pic>
    </p:spTree>
    <p:extLst>
      <p:ext uri="{BB962C8B-B14F-4D97-AF65-F5344CB8AC3E}">
        <p14:creationId xmlns:p14="http://schemas.microsoft.com/office/powerpoint/2010/main" val="230344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FE13-10D0-4B39-61E4-E3A1B93F812B}"/>
              </a:ext>
            </a:extLst>
          </p:cNvPr>
          <p:cNvSpPr>
            <a:spLocks noGrp="1"/>
          </p:cNvSpPr>
          <p:nvPr>
            <p:ph type="title"/>
          </p:nvPr>
        </p:nvSpPr>
        <p:spPr>
          <a:xfrm>
            <a:off x="628650" y="365129"/>
            <a:ext cx="7886700" cy="927223"/>
          </a:xfrm>
        </p:spPr>
        <p:txBody>
          <a:bodyPr>
            <a:normAutofit/>
          </a:bodyPr>
          <a:lstStyle/>
          <a:p>
            <a:pPr algn="ctr"/>
            <a:r>
              <a:rPr lang="en-US" sz="4000" dirty="0"/>
              <a:t>Soil Sanitation/Solarization</a:t>
            </a:r>
          </a:p>
        </p:txBody>
      </p:sp>
      <p:sp>
        <p:nvSpPr>
          <p:cNvPr id="3" name="Content Placeholder 2">
            <a:extLst>
              <a:ext uri="{FF2B5EF4-FFF2-40B4-BE49-F238E27FC236}">
                <a16:creationId xmlns:a16="http://schemas.microsoft.com/office/drawing/2014/main" id="{50760DE2-4047-46FE-AEF8-3A917161E819}"/>
              </a:ext>
            </a:extLst>
          </p:cNvPr>
          <p:cNvSpPr>
            <a:spLocks noGrp="1"/>
          </p:cNvSpPr>
          <p:nvPr>
            <p:ph idx="1"/>
          </p:nvPr>
        </p:nvSpPr>
        <p:spPr>
          <a:xfrm>
            <a:off x="628650" y="1292352"/>
            <a:ext cx="7886700" cy="4242816"/>
          </a:xfrm>
        </p:spPr>
        <p:txBody>
          <a:bodyPr>
            <a:normAutofit lnSpcReduction="10000"/>
          </a:bodyPr>
          <a:lstStyle/>
          <a:p>
            <a:pPr algn="l"/>
            <a:r>
              <a:rPr lang="en-US" sz="2800" b="0" i="0" dirty="0">
                <a:solidFill>
                  <a:srgbClr val="202124"/>
                </a:solidFill>
                <a:effectLst/>
              </a:rPr>
              <a:t>Soil solarization is </a:t>
            </a:r>
            <a:r>
              <a:rPr lang="en-US" sz="2800" b="0" i="0" dirty="0">
                <a:solidFill>
                  <a:srgbClr val="040C28"/>
                </a:solidFill>
                <a:effectLst/>
              </a:rPr>
              <a:t>a nonchemical method for controlling soilborne pests using high temperatures produced by capturing radiant energy from the sun</a:t>
            </a:r>
            <a:r>
              <a:rPr lang="en-US" sz="2800" b="0" i="0" dirty="0">
                <a:solidFill>
                  <a:srgbClr val="202124"/>
                </a:solidFill>
                <a:effectLst/>
              </a:rPr>
              <a:t>.</a:t>
            </a:r>
            <a:r>
              <a:rPr lang="en-US" sz="2800" b="0" i="0" dirty="0">
                <a:solidFill>
                  <a:srgbClr val="000000"/>
                </a:solidFill>
                <a:effectLst/>
                <a:latin typeface="Verdana" panose="020B0604030504040204" pitchFamily="34" charset="0"/>
              </a:rPr>
              <a:t> </a:t>
            </a:r>
          </a:p>
          <a:p>
            <a:pPr algn="l"/>
            <a:r>
              <a:rPr lang="en-US" sz="2800" b="0" i="0" dirty="0">
                <a:solidFill>
                  <a:srgbClr val="000000"/>
                </a:solidFill>
                <a:effectLst/>
              </a:rPr>
              <a:t>The method involves heating the soil by covering it with clear plastic for four to six weeks during a hot period of the year and when the soil will receive the most direct sunlight. Plastic tarps allow the sun’s radiant energy to be trapped in soil, heating the top 12 to 18 inches to temperatures lethal to a wide range of soilborne pests; including weeds, plant pathogens, nematodes, and insects. </a:t>
            </a:r>
            <a:endParaRPr lang="en-US" sz="2800" b="0" i="0" dirty="0">
              <a:solidFill>
                <a:srgbClr val="202124"/>
              </a:solidFill>
              <a:effectLst/>
            </a:endParaRPr>
          </a:p>
          <a:p>
            <a:endParaRPr lang="en-US" dirty="0"/>
          </a:p>
        </p:txBody>
      </p:sp>
    </p:spTree>
    <p:extLst>
      <p:ext uri="{BB962C8B-B14F-4D97-AF65-F5344CB8AC3E}">
        <p14:creationId xmlns:p14="http://schemas.microsoft.com/office/powerpoint/2010/main" val="53903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E454-FC31-34BD-53E3-7B6FC10B8E18}"/>
              </a:ext>
            </a:extLst>
          </p:cNvPr>
          <p:cNvSpPr>
            <a:spLocks noGrp="1"/>
          </p:cNvSpPr>
          <p:nvPr>
            <p:ph type="title"/>
          </p:nvPr>
        </p:nvSpPr>
        <p:spPr/>
        <p:txBody>
          <a:bodyPr>
            <a:normAutofit/>
          </a:bodyPr>
          <a:lstStyle/>
          <a:p>
            <a:pPr algn="ctr"/>
            <a:r>
              <a:rPr lang="en-US" sz="4000" dirty="0"/>
              <a:t>Timing of Planting and Harvesting</a:t>
            </a:r>
          </a:p>
        </p:txBody>
      </p:sp>
      <p:sp>
        <p:nvSpPr>
          <p:cNvPr id="3" name="Content Placeholder 2">
            <a:extLst>
              <a:ext uri="{FF2B5EF4-FFF2-40B4-BE49-F238E27FC236}">
                <a16:creationId xmlns:a16="http://schemas.microsoft.com/office/drawing/2014/main" id="{1A04C2A3-DE7F-6708-0D7D-9B9E5302B41F}"/>
              </a:ext>
            </a:extLst>
          </p:cNvPr>
          <p:cNvSpPr>
            <a:spLocks noGrp="1"/>
          </p:cNvSpPr>
          <p:nvPr>
            <p:ph idx="1"/>
          </p:nvPr>
        </p:nvSpPr>
        <p:spPr/>
        <p:txBody>
          <a:bodyPr>
            <a:noAutofit/>
          </a:bodyPr>
          <a:lstStyle/>
          <a:p>
            <a:r>
              <a:rPr lang="en-US" sz="2400" b="0" i="0" dirty="0">
                <a:solidFill>
                  <a:srgbClr val="000000"/>
                </a:solidFill>
                <a:effectLst/>
              </a:rPr>
              <a:t>The availability of crop varieties with a range of maturity periods allows considerable flexibility in planting dates. The most common manipulation of planting dates is the utilization of "safe dates" which are a range of dates where a given crop can be planted such that it is in a relatively invulnerable stage when the damaging stage of the pest is present.</a:t>
            </a:r>
            <a:endParaRPr lang="en-US" sz="2400" b="0" i="0" dirty="0">
              <a:solidFill>
                <a:srgbClr val="233338"/>
              </a:solidFill>
              <a:effectLst/>
            </a:endParaRPr>
          </a:p>
          <a:p>
            <a:r>
              <a:rPr lang="en-US" sz="2400" b="0" i="0" dirty="0">
                <a:solidFill>
                  <a:srgbClr val="233338"/>
                </a:solidFill>
                <a:effectLst/>
              </a:rPr>
              <a:t>Harvest frequency or scheduling can have major effects on pests, particularly weeds and diseases, but harvests can also be used to mitigate insect infestations. </a:t>
            </a:r>
            <a:endParaRPr lang="en-US" sz="2400" dirty="0"/>
          </a:p>
        </p:txBody>
      </p:sp>
    </p:spTree>
    <p:extLst>
      <p:ext uri="{BB962C8B-B14F-4D97-AF65-F5344CB8AC3E}">
        <p14:creationId xmlns:p14="http://schemas.microsoft.com/office/powerpoint/2010/main" val="330999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1B07-E212-9061-DAB7-8D887DCED350}"/>
              </a:ext>
            </a:extLst>
          </p:cNvPr>
          <p:cNvSpPr>
            <a:spLocks noGrp="1"/>
          </p:cNvSpPr>
          <p:nvPr>
            <p:ph type="title"/>
          </p:nvPr>
        </p:nvSpPr>
        <p:spPr/>
        <p:txBody>
          <a:bodyPr/>
          <a:lstStyle/>
          <a:p>
            <a:pPr algn="ctr"/>
            <a:r>
              <a:rPr lang="en-US" dirty="0"/>
              <a:t>Resistant and Certified Disease-Free Varieties</a:t>
            </a:r>
          </a:p>
        </p:txBody>
      </p:sp>
      <p:sp>
        <p:nvSpPr>
          <p:cNvPr id="3" name="Content Placeholder 2">
            <a:extLst>
              <a:ext uri="{FF2B5EF4-FFF2-40B4-BE49-F238E27FC236}">
                <a16:creationId xmlns:a16="http://schemas.microsoft.com/office/drawing/2014/main" id="{74C841DD-F346-8412-6A6A-3337FD2ADD64}"/>
              </a:ext>
            </a:extLst>
          </p:cNvPr>
          <p:cNvSpPr>
            <a:spLocks noGrp="1"/>
          </p:cNvSpPr>
          <p:nvPr>
            <p:ph idx="1"/>
          </p:nvPr>
        </p:nvSpPr>
        <p:spPr>
          <a:xfrm>
            <a:off x="628650" y="1426464"/>
            <a:ext cx="7886700" cy="4255008"/>
          </a:xfrm>
        </p:spPr>
        <p:txBody>
          <a:bodyPr>
            <a:normAutofit fontScale="25000" lnSpcReduction="20000"/>
          </a:bodyPr>
          <a:lstStyle/>
          <a:p>
            <a:pPr algn="l"/>
            <a:r>
              <a:rPr lang="en-US" sz="11200" b="0" i="0" dirty="0">
                <a:solidFill>
                  <a:srgbClr val="4D5156"/>
                </a:solidFill>
                <a:effectLst/>
              </a:rPr>
              <a:t>Resistant varieties are </a:t>
            </a:r>
            <a:r>
              <a:rPr lang="en-US" sz="11200" b="0" i="0" dirty="0">
                <a:solidFill>
                  <a:srgbClr val="040C28"/>
                </a:solidFill>
                <a:effectLst/>
              </a:rPr>
              <a:t>plants within a certain group/species that are less vulnerable to attack by plant pests or diseases. These have been developed mostly through breeding programs, selection or genetic manipulation.</a:t>
            </a:r>
          </a:p>
          <a:p>
            <a:pPr algn="l"/>
            <a:r>
              <a:rPr lang="en-US" sz="11200" dirty="0">
                <a:solidFill>
                  <a:srgbClr val="333333"/>
                </a:solidFill>
              </a:rPr>
              <a:t>T</a:t>
            </a:r>
            <a:r>
              <a:rPr lang="en-US" sz="11200" b="0" i="0" dirty="0">
                <a:solidFill>
                  <a:srgbClr val="333333"/>
                </a:solidFill>
                <a:effectLst/>
              </a:rPr>
              <a:t>o earn the label of certified disease-free, plants must be propagated following a strict set of procedures and inspections that minimize the risk of infection and spread of disease.</a:t>
            </a:r>
            <a:br>
              <a:rPr lang="en-US" sz="11200" dirty="0"/>
            </a:br>
            <a:endParaRPr lang="en-US" sz="4000" b="0" i="0" dirty="0">
              <a:solidFill>
                <a:srgbClr val="333333"/>
              </a:solidFill>
              <a:effectLst/>
            </a:endParaRPr>
          </a:p>
          <a:p>
            <a:pPr marL="0" indent="0" algn="l">
              <a:buNone/>
            </a:pPr>
            <a:r>
              <a:rPr lang="en-US" sz="4800" b="1" i="0" dirty="0">
                <a:solidFill>
                  <a:srgbClr val="333333"/>
                </a:solidFill>
                <a:effectLst/>
              </a:rPr>
              <a:t>Read more at Gardening Know How: Disease-Resistant Plants – What Are Certified Disease-Free Plants.</a:t>
            </a:r>
          </a:p>
          <a:p>
            <a:pPr marL="0" indent="0" algn="l">
              <a:buNone/>
            </a:pPr>
            <a:r>
              <a:rPr lang="en-US" sz="4800" b="0" i="0" dirty="0">
                <a:effectLst/>
                <a:hlinkClick r:id="rId2">
                  <a:extLst>
                    <a:ext uri="{A12FA001-AC4F-418D-AE19-62706E023703}">
                      <ahyp:hlinkClr xmlns:ahyp="http://schemas.microsoft.com/office/drawing/2018/hyperlinkcolor" val="tx"/>
                    </a:ext>
                  </a:extLst>
                </a:hlinkClick>
              </a:rPr>
              <a:t>www.gardeningknowhow.com/garden-how-to/shop/what-are-certified-disease-free-plants.htm</a:t>
            </a:r>
            <a:endParaRPr lang="en-US" sz="4800" b="0" i="0" dirty="0">
              <a:effectLst/>
            </a:endParaRPr>
          </a:p>
          <a:p>
            <a:pPr marL="0" indent="0">
              <a:buNone/>
            </a:pPr>
            <a:endParaRPr lang="en-US" sz="4800" dirty="0"/>
          </a:p>
          <a:p>
            <a:pPr marL="0" indent="0">
              <a:buNone/>
            </a:pPr>
            <a:r>
              <a:rPr lang="en-US" sz="4800" b="1" dirty="0"/>
              <a:t>See a list of disease resistant varieties on the site below.</a:t>
            </a:r>
          </a:p>
          <a:p>
            <a:pPr marL="0" indent="0">
              <a:buNone/>
            </a:pPr>
            <a:r>
              <a:rPr lang="en-US" sz="4800" dirty="0"/>
              <a:t>www.vegetables.cornell.edu/pest-management/disease-factsheets/disease-resistant-vegetable-varieties</a:t>
            </a:r>
            <a:r>
              <a:rPr lang="en-US" sz="4000" dirty="0"/>
              <a:t>/</a:t>
            </a:r>
          </a:p>
        </p:txBody>
      </p:sp>
    </p:spTree>
    <p:extLst>
      <p:ext uri="{BB962C8B-B14F-4D97-AF65-F5344CB8AC3E}">
        <p14:creationId xmlns:p14="http://schemas.microsoft.com/office/powerpoint/2010/main" val="268550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91C-C1A8-6B2C-8838-20F02D4CC86E}"/>
              </a:ext>
            </a:extLst>
          </p:cNvPr>
          <p:cNvSpPr>
            <a:spLocks noGrp="1"/>
          </p:cNvSpPr>
          <p:nvPr>
            <p:ph type="title"/>
          </p:nvPr>
        </p:nvSpPr>
        <p:spPr>
          <a:xfrm>
            <a:off x="628650" y="451104"/>
            <a:ext cx="7886700" cy="764100"/>
          </a:xfrm>
        </p:spPr>
        <p:txBody>
          <a:bodyPr>
            <a:normAutofit/>
          </a:bodyPr>
          <a:lstStyle/>
          <a:p>
            <a:pPr algn="ctr"/>
            <a:r>
              <a:rPr lang="en-US" sz="4000" dirty="0"/>
              <a:t>Allelopathy and Intercropping</a:t>
            </a:r>
          </a:p>
        </p:txBody>
      </p:sp>
      <p:sp>
        <p:nvSpPr>
          <p:cNvPr id="3" name="Content Placeholder 2">
            <a:extLst>
              <a:ext uri="{FF2B5EF4-FFF2-40B4-BE49-F238E27FC236}">
                <a16:creationId xmlns:a16="http://schemas.microsoft.com/office/drawing/2014/main" id="{A3B66BD7-4EC7-A875-60D4-4EF21635DF9A}"/>
              </a:ext>
            </a:extLst>
          </p:cNvPr>
          <p:cNvSpPr>
            <a:spLocks noGrp="1"/>
          </p:cNvSpPr>
          <p:nvPr>
            <p:ph idx="1"/>
          </p:nvPr>
        </p:nvSpPr>
        <p:spPr>
          <a:xfrm>
            <a:off x="628650" y="1316736"/>
            <a:ext cx="7886700" cy="4425696"/>
          </a:xfrm>
        </p:spPr>
        <p:txBody>
          <a:bodyPr>
            <a:noAutofit/>
          </a:bodyPr>
          <a:lstStyle/>
          <a:p>
            <a:r>
              <a:rPr lang="en-US" sz="2400" b="1" i="0" dirty="0">
                <a:solidFill>
                  <a:srgbClr val="111111"/>
                </a:solidFill>
                <a:effectLst/>
              </a:rPr>
              <a:t>Allelopathy</a:t>
            </a:r>
            <a:r>
              <a:rPr lang="en-US" sz="2400" b="0" i="0" dirty="0">
                <a:solidFill>
                  <a:srgbClr val="111111"/>
                </a:solidFill>
                <a:effectLst/>
              </a:rPr>
              <a:t> is</a:t>
            </a:r>
            <a:r>
              <a:rPr lang="en-US" sz="2400" b="1" i="0" dirty="0">
                <a:solidFill>
                  <a:srgbClr val="111111"/>
                </a:solidFill>
                <a:effectLst/>
              </a:rPr>
              <a:t> </a:t>
            </a:r>
            <a:r>
              <a:rPr lang="en-US" sz="2400" i="0" dirty="0">
                <a:solidFill>
                  <a:srgbClr val="111111"/>
                </a:solidFill>
                <a:effectLst/>
              </a:rPr>
              <a:t>a biological phenomenon by which an organism produces</a:t>
            </a:r>
            <a:r>
              <a:rPr lang="en-US" sz="2400" b="1" i="0" dirty="0">
                <a:solidFill>
                  <a:srgbClr val="111111"/>
                </a:solidFill>
                <a:effectLst/>
              </a:rPr>
              <a:t> </a:t>
            </a:r>
            <a:r>
              <a:rPr lang="en-US" sz="2400" i="0" dirty="0">
                <a:solidFill>
                  <a:srgbClr val="111111"/>
                </a:solidFill>
                <a:effectLst/>
              </a:rPr>
              <a:t>one or more biochemicals that influence the germination, growth, survival, and reproduction of other organisms. Purple Sage, Black Walnut, Tree of Heaven and even our beloved </a:t>
            </a:r>
            <a:r>
              <a:rPr lang="en-US" sz="2400" dirty="0">
                <a:solidFill>
                  <a:srgbClr val="111111"/>
                </a:solidFill>
              </a:rPr>
              <a:t>c</a:t>
            </a:r>
            <a:r>
              <a:rPr lang="en-US" sz="2400" i="0" dirty="0">
                <a:solidFill>
                  <a:srgbClr val="111111"/>
                </a:solidFill>
                <a:effectLst/>
              </a:rPr>
              <a:t>hile are examples of allelopathic plants. </a:t>
            </a:r>
            <a:endParaRPr lang="en-US" sz="2400" dirty="0">
              <a:solidFill>
                <a:srgbClr val="111111"/>
              </a:solidFill>
            </a:endParaRPr>
          </a:p>
          <a:p>
            <a:pPr algn="l"/>
            <a:r>
              <a:rPr lang="en-US" sz="2400" b="1" dirty="0"/>
              <a:t>Intercropping </a:t>
            </a:r>
            <a:r>
              <a:rPr lang="en-US" sz="2400" dirty="0"/>
              <a:t>is</a:t>
            </a:r>
            <a:r>
              <a:rPr lang="en-US" sz="2400" i="0" dirty="0">
                <a:solidFill>
                  <a:srgbClr val="111111"/>
                </a:solidFill>
                <a:effectLst/>
              </a:rPr>
              <a:t> </a:t>
            </a:r>
            <a:r>
              <a:rPr lang="en-US" sz="2000" b="0" i="0" dirty="0">
                <a:solidFill>
                  <a:srgbClr val="111111"/>
                </a:solidFill>
                <a:effectLst/>
                <a:latin typeface="Roboto" panose="02000000000000000000" pitchFamily="2" charset="0"/>
              </a:rPr>
              <a:t>the activity or practice of growing one crop among others of a different species. It has </a:t>
            </a:r>
            <a:r>
              <a:rPr lang="en-US" sz="2400" i="0" dirty="0">
                <a:solidFill>
                  <a:srgbClr val="111111"/>
                </a:solidFill>
                <a:effectLst/>
              </a:rPr>
              <a:t>potential pest management practice because it diversifies crops in an </a:t>
            </a:r>
            <a:r>
              <a:rPr lang="en-US" sz="2400" i="0" dirty="0" err="1">
                <a:solidFill>
                  <a:srgbClr val="111111"/>
                </a:solidFill>
                <a:effectLst/>
              </a:rPr>
              <a:t>agro</a:t>
            </a:r>
            <a:r>
              <a:rPr lang="en-US" sz="2400" i="0" dirty="0">
                <a:solidFill>
                  <a:srgbClr val="111111"/>
                </a:solidFill>
                <a:effectLst/>
              </a:rPr>
              <a:t>-ecosystem to reduce insect populations and attacks. </a:t>
            </a:r>
            <a:r>
              <a:rPr lang="en-US" sz="2400" b="0" i="0" dirty="0">
                <a:solidFill>
                  <a:srgbClr val="111111"/>
                </a:solidFill>
                <a:effectLst/>
              </a:rPr>
              <a:t>Intercropping relies on a deep understanding of insect ecology and crop traits. Intercropping can be used alone or in combination with host-plant resistance and biological control.</a:t>
            </a:r>
            <a:endParaRPr lang="en-US" sz="2400" b="1" dirty="0"/>
          </a:p>
        </p:txBody>
      </p:sp>
    </p:spTree>
    <p:extLst>
      <p:ext uri="{BB962C8B-B14F-4D97-AF65-F5344CB8AC3E}">
        <p14:creationId xmlns:p14="http://schemas.microsoft.com/office/powerpoint/2010/main" val="141687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9991-8C04-AD57-7630-80665B062579}"/>
              </a:ext>
            </a:extLst>
          </p:cNvPr>
          <p:cNvSpPr>
            <a:spLocks noGrp="1"/>
          </p:cNvSpPr>
          <p:nvPr>
            <p:ph type="title"/>
          </p:nvPr>
        </p:nvSpPr>
        <p:spPr>
          <a:xfrm>
            <a:off x="628650" y="365129"/>
            <a:ext cx="7886700" cy="805303"/>
          </a:xfrm>
        </p:spPr>
        <p:txBody>
          <a:bodyPr/>
          <a:lstStyle/>
          <a:p>
            <a:pPr algn="ctr"/>
            <a:r>
              <a:rPr lang="en-US" sz="4000" dirty="0"/>
              <a:t>Physical/Mechanical</a:t>
            </a:r>
          </a:p>
        </p:txBody>
      </p:sp>
      <p:sp>
        <p:nvSpPr>
          <p:cNvPr id="3" name="Content Placeholder 2">
            <a:extLst>
              <a:ext uri="{FF2B5EF4-FFF2-40B4-BE49-F238E27FC236}">
                <a16:creationId xmlns:a16="http://schemas.microsoft.com/office/drawing/2014/main" id="{4B43B5A5-1C4C-DB96-1E2B-5DBB593AC74D}"/>
              </a:ext>
            </a:extLst>
          </p:cNvPr>
          <p:cNvSpPr>
            <a:spLocks noGrp="1"/>
          </p:cNvSpPr>
          <p:nvPr>
            <p:ph idx="1"/>
          </p:nvPr>
        </p:nvSpPr>
        <p:spPr>
          <a:xfrm>
            <a:off x="628650" y="1328928"/>
            <a:ext cx="7886700" cy="4013093"/>
          </a:xfrm>
        </p:spPr>
        <p:txBody>
          <a:bodyPr/>
          <a:lstStyle/>
          <a:p>
            <a:r>
              <a:rPr lang="en-US" sz="2800" b="1" i="0" dirty="0">
                <a:solidFill>
                  <a:srgbClr val="111111"/>
                </a:solidFill>
                <a:effectLst/>
              </a:rPr>
              <a:t>Physical</a:t>
            </a:r>
            <a:r>
              <a:rPr lang="en-US" sz="2800" b="0" i="0" dirty="0">
                <a:solidFill>
                  <a:srgbClr val="111111"/>
                </a:solidFill>
                <a:effectLst/>
              </a:rPr>
              <a:t> controls include mulches for weed management, steam sterilization of the soil for disease management, or barriers such as screens to keep birds or insects out.</a:t>
            </a:r>
          </a:p>
          <a:p>
            <a:pPr algn="l"/>
            <a:r>
              <a:rPr lang="en-US" sz="2800" b="1" i="0" dirty="0">
                <a:effectLst/>
              </a:rPr>
              <a:t>Mechanical </a:t>
            </a:r>
            <a:r>
              <a:rPr lang="en-US" sz="2800" i="0" dirty="0">
                <a:effectLst/>
              </a:rPr>
              <a:t>controls include hand picking, traps, hosing off, stomping and squishing/squashing.</a:t>
            </a:r>
          </a:p>
          <a:p>
            <a:pPr marL="0" indent="0">
              <a:buNone/>
            </a:pPr>
            <a:br>
              <a:rPr lang="en-US" b="0" i="0" dirty="0">
                <a:solidFill>
                  <a:srgbClr val="666666"/>
                </a:solidFill>
                <a:effectLst/>
                <a:latin typeface="Roboto" panose="02000000000000000000" pitchFamily="2" charset="0"/>
              </a:rPr>
            </a:br>
            <a:endParaRPr lang="en-US" dirty="0"/>
          </a:p>
        </p:txBody>
      </p:sp>
    </p:spTree>
    <p:extLst>
      <p:ext uri="{BB962C8B-B14F-4D97-AF65-F5344CB8AC3E}">
        <p14:creationId xmlns:p14="http://schemas.microsoft.com/office/powerpoint/2010/main" val="86932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40EFC-193A-C748-BB98-CE5BECD97175}"/>
              </a:ext>
            </a:extLst>
          </p:cNvPr>
          <p:cNvSpPr>
            <a:spLocks noGrp="1"/>
          </p:cNvSpPr>
          <p:nvPr>
            <p:ph type="ctrTitle"/>
          </p:nvPr>
        </p:nvSpPr>
        <p:spPr/>
        <p:txBody>
          <a:bodyPr/>
          <a:lstStyle/>
          <a:p>
            <a:endParaRPr lang="en-US" dirty="0"/>
          </a:p>
        </p:txBody>
      </p:sp>
      <p:sp>
        <p:nvSpPr>
          <p:cNvPr id="5" name="Subtitle 4">
            <a:extLst>
              <a:ext uri="{FF2B5EF4-FFF2-40B4-BE49-F238E27FC236}">
                <a16:creationId xmlns:a16="http://schemas.microsoft.com/office/drawing/2014/main" id="{E798F70A-0C44-544A-B47F-09008269D3EA}"/>
              </a:ext>
            </a:extLst>
          </p:cNvPr>
          <p:cNvSpPr>
            <a:spLocks noGrp="1"/>
          </p:cNvSpPr>
          <p:nvPr>
            <p:ph type="subTitle" idx="1"/>
          </p:nvPr>
        </p:nvSpPr>
        <p:spPr/>
        <p:txBody>
          <a:bodyPr/>
          <a:lstStyle/>
          <a:p>
            <a:endParaRPr lang="en-US"/>
          </a:p>
        </p:txBody>
      </p:sp>
      <p:pic>
        <p:nvPicPr>
          <p:cNvPr id="8" name="Picture 7" descr="A picture containing text, circle, screenshot, logo&#10;&#10;Description automatically generated">
            <a:extLst>
              <a:ext uri="{FF2B5EF4-FFF2-40B4-BE49-F238E27FC236}">
                <a16:creationId xmlns:a16="http://schemas.microsoft.com/office/drawing/2014/main" id="{561DB52C-FE03-E23F-ED6A-94DCA4D6B36D}"/>
              </a:ext>
            </a:extLst>
          </p:cNvPr>
          <p:cNvPicPr>
            <a:picLocks noChangeAspect="1"/>
          </p:cNvPicPr>
          <p:nvPr/>
        </p:nvPicPr>
        <p:blipFill>
          <a:blip r:embed="rId2"/>
          <a:stretch>
            <a:fillRect/>
          </a:stretch>
        </p:blipFill>
        <p:spPr>
          <a:xfrm>
            <a:off x="1843616" y="304966"/>
            <a:ext cx="5456767" cy="5456767"/>
          </a:xfrm>
          <a:prstGeom prst="rect">
            <a:avLst/>
          </a:prstGeom>
        </p:spPr>
      </p:pic>
    </p:spTree>
    <p:extLst>
      <p:ext uri="{BB962C8B-B14F-4D97-AF65-F5344CB8AC3E}">
        <p14:creationId xmlns:p14="http://schemas.microsoft.com/office/powerpoint/2010/main" val="2585692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8901-8D73-3DEE-5F9A-199B4AD7D974}"/>
              </a:ext>
            </a:extLst>
          </p:cNvPr>
          <p:cNvSpPr>
            <a:spLocks noGrp="1"/>
          </p:cNvSpPr>
          <p:nvPr>
            <p:ph type="title"/>
          </p:nvPr>
        </p:nvSpPr>
        <p:spPr>
          <a:xfrm>
            <a:off x="628650" y="76201"/>
            <a:ext cx="7886700" cy="783336"/>
          </a:xfrm>
        </p:spPr>
        <p:txBody>
          <a:bodyPr>
            <a:normAutofit/>
          </a:bodyPr>
          <a:lstStyle/>
          <a:p>
            <a:pPr algn="ctr"/>
            <a:r>
              <a:rPr lang="en-US" sz="4000" dirty="0"/>
              <a:t>Biological</a:t>
            </a:r>
          </a:p>
        </p:txBody>
      </p:sp>
      <p:sp>
        <p:nvSpPr>
          <p:cNvPr id="3" name="Content Placeholder 2">
            <a:extLst>
              <a:ext uri="{FF2B5EF4-FFF2-40B4-BE49-F238E27FC236}">
                <a16:creationId xmlns:a16="http://schemas.microsoft.com/office/drawing/2014/main" id="{32B685A9-3E17-D344-D1F3-3B06885BB835}"/>
              </a:ext>
            </a:extLst>
          </p:cNvPr>
          <p:cNvSpPr>
            <a:spLocks noGrp="1"/>
          </p:cNvSpPr>
          <p:nvPr>
            <p:ph idx="1"/>
          </p:nvPr>
        </p:nvSpPr>
        <p:spPr>
          <a:xfrm>
            <a:off x="628650" y="859537"/>
            <a:ext cx="7886700" cy="4830063"/>
          </a:xfrm>
        </p:spPr>
        <p:txBody>
          <a:bodyPr>
            <a:normAutofit lnSpcReduction="10000"/>
          </a:bodyPr>
          <a:lstStyle/>
          <a:p>
            <a:pPr marL="0" indent="0">
              <a:buNone/>
            </a:pPr>
            <a:r>
              <a:rPr lang="en-US" b="0" i="0" dirty="0">
                <a:solidFill>
                  <a:srgbClr val="111111"/>
                </a:solidFill>
                <a:effectLst/>
                <a:latin typeface="-apple-system"/>
              </a:rPr>
              <a:t>Biological pest control is</a:t>
            </a:r>
            <a:r>
              <a:rPr lang="en-US" b="1" i="0" dirty="0">
                <a:solidFill>
                  <a:srgbClr val="111111"/>
                </a:solidFill>
                <a:effectLst/>
                <a:latin typeface="-apple-system"/>
              </a:rPr>
              <a:t> </a:t>
            </a:r>
            <a:r>
              <a:rPr lang="en-US" i="0" dirty="0">
                <a:solidFill>
                  <a:srgbClr val="111111"/>
                </a:solidFill>
                <a:effectLst/>
                <a:latin typeface="-apple-system"/>
              </a:rPr>
              <a:t>a method of controlling pests by using other organisms that are their natural enemies or pathogens. Biological agents can be introduced via:</a:t>
            </a:r>
          </a:p>
          <a:p>
            <a:r>
              <a:rPr lang="en-US" dirty="0"/>
              <a:t>Augmentation-Adding to an existing population.</a:t>
            </a:r>
          </a:p>
          <a:p>
            <a:r>
              <a:rPr lang="en-US" dirty="0"/>
              <a:t>Conservation-Prevention of waste, don’t kill the good guys.</a:t>
            </a:r>
          </a:p>
          <a:p>
            <a:r>
              <a:rPr lang="en-US" dirty="0"/>
              <a:t>Importation-To bring from a foreign or external source, add a new species.</a:t>
            </a:r>
          </a:p>
          <a:p>
            <a:pPr marL="0" indent="0">
              <a:buNone/>
            </a:pPr>
            <a:r>
              <a:rPr lang="en-US" dirty="0"/>
              <a:t>trough:</a:t>
            </a:r>
          </a:p>
          <a:p>
            <a:r>
              <a:rPr lang="en-US" dirty="0"/>
              <a:t>Predation-Ladybug preying on aphids</a:t>
            </a:r>
          </a:p>
          <a:p>
            <a:r>
              <a:rPr lang="en-US" dirty="0"/>
              <a:t>Parasitism-Parasites on bad bugs</a:t>
            </a:r>
          </a:p>
          <a:p>
            <a:r>
              <a:rPr lang="en-US" dirty="0"/>
              <a:t>Herbivory-Resistance, pheromone repellents, bad tasting</a:t>
            </a:r>
          </a:p>
          <a:p>
            <a:r>
              <a:rPr lang="en-US" dirty="0"/>
              <a:t>Competition-Ground covers that compete for area</a:t>
            </a:r>
          </a:p>
          <a:p>
            <a:r>
              <a:rPr lang="en-US" dirty="0"/>
              <a:t>Pathogen-Introduction-To susceptible pests such as Bacillus thuringiensis(BT)</a:t>
            </a:r>
          </a:p>
        </p:txBody>
      </p:sp>
    </p:spTree>
    <p:extLst>
      <p:ext uri="{BB962C8B-B14F-4D97-AF65-F5344CB8AC3E}">
        <p14:creationId xmlns:p14="http://schemas.microsoft.com/office/powerpoint/2010/main" val="417555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E5DA-B217-9DBB-AD00-AFBCFD8A15E5}"/>
              </a:ext>
            </a:extLst>
          </p:cNvPr>
          <p:cNvSpPr>
            <a:spLocks noGrp="1"/>
          </p:cNvSpPr>
          <p:nvPr>
            <p:ph type="title"/>
          </p:nvPr>
        </p:nvSpPr>
        <p:spPr>
          <a:xfrm>
            <a:off x="628650" y="365129"/>
            <a:ext cx="7886700" cy="695575"/>
          </a:xfrm>
        </p:spPr>
        <p:txBody>
          <a:bodyPr>
            <a:normAutofit/>
          </a:bodyPr>
          <a:lstStyle/>
          <a:p>
            <a:pPr algn="ctr"/>
            <a:r>
              <a:rPr lang="en-US" sz="4000" dirty="0"/>
              <a:t>Chemical</a:t>
            </a:r>
          </a:p>
        </p:txBody>
      </p:sp>
      <p:sp>
        <p:nvSpPr>
          <p:cNvPr id="3" name="Content Placeholder 2">
            <a:extLst>
              <a:ext uri="{FF2B5EF4-FFF2-40B4-BE49-F238E27FC236}">
                <a16:creationId xmlns:a16="http://schemas.microsoft.com/office/drawing/2014/main" id="{ECF02CF6-63ED-5721-2CDA-D642F838ADCE}"/>
              </a:ext>
            </a:extLst>
          </p:cNvPr>
          <p:cNvSpPr>
            <a:spLocks noGrp="1"/>
          </p:cNvSpPr>
          <p:nvPr>
            <p:ph idx="1"/>
          </p:nvPr>
        </p:nvSpPr>
        <p:spPr>
          <a:xfrm>
            <a:off x="628650" y="1158240"/>
            <a:ext cx="7886700" cy="4183781"/>
          </a:xfrm>
        </p:spPr>
        <p:txBody>
          <a:bodyPr>
            <a:normAutofit/>
          </a:bodyPr>
          <a:lstStyle/>
          <a:p>
            <a:r>
              <a:rPr lang="en-US" sz="2800" dirty="0"/>
              <a:t>Chemical controls in IPM is held as a last resort. </a:t>
            </a:r>
          </a:p>
          <a:p>
            <a:r>
              <a:rPr lang="en-US" sz="2800" dirty="0"/>
              <a:t>However, sometimes it is necessary. With all the planning, research and practice from the topics above, your discission and plan of attack will be much more sound, informed and effective when making the chemical choice.</a:t>
            </a:r>
          </a:p>
          <a:p>
            <a:r>
              <a:rPr lang="en-US" sz="2800" dirty="0"/>
              <a:t>Remember, there are many products that are better for you(non-toxic) and the environment that can be used in place of harsh chemicals.</a:t>
            </a:r>
          </a:p>
        </p:txBody>
      </p:sp>
    </p:spTree>
    <p:extLst>
      <p:ext uri="{BB962C8B-B14F-4D97-AF65-F5344CB8AC3E}">
        <p14:creationId xmlns:p14="http://schemas.microsoft.com/office/powerpoint/2010/main" val="1996848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57C9-B165-1838-3E87-3DA11B29DE20}"/>
              </a:ext>
            </a:extLst>
          </p:cNvPr>
          <p:cNvSpPr>
            <a:spLocks noGrp="1"/>
          </p:cNvSpPr>
          <p:nvPr>
            <p:ph type="title"/>
          </p:nvPr>
        </p:nvSpPr>
        <p:spPr>
          <a:xfrm>
            <a:off x="628650" y="365129"/>
            <a:ext cx="7886700" cy="768727"/>
          </a:xfrm>
        </p:spPr>
        <p:txBody>
          <a:bodyPr>
            <a:normAutofit/>
          </a:bodyPr>
          <a:lstStyle/>
          <a:p>
            <a:pPr algn="ctr"/>
            <a:r>
              <a:rPr lang="en-US" sz="4000" b="1" dirty="0"/>
              <a:t>Less Toxic Insecticides</a:t>
            </a:r>
            <a:endParaRPr lang="en-US" sz="4000" dirty="0"/>
          </a:p>
        </p:txBody>
      </p:sp>
      <p:sp>
        <p:nvSpPr>
          <p:cNvPr id="3" name="Content Placeholder 2">
            <a:extLst>
              <a:ext uri="{FF2B5EF4-FFF2-40B4-BE49-F238E27FC236}">
                <a16:creationId xmlns:a16="http://schemas.microsoft.com/office/drawing/2014/main" id="{976C330C-CDB5-67D2-EBFB-9BE773A5E298}"/>
              </a:ext>
            </a:extLst>
          </p:cNvPr>
          <p:cNvSpPr>
            <a:spLocks noGrp="1"/>
          </p:cNvSpPr>
          <p:nvPr>
            <p:ph idx="1"/>
          </p:nvPr>
        </p:nvSpPr>
        <p:spPr>
          <a:xfrm>
            <a:off x="628650" y="1133856"/>
            <a:ext cx="7886700" cy="4208165"/>
          </a:xfrm>
        </p:spPr>
        <p:txBody>
          <a:bodyPr>
            <a:noAutofit/>
          </a:bodyPr>
          <a:lstStyle/>
          <a:p>
            <a:pPr marL="0" indent="0">
              <a:buNone/>
            </a:pPr>
            <a:r>
              <a:rPr lang="en-US" sz="2800" dirty="0"/>
              <a:t>While a good pest management plan will start with preventative, cultural, and other non-chemical methods, these are sometimes not completely effective on their own. In this case, a pesticide may be considered. If pesticide use is deemed necessary for control of the pest problem, it is good practice to use the least toxic pesticide that will do the job effectively. Although all pesticides are by their nature toxic in some way to some organisms, there are now a number of “less toxic” pesticide options.</a:t>
            </a:r>
          </a:p>
          <a:p>
            <a:pPr marL="0" indent="0">
              <a:buNone/>
            </a:pPr>
            <a:r>
              <a:rPr lang="en-US" sz="2800" dirty="0"/>
              <a:t> </a:t>
            </a:r>
            <a:r>
              <a:rPr lang="en-US" sz="2000" dirty="0"/>
              <a:t>https://hgic.clemson.edu/factsheet/less-toxic-insecticides/</a:t>
            </a:r>
          </a:p>
          <a:p>
            <a:pPr marL="0" indent="0">
              <a:buNone/>
            </a:pPr>
            <a:endParaRPr lang="en-US" sz="2800" dirty="0"/>
          </a:p>
        </p:txBody>
      </p:sp>
    </p:spTree>
    <p:extLst>
      <p:ext uri="{BB962C8B-B14F-4D97-AF65-F5344CB8AC3E}">
        <p14:creationId xmlns:p14="http://schemas.microsoft.com/office/powerpoint/2010/main" val="2063109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6E34-F90B-1012-9E73-421AECC3EF6B}"/>
              </a:ext>
            </a:extLst>
          </p:cNvPr>
          <p:cNvSpPr>
            <a:spLocks noGrp="1"/>
          </p:cNvSpPr>
          <p:nvPr>
            <p:ph type="title"/>
          </p:nvPr>
        </p:nvSpPr>
        <p:spPr>
          <a:xfrm>
            <a:off x="628650" y="365129"/>
            <a:ext cx="7886700" cy="561463"/>
          </a:xfrm>
        </p:spPr>
        <p:txBody>
          <a:bodyPr>
            <a:noAutofit/>
          </a:bodyPr>
          <a:lstStyle/>
          <a:p>
            <a:pPr algn="ctr"/>
            <a:r>
              <a:rPr lang="en-US" sz="4000" b="1" dirty="0"/>
              <a:t>Less Toxic Insecticides</a:t>
            </a:r>
            <a:endParaRPr lang="en-US" sz="4000" dirty="0"/>
          </a:p>
        </p:txBody>
      </p:sp>
      <p:sp>
        <p:nvSpPr>
          <p:cNvPr id="3" name="Content Placeholder 2">
            <a:extLst>
              <a:ext uri="{FF2B5EF4-FFF2-40B4-BE49-F238E27FC236}">
                <a16:creationId xmlns:a16="http://schemas.microsoft.com/office/drawing/2014/main" id="{7A89A174-BEB6-0A15-9C48-3A94F0E36EE8}"/>
              </a:ext>
            </a:extLst>
          </p:cNvPr>
          <p:cNvSpPr>
            <a:spLocks noGrp="1"/>
          </p:cNvSpPr>
          <p:nvPr>
            <p:ph idx="1"/>
          </p:nvPr>
        </p:nvSpPr>
        <p:spPr>
          <a:xfrm>
            <a:off x="628650" y="1304544"/>
            <a:ext cx="7886700" cy="4352544"/>
          </a:xfrm>
        </p:spPr>
        <p:txBody>
          <a:bodyPr>
            <a:normAutofit/>
          </a:bodyPr>
          <a:lstStyle/>
          <a:p>
            <a:r>
              <a:rPr lang="en-US" sz="2000" b="1" dirty="0"/>
              <a:t>Soaps and oils</a:t>
            </a:r>
            <a:r>
              <a:rPr lang="en-US" sz="2000" dirty="0"/>
              <a:t>: Insecticidal soaps suffocate the pest.</a:t>
            </a:r>
          </a:p>
          <a:p>
            <a:r>
              <a:rPr lang="en-US" sz="2000" b="1" dirty="0"/>
              <a:t>Botanical Insecticides</a:t>
            </a:r>
            <a:r>
              <a:rPr lang="en-US" sz="2000" dirty="0"/>
              <a:t>: Neem Oil, Neem tree extract. Insecticide and fungicide.</a:t>
            </a:r>
          </a:p>
          <a:p>
            <a:pPr marL="685791" lvl="1" indent="-342900">
              <a:buFont typeface="+mj-lt"/>
              <a:buAutoNum type="arabicPeriod"/>
            </a:pPr>
            <a:r>
              <a:rPr lang="en-US" sz="2000" dirty="0"/>
              <a:t>Limonene: citrus</a:t>
            </a:r>
          </a:p>
          <a:p>
            <a:pPr marL="685791" lvl="1" indent="-342900">
              <a:buFont typeface="+mj-lt"/>
              <a:buAutoNum type="arabicPeriod"/>
            </a:pPr>
            <a:r>
              <a:rPr lang="en-US" sz="2000" dirty="0"/>
              <a:t>Capsaicin: chile</a:t>
            </a:r>
          </a:p>
          <a:p>
            <a:r>
              <a:rPr lang="en-US" sz="2000" dirty="0"/>
              <a:t> </a:t>
            </a:r>
            <a:r>
              <a:rPr lang="en-US" sz="2000" b="1" dirty="0"/>
              <a:t>Pyrethrins</a:t>
            </a:r>
            <a:r>
              <a:rPr lang="en-US" sz="2000" dirty="0"/>
              <a:t>: synthetic plant extract from some Daisy’s. Paralyzes.</a:t>
            </a:r>
          </a:p>
          <a:p>
            <a:r>
              <a:rPr lang="en-US" sz="2000" b="1" dirty="0"/>
              <a:t>Essential Oils</a:t>
            </a:r>
            <a:r>
              <a:rPr lang="en-US" sz="2000" dirty="0"/>
              <a:t>: From geraniums, cedar,     rosemary and thyme    and others.</a:t>
            </a:r>
          </a:p>
          <a:p>
            <a:r>
              <a:rPr lang="en-US" sz="2000" b="1" dirty="0"/>
              <a:t>Microbial Insecticides</a:t>
            </a:r>
            <a:r>
              <a:rPr lang="en-US" sz="2000" dirty="0"/>
              <a:t>: Bacillus thuringiensis (Bt) bacteria for many Lepidoptera.</a:t>
            </a:r>
            <a:r>
              <a:rPr lang="en-US" sz="2000" b="1" dirty="0"/>
              <a:t> </a:t>
            </a:r>
          </a:p>
          <a:p>
            <a:r>
              <a:rPr lang="en-US" sz="2000" b="1" dirty="0"/>
              <a:t>Beneficial Nematodes</a:t>
            </a:r>
            <a:r>
              <a:rPr lang="en-US" sz="2000" dirty="0"/>
              <a:t>: Microscopic worm like parasites. Hosts, cutworm, grubs. Species specific.</a:t>
            </a:r>
          </a:p>
          <a:p>
            <a:endParaRPr lang="en-US" sz="2000" dirty="0"/>
          </a:p>
          <a:p>
            <a:endParaRPr lang="en-US" sz="2000" dirty="0"/>
          </a:p>
          <a:p>
            <a:pPr marL="0" indent="0">
              <a:buNone/>
            </a:pPr>
            <a:endParaRPr lang="en-US" dirty="0"/>
          </a:p>
        </p:txBody>
      </p:sp>
      <p:pic>
        <p:nvPicPr>
          <p:cNvPr id="5" name="Graphic 4" descr="Music note with solid fill">
            <a:extLst>
              <a:ext uri="{FF2B5EF4-FFF2-40B4-BE49-F238E27FC236}">
                <a16:creationId xmlns:a16="http://schemas.microsoft.com/office/drawing/2014/main" id="{53A9D6F3-4A39-53FE-8E20-B63DD11FE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1456" y="3200400"/>
            <a:ext cx="457200" cy="457200"/>
          </a:xfrm>
          <a:prstGeom prst="rect">
            <a:avLst/>
          </a:prstGeom>
        </p:spPr>
      </p:pic>
      <p:pic>
        <p:nvPicPr>
          <p:cNvPr id="6" name="Graphic 5" descr="Music note with solid fill">
            <a:extLst>
              <a:ext uri="{FF2B5EF4-FFF2-40B4-BE49-F238E27FC236}">
                <a16:creationId xmlns:a16="http://schemas.microsoft.com/office/drawing/2014/main" id="{42CEF2A1-6D20-20F5-FA8A-5A5118BD7F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41464" y="3200400"/>
            <a:ext cx="457200" cy="457200"/>
          </a:xfrm>
          <a:prstGeom prst="rect">
            <a:avLst/>
          </a:prstGeom>
        </p:spPr>
      </p:pic>
    </p:spTree>
    <p:extLst>
      <p:ext uri="{BB962C8B-B14F-4D97-AF65-F5344CB8AC3E}">
        <p14:creationId xmlns:p14="http://schemas.microsoft.com/office/powerpoint/2010/main" val="2445826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DC4692E-FF5F-BA50-0AC8-42539DAE90CD}"/>
              </a:ext>
            </a:extLst>
          </p:cNvPr>
          <p:cNvSpPr>
            <a:spLocks noGrp="1"/>
          </p:cNvSpPr>
          <p:nvPr>
            <p:ph idx="1"/>
          </p:nvPr>
        </p:nvSpPr>
        <p:spPr>
          <a:xfrm>
            <a:off x="628650" y="365129"/>
            <a:ext cx="7886700" cy="4959748"/>
          </a:xfrm>
        </p:spPr>
        <p:txBody>
          <a:bodyPr>
            <a:normAutofit/>
          </a:bodyPr>
          <a:lstStyle/>
          <a:p>
            <a:r>
              <a:rPr lang="en-US" b="1" dirty="0"/>
              <a:t>Minerals</a:t>
            </a:r>
            <a:r>
              <a:rPr lang="en-US" dirty="0"/>
              <a:t>: Diatomaceous Earth: Ocean single celled algae. Soft bodied crawlers like slugs, millipedes, sowbugs, cockroaches, ants and soft bodied aphids.</a:t>
            </a:r>
          </a:p>
          <a:p>
            <a:r>
              <a:rPr lang="en-US" b="1" dirty="0"/>
              <a:t>Kaolin Clay</a:t>
            </a:r>
            <a:r>
              <a:rPr lang="en-US" dirty="0"/>
              <a:t>: Irritates insects and disguises plants so they don’t recognize them.</a:t>
            </a:r>
          </a:p>
          <a:p>
            <a:r>
              <a:rPr lang="en-US" b="1" dirty="0"/>
              <a:t>Boric Acid</a:t>
            </a:r>
            <a:r>
              <a:rPr lang="en-US" dirty="0"/>
              <a:t>: Stomach poison for many insects.</a:t>
            </a:r>
          </a:p>
          <a:p>
            <a:r>
              <a:rPr lang="en-US" b="1" dirty="0"/>
              <a:t>Silica Gel</a:t>
            </a:r>
            <a:r>
              <a:rPr lang="en-US" dirty="0"/>
              <a:t>: Dries up the protective glossy coating on many insects and causes death through dehydration.</a:t>
            </a:r>
          </a:p>
          <a:p>
            <a:r>
              <a:rPr lang="en-US" b="1" dirty="0"/>
              <a:t>Sulfur</a:t>
            </a:r>
            <a:r>
              <a:rPr lang="en-US" dirty="0"/>
              <a:t>: Primarily used for fungal disease but has pest control abilities also, mites, psyllids and trips,</a:t>
            </a:r>
          </a:p>
          <a:p>
            <a:r>
              <a:rPr lang="en-US" b="1" dirty="0"/>
              <a:t>Insect Growth Regulators</a:t>
            </a:r>
            <a:r>
              <a:rPr lang="en-US" dirty="0"/>
              <a:t>: IGRs they interfere with pest egg development and molting of various life stages.</a:t>
            </a:r>
          </a:p>
          <a:p>
            <a:r>
              <a:rPr lang="en-US" b="1" dirty="0"/>
              <a:t>Traps and Bait stations: </a:t>
            </a:r>
            <a:r>
              <a:rPr lang="en-US" dirty="0"/>
              <a:t>Sticky traps, bait stations use small amounts of pesticide.</a:t>
            </a:r>
          </a:p>
          <a:p>
            <a:endParaRPr lang="en-US" dirty="0"/>
          </a:p>
        </p:txBody>
      </p:sp>
      <p:sp>
        <p:nvSpPr>
          <p:cNvPr id="4" name="Title 3">
            <a:extLst>
              <a:ext uri="{FF2B5EF4-FFF2-40B4-BE49-F238E27FC236}">
                <a16:creationId xmlns:a16="http://schemas.microsoft.com/office/drawing/2014/main" id="{AB40C3DB-36A0-1C2D-1728-6F6603B67CD7}"/>
              </a:ext>
            </a:extLst>
          </p:cNvPr>
          <p:cNvSpPr>
            <a:spLocks noGrp="1"/>
          </p:cNvSpPr>
          <p:nvPr>
            <p:ph type="title"/>
          </p:nvPr>
        </p:nvSpPr>
        <p:spPr>
          <a:xfrm>
            <a:off x="1567434" y="5949065"/>
            <a:ext cx="7886700" cy="45719"/>
          </a:xfrm>
        </p:spPr>
        <p:txBody>
          <a:bodyPr>
            <a:normAutofit fontScale="90000"/>
          </a:bodyPr>
          <a:lstStyle/>
          <a:p>
            <a:pPr marL="457200" indent="-457200">
              <a:buFont typeface="Arial" panose="020B0604020202020204" pitchFamily="34" charset="0"/>
              <a:buChar char="•"/>
            </a:pPr>
            <a:r>
              <a:rPr lang="en-US" dirty="0"/>
              <a:t>Beneficial Nematodes</a:t>
            </a:r>
          </a:p>
        </p:txBody>
      </p:sp>
    </p:spTree>
    <p:extLst>
      <p:ext uri="{BB962C8B-B14F-4D97-AF65-F5344CB8AC3E}">
        <p14:creationId xmlns:p14="http://schemas.microsoft.com/office/powerpoint/2010/main" val="2073634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257BC8-1E8A-9A47-8F20-498F88FEDC11}"/>
              </a:ext>
            </a:extLst>
          </p:cNvPr>
          <p:cNvSpPr>
            <a:spLocks noGrp="1"/>
          </p:cNvSpPr>
          <p:nvPr>
            <p:ph type="body" sz="quarter" idx="10"/>
          </p:nvPr>
        </p:nvSpPr>
        <p:spPr/>
        <p:txBody>
          <a:bodyPr/>
          <a:lstStyle/>
          <a:p>
            <a:r>
              <a:rPr lang="en-US" dirty="0"/>
              <a:t>Bud Lopez</a:t>
            </a:r>
          </a:p>
        </p:txBody>
      </p:sp>
      <p:sp>
        <p:nvSpPr>
          <p:cNvPr id="6" name="Text Placeholder 5">
            <a:extLst>
              <a:ext uri="{FF2B5EF4-FFF2-40B4-BE49-F238E27FC236}">
                <a16:creationId xmlns:a16="http://schemas.microsoft.com/office/drawing/2014/main" id="{6A384C0D-CD9E-F147-AB2B-7FA46AFB4078}"/>
              </a:ext>
            </a:extLst>
          </p:cNvPr>
          <p:cNvSpPr>
            <a:spLocks noGrp="1"/>
          </p:cNvSpPr>
          <p:nvPr>
            <p:ph type="body" sz="quarter" idx="11"/>
          </p:nvPr>
        </p:nvSpPr>
        <p:spPr/>
        <p:txBody>
          <a:bodyPr/>
          <a:lstStyle/>
          <a:p>
            <a:r>
              <a:rPr lang="en-US" dirty="0"/>
              <a:t>Aces</a:t>
            </a:r>
          </a:p>
        </p:txBody>
      </p:sp>
      <p:sp>
        <p:nvSpPr>
          <p:cNvPr id="7" name="Text Placeholder 6">
            <a:extLst>
              <a:ext uri="{FF2B5EF4-FFF2-40B4-BE49-F238E27FC236}">
                <a16:creationId xmlns:a16="http://schemas.microsoft.com/office/drawing/2014/main" id="{B777441C-B00B-894D-B31A-E8EBA45330FE}"/>
              </a:ext>
            </a:extLst>
          </p:cNvPr>
          <p:cNvSpPr>
            <a:spLocks noGrp="1"/>
          </p:cNvSpPr>
          <p:nvPr>
            <p:ph type="body" sz="quarter" idx="12"/>
          </p:nvPr>
        </p:nvSpPr>
        <p:spPr/>
        <p:txBody>
          <a:bodyPr/>
          <a:lstStyle/>
          <a:p>
            <a:r>
              <a:rPr lang="en-US" dirty="0"/>
              <a:t>Tribal Agriculture Agent</a:t>
            </a:r>
          </a:p>
        </p:txBody>
      </p:sp>
      <p:sp>
        <p:nvSpPr>
          <p:cNvPr id="8" name="Text Placeholder 7">
            <a:extLst>
              <a:ext uri="{FF2B5EF4-FFF2-40B4-BE49-F238E27FC236}">
                <a16:creationId xmlns:a16="http://schemas.microsoft.com/office/drawing/2014/main" id="{0DFFAA68-7486-D84C-9AC4-0E3B5F983DFF}"/>
              </a:ext>
            </a:extLst>
          </p:cNvPr>
          <p:cNvSpPr>
            <a:spLocks noGrp="1"/>
          </p:cNvSpPr>
          <p:nvPr>
            <p:ph type="body" sz="quarter" idx="13"/>
          </p:nvPr>
        </p:nvSpPr>
        <p:spPr/>
        <p:txBody>
          <a:bodyPr/>
          <a:lstStyle/>
          <a:p>
            <a:r>
              <a:rPr lang="en-US" dirty="0">
                <a:hlinkClick r:id="rId2"/>
              </a:rPr>
              <a:t>Tribal Extension Home (nmsu.edu)</a:t>
            </a:r>
            <a:endParaRPr lang="en-US" dirty="0"/>
          </a:p>
        </p:txBody>
      </p:sp>
      <p:sp>
        <p:nvSpPr>
          <p:cNvPr id="9" name="Text Placeholder 8">
            <a:extLst>
              <a:ext uri="{FF2B5EF4-FFF2-40B4-BE49-F238E27FC236}">
                <a16:creationId xmlns:a16="http://schemas.microsoft.com/office/drawing/2014/main" id="{84A704D4-8510-BD4B-98FE-4CB6AFBA2E7C}"/>
              </a:ext>
            </a:extLst>
          </p:cNvPr>
          <p:cNvSpPr>
            <a:spLocks noGrp="1"/>
          </p:cNvSpPr>
          <p:nvPr>
            <p:ph type="body" sz="quarter" idx="14"/>
          </p:nvPr>
        </p:nvSpPr>
        <p:spPr/>
        <p:txBody>
          <a:bodyPr/>
          <a:lstStyle/>
          <a:p>
            <a:r>
              <a:rPr lang="en-US" dirty="0"/>
              <a:t>505-863-3432</a:t>
            </a:r>
          </a:p>
        </p:txBody>
      </p:sp>
      <p:sp>
        <p:nvSpPr>
          <p:cNvPr id="10" name="Text Placeholder 9">
            <a:extLst>
              <a:ext uri="{FF2B5EF4-FFF2-40B4-BE49-F238E27FC236}">
                <a16:creationId xmlns:a16="http://schemas.microsoft.com/office/drawing/2014/main" id="{C88A0772-4F4A-9B45-93DD-6012EBDF5A78}"/>
              </a:ext>
            </a:extLst>
          </p:cNvPr>
          <p:cNvSpPr>
            <a:spLocks noGrp="1"/>
          </p:cNvSpPr>
          <p:nvPr>
            <p:ph type="body" sz="quarter" idx="15"/>
          </p:nvPr>
        </p:nvSpPr>
        <p:spPr/>
        <p:txBody>
          <a:bodyPr/>
          <a:lstStyle/>
          <a:p>
            <a:r>
              <a:rPr lang="en-US" dirty="0"/>
              <a:t>Budl2@nmsu.edu</a:t>
            </a:r>
          </a:p>
        </p:txBody>
      </p:sp>
    </p:spTree>
    <p:extLst>
      <p:ext uri="{BB962C8B-B14F-4D97-AF65-F5344CB8AC3E}">
        <p14:creationId xmlns:p14="http://schemas.microsoft.com/office/powerpoint/2010/main" val="55114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normAutofit/>
          </a:bodyPr>
          <a:lstStyle/>
          <a:p>
            <a:pPr algn="ctr"/>
            <a:r>
              <a:rPr lang="en-US" sz="4000" dirty="0"/>
              <a:t>What is IPM?</a:t>
            </a:r>
          </a:p>
        </p:txBody>
      </p:sp>
      <p:sp>
        <p:nvSpPr>
          <p:cNvPr id="5" name="Content Placeholder 4">
            <a:extLst>
              <a:ext uri="{FF2B5EF4-FFF2-40B4-BE49-F238E27FC236}">
                <a16:creationId xmlns:a16="http://schemas.microsoft.com/office/drawing/2014/main" id="{8CC1EC60-CEEA-3F44-97D4-A22CA7E43500}"/>
              </a:ext>
            </a:extLst>
          </p:cNvPr>
          <p:cNvSpPr>
            <a:spLocks noGrp="1"/>
          </p:cNvSpPr>
          <p:nvPr>
            <p:ph idx="1"/>
          </p:nvPr>
        </p:nvSpPr>
        <p:spPr/>
        <p:txBody>
          <a:bodyPr>
            <a:normAutofit lnSpcReduction="10000"/>
          </a:bodyPr>
          <a:lstStyle/>
          <a:p>
            <a:r>
              <a:rPr lang="en-US" b="0" i="0" dirty="0">
                <a:solidFill>
                  <a:srgbClr val="1B1B1B"/>
                </a:solidFill>
                <a:effectLst/>
                <a:latin typeface="Source Sans Pro Web"/>
              </a:rPr>
              <a:t>Integrated Pest Management (IPM) is an effective and environmentally sensitive approach to pest management that relies on a combination of common-sense practices.</a:t>
            </a:r>
          </a:p>
          <a:p>
            <a:r>
              <a:rPr lang="en-US" b="0" i="0" dirty="0">
                <a:solidFill>
                  <a:srgbClr val="1B1B1B"/>
                </a:solidFill>
                <a:effectLst/>
                <a:latin typeface="Source Sans Pro Web"/>
              </a:rPr>
              <a:t> IPM programs use current, comprehensive information on the life cycles of pests and their interaction with the environment. This information, in combination with available pest control methods, is used to manage pest damage by the most economical means, and with the least possible hazard to people, property, and the environment.</a:t>
            </a:r>
          </a:p>
          <a:p>
            <a:r>
              <a:rPr lang="en-US" b="0" i="0" dirty="0">
                <a:solidFill>
                  <a:srgbClr val="1B1B1B"/>
                </a:solidFill>
                <a:effectLst/>
                <a:latin typeface="Source Sans Pro Web"/>
              </a:rPr>
              <a:t>IPM takes advantage of all appropriate pest management options including, but not limited to, the judicious use of pesticides.</a:t>
            </a:r>
            <a:r>
              <a:rPr lang="en-US" sz="2400" dirty="0"/>
              <a:t> </a:t>
            </a:r>
            <a:r>
              <a:rPr lang="en-US" sz="1200" dirty="0"/>
              <a:t>UCNFA</a:t>
            </a:r>
            <a:endParaRPr lang="en-US" sz="1200" b="0" i="0" dirty="0">
              <a:solidFill>
                <a:srgbClr val="1B1B1B"/>
              </a:solidFill>
              <a:effectLst/>
              <a:latin typeface="Source Sans Pro Web"/>
            </a:endParaRPr>
          </a:p>
          <a:p>
            <a:endParaRPr lang="en-US" b="0" i="0" dirty="0">
              <a:solidFill>
                <a:srgbClr val="1B1B1B"/>
              </a:solidFill>
              <a:effectLst/>
              <a:latin typeface="Source Sans Pro Web"/>
            </a:endParaRPr>
          </a:p>
          <a:p>
            <a:endParaRPr lang="en-US" dirty="0"/>
          </a:p>
        </p:txBody>
      </p:sp>
    </p:spTree>
    <p:extLst>
      <p:ext uri="{BB962C8B-B14F-4D97-AF65-F5344CB8AC3E}">
        <p14:creationId xmlns:p14="http://schemas.microsoft.com/office/powerpoint/2010/main" val="94661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722D-B8EB-0174-3D8B-56A4E13CA349}"/>
              </a:ext>
            </a:extLst>
          </p:cNvPr>
          <p:cNvSpPr>
            <a:spLocks noGrp="1"/>
          </p:cNvSpPr>
          <p:nvPr>
            <p:ph type="title"/>
          </p:nvPr>
        </p:nvSpPr>
        <p:spPr>
          <a:xfrm>
            <a:off x="628650" y="365129"/>
            <a:ext cx="7886700" cy="768727"/>
          </a:xfrm>
        </p:spPr>
        <p:txBody>
          <a:bodyPr>
            <a:normAutofit/>
          </a:bodyPr>
          <a:lstStyle/>
          <a:p>
            <a:pPr algn="ctr"/>
            <a:r>
              <a:rPr lang="en-US" sz="4000" dirty="0"/>
              <a:t>How Do you implement IPM</a:t>
            </a:r>
          </a:p>
        </p:txBody>
      </p:sp>
      <p:sp>
        <p:nvSpPr>
          <p:cNvPr id="3" name="Content Placeholder 2">
            <a:extLst>
              <a:ext uri="{FF2B5EF4-FFF2-40B4-BE49-F238E27FC236}">
                <a16:creationId xmlns:a16="http://schemas.microsoft.com/office/drawing/2014/main" id="{E2F7CCB7-0845-7804-75FC-C8DD1F52D928}"/>
              </a:ext>
            </a:extLst>
          </p:cNvPr>
          <p:cNvSpPr>
            <a:spLocks noGrp="1"/>
          </p:cNvSpPr>
          <p:nvPr>
            <p:ph idx="1"/>
          </p:nvPr>
        </p:nvSpPr>
        <p:spPr>
          <a:xfrm>
            <a:off x="628650" y="1499616"/>
            <a:ext cx="7886700" cy="3842405"/>
          </a:xfrm>
        </p:spPr>
        <p:txBody>
          <a:bodyPr>
            <a:normAutofit fontScale="77500" lnSpcReduction="20000"/>
          </a:bodyPr>
          <a:lstStyle/>
          <a:p>
            <a:pPr marL="0" indent="0" algn="l">
              <a:buNone/>
            </a:pPr>
            <a:r>
              <a:rPr lang="en-US" sz="3100" b="0" i="0" dirty="0">
                <a:solidFill>
                  <a:srgbClr val="1B1B1B"/>
                </a:solidFill>
                <a:effectLst/>
                <a:latin typeface="Source Sans Pro Web"/>
              </a:rPr>
              <a:t>IPM is not a single pest control method but, rather, a series of pest management evaluations, decisions and controls. In practicing IPM, growers who are aware of the potential for pest infestation follow a four-tiered approach. The four steps include:</a:t>
            </a:r>
          </a:p>
          <a:p>
            <a:endParaRPr lang="en-US" b="0" i="0" dirty="0">
              <a:solidFill>
                <a:srgbClr val="1B1B1B"/>
              </a:solidFill>
              <a:effectLst/>
              <a:latin typeface="Source Sans Pro Web"/>
            </a:endParaRPr>
          </a:p>
          <a:p>
            <a:pPr lvl="1"/>
            <a:r>
              <a:rPr lang="en-US" sz="2400" b="0" i="0" dirty="0">
                <a:solidFill>
                  <a:srgbClr val="1B1B1B"/>
                </a:solidFill>
                <a:effectLst/>
                <a:latin typeface="Source Sans Pro Web"/>
              </a:rPr>
              <a:t>Set Action Thresholds</a:t>
            </a:r>
          </a:p>
          <a:p>
            <a:endParaRPr lang="en-US" sz="2400" dirty="0">
              <a:solidFill>
                <a:srgbClr val="1B1B1B"/>
              </a:solidFill>
              <a:latin typeface="Source Sans Pro Web"/>
            </a:endParaRPr>
          </a:p>
          <a:p>
            <a:pPr lvl="1"/>
            <a:r>
              <a:rPr lang="en-US" sz="2400" dirty="0">
                <a:solidFill>
                  <a:srgbClr val="1B1B1B"/>
                </a:solidFill>
                <a:latin typeface="Source Sans Pro Web"/>
              </a:rPr>
              <a:t>Monitor and Identify Pests</a:t>
            </a:r>
          </a:p>
          <a:p>
            <a:endParaRPr lang="en-US" sz="2400" b="0" i="0" dirty="0">
              <a:solidFill>
                <a:srgbClr val="1B1B1B"/>
              </a:solidFill>
              <a:effectLst/>
              <a:latin typeface="Source Sans Pro Web"/>
            </a:endParaRPr>
          </a:p>
          <a:p>
            <a:pPr lvl="1"/>
            <a:r>
              <a:rPr lang="en-US" sz="2400" b="0" i="0" dirty="0">
                <a:solidFill>
                  <a:srgbClr val="1B1B1B"/>
                </a:solidFill>
                <a:effectLst/>
                <a:latin typeface="Source Sans Pro Web"/>
              </a:rPr>
              <a:t>Prevention</a:t>
            </a:r>
          </a:p>
          <a:p>
            <a:endParaRPr lang="en-US" sz="2400" dirty="0">
              <a:solidFill>
                <a:srgbClr val="1B1B1B"/>
              </a:solidFill>
              <a:latin typeface="Source Sans Pro Web"/>
            </a:endParaRPr>
          </a:p>
          <a:p>
            <a:pPr lvl="1"/>
            <a:r>
              <a:rPr lang="en-US" sz="2400" dirty="0">
                <a:solidFill>
                  <a:srgbClr val="1B1B1B"/>
                </a:solidFill>
                <a:latin typeface="Source Sans Pro Web"/>
              </a:rPr>
              <a:t>Control</a:t>
            </a:r>
            <a:br>
              <a:rPr lang="en-US" b="0" i="0" dirty="0">
                <a:solidFill>
                  <a:srgbClr val="1B1B1B"/>
                </a:solidFill>
                <a:effectLst/>
                <a:latin typeface="Source Sans Pro Web"/>
              </a:rPr>
            </a:br>
            <a:endParaRPr lang="en-US" dirty="0"/>
          </a:p>
        </p:txBody>
      </p:sp>
    </p:spTree>
    <p:extLst>
      <p:ext uri="{BB962C8B-B14F-4D97-AF65-F5344CB8AC3E}">
        <p14:creationId xmlns:p14="http://schemas.microsoft.com/office/powerpoint/2010/main" val="398151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7795-4460-FE19-0B7F-96594713A959}"/>
              </a:ext>
            </a:extLst>
          </p:cNvPr>
          <p:cNvSpPr>
            <a:spLocks noGrp="1"/>
          </p:cNvSpPr>
          <p:nvPr>
            <p:ph type="title"/>
          </p:nvPr>
        </p:nvSpPr>
        <p:spPr/>
        <p:txBody>
          <a:bodyPr>
            <a:normAutofit/>
          </a:bodyPr>
          <a:lstStyle/>
          <a:p>
            <a:pPr algn="ctr"/>
            <a:r>
              <a:rPr lang="en-US" sz="4000" b="1" i="0" dirty="0">
                <a:solidFill>
                  <a:srgbClr val="1B1B1B"/>
                </a:solidFill>
                <a:effectLst/>
                <a:latin typeface="Source Sans Pro Web"/>
              </a:rPr>
              <a:t>Set Action Thresholds</a:t>
            </a:r>
            <a:endParaRPr lang="en-US" sz="4000" dirty="0"/>
          </a:p>
        </p:txBody>
      </p:sp>
      <p:sp>
        <p:nvSpPr>
          <p:cNvPr id="3" name="Content Placeholder 2">
            <a:extLst>
              <a:ext uri="{FF2B5EF4-FFF2-40B4-BE49-F238E27FC236}">
                <a16:creationId xmlns:a16="http://schemas.microsoft.com/office/drawing/2014/main" id="{5E4E4CF5-891F-5C3F-1698-535A2D84545B}"/>
              </a:ext>
            </a:extLst>
          </p:cNvPr>
          <p:cNvSpPr>
            <a:spLocks noGrp="1"/>
          </p:cNvSpPr>
          <p:nvPr>
            <p:ph idx="1"/>
          </p:nvPr>
        </p:nvSpPr>
        <p:spPr/>
        <p:txBody>
          <a:bodyPr>
            <a:normAutofit/>
          </a:bodyPr>
          <a:lstStyle/>
          <a:p>
            <a:r>
              <a:rPr lang="en-US" sz="2800" b="0" i="0" dirty="0">
                <a:solidFill>
                  <a:srgbClr val="1B1B1B"/>
                </a:solidFill>
                <a:effectLst/>
                <a:latin typeface="Source Sans Pro Web"/>
              </a:rPr>
              <a:t>Before taking any pest control action, IPM first sets an action threshold, a point at which pest populations or environmental conditions indicate that pest control action must be taken. Sighting a single pest does not always mean control is needed. The level at which pests will become an economic threat is critical to guide future pest control decisions.</a:t>
            </a:r>
            <a:endParaRPr lang="en-US" sz="2800" dirty="0"/>
          </a:p>
        </p:txBody>
      </p:sp>
    </p:spTree>
    <p:extLst>
      <p:ext uri="{BB962C8B-B14F-4D97-AF65-F5344CB8AC3E}">
        <p14:creationId xmlns:p14="http://schemas.microsoft.com/office/powerpoint/2010/main" val="3682737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70D0-324C-CCF3-B945-D9271DBBDD3A}"/>
              </a:ext>
            </a:extLst>
          </p:cNvPr>
          <p:cNvSpPr>
            <a:spLocks noGrp="1"/>
          </p:cNvSpPr>
          <p:nvPr>
            <p:ph type="title"/>
          </p:nvPr>
        </p:nvSpPr>
        <p:spPr>
          <a:xfrm>
            <a:off x="628650" y="365129"/>
            <a:ext cx="7886700" cy="829687"/>
          </a:xfrm>
        </p:spPr>
        <p:txBody>
          <a:bodyPr>
            <a:normAutofit/>
          </a:bodyPr>
          <a:lstStyle/>
          <a:p>
            <a:pPr algn="ctr"/>
            <a:r>
              <a:rPr lang="en-US" sz="4000" b="1" i="0" dirty="0">
                <a:solidFill>
                  <a:srgbClr val="1B1B1B"/>
                </a:solidFill>
                <a:effectLst/>
                <a:latin typeface="Source Sans Pro Web"/>
              </a:rPr>
              <a:t>Monitor and Identify Pests</a:t>
            </a:r>
            <a:endParaRPr lang="en-US" sz="4000" dirty="0"/>
          </a:p>
        </p:txBody>
      </p:sp>
      <p:sp>
        <p:nvSpPr>
          <p:cNvPr id="3" name="Content Placeholder 2">
            <a:extLst>
              <a:ext uri="{FF2B5EF4-FFF2-40B4-BE49-F238E27FC236}">
                <a16:creationId xmlns:a16="http://schemas.microsoft.com/office/drawing/2014/main" id="{58A3F555-4B0B-CC09-10B1-D12B6FC5C413}"/>
              </a:ext>
            </a:extLst>
          </p:cNvPr>
          <p:cNvSpPr>
            <a:spLocks noGrp="1"/>
          </p:cNvSpPr>
          <p:nvPr>
            <p:ph idx="1"/>
          </p:nvPr>
        </p:nvSpPr>
        <p:spPr>
          <a:xfrm>
            <a:off x="628650" y="1194816"/>
            <a:ext cx="7886700" cy="4147205"/>
          </a:xfrm>
        </p:spPr>
        <p:txBody>
          <a:bodyPr>
            <a:noAutofit/>
          </a:bodyPr>
          <a:lstStyle/>
          <a:p>
            <a:pPr marL="0" indent="0" algn="l">
              <a:buNone/>
            </a:pPr>
            <a:r>
              <a:rPr lang="en-US" sz="2800" b="0" i="0" dirty="0">
                <a:solidFill>
                  <a:srgbClr val="1B1B1B"/>
                </a:solidFill>
                <a:effectLst/>
                <a:latin typeface="Source Sans Pro Web"/>
              </a:rPr>
              <a:t>Not all insects, weeds, and other living organisms require control. Many organisms are innocuous, and some are even beneficial. IPM programs work to monitor for pests and identify them accurately, so that appropriate control decisions can be made in conjunction with action thresholds. This monitoring and identification removes the possibility that pesticides will be used when they are not really needed or that the wrong kind of pesticide will be used.</a:t>
            </a:r>
            <a:br>
              <a:rPr lang="en-US" sz="2800" dirty="0"/>
            </a:br>
            <a:endParaRPr lang="en-US" sz="2800" dirty="0"/>
          </a:p>
        </p:txBody>
      </p:sp>
    </p:spTree>
    <p:extLst>
      <p:ext uri="{BB962C8B-B14F-4D97-AF65-F5344CB8AC3E}">
        <p14:creationId xmlns:p14="http://schemas.microsoft.com/office/powerpoint/2010/main" val="257135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DEE4-BBDA-ECFC-2156-E92D5FA84915}"/>
              </a:ext>
            </a:extLst>
          </p:cNvPr>
          <p:cNvSpPr>
            <a:spLocks noGrp="1"/>
          </p:cNvSpPr>
          <p:nvPr>
            <p:ph type="title"/>
          </p:nvPr>
        </p:nvSpPr>
        <p:spPr>
          <a:xfrm>
            <a:off x="628650" y="365129"/>
            <a:ext cx="7886700" cy="695575"/>
          </a:xfrm>
        </p:spPr>
        <p:txBody>
          <a:bodyPr>
            <a:normAutofit/>
          </a:bodyPr>
          <a:lstStyle/>
          <a:p>
            <a:pPr algn="ctr"/>
            <a:r>
              <a:rPr lang="en-US" sz="4000" b="1" i="0" dirty="0">
                <a:solidFill>
                  <a:srgbClr val="1B1B1B"/>
                </a:solidFill>
                <a:effectLst/>
                <a:latin typeface="Source Sans Pro Web"/>
              </a:rPr>
              <a:t>Prevention</a:t>
            </a:r>
            <a:endParaRPr lang="en-US" sz="4000" dirty="0"/>
          </a:p>
        </p:txBody>
      </p:sp>
      <p:sp>
        <p:nvSpPr>
          <p:cNvPr id="3" name="Content Placeholder 2">
            <a:extLst>
              <a:ext uri="{FF2B5EF4-FFF2-40B4-BE49-F238E27FC236}">
                <a16:creationId xmlns:a16="http://schemas.microsoft.com/office/drawing/2014/main" id="{CC2EEB80-1B09-D801-8CAC-661492019DA0}"/>
              </a:ext>
            </a:extLst>
          </p:cNvPr>
          <p:cNvSpPr>
            <a:spLocks noGrp="1"/>
          </p:cNvSpPr>
          <p:nvPr>
            <p:ph idx="1"/>
          </p:nvPr>
        </p:nvSpPr>
        <p:spPr>
          <a:xfrm>
            <a:off x="628650" y="1060704"/>
            <a:ext cx="7886700" cy="4281317"/>
          </a:xfrm>
        </p:spPr>
        <p:txBody>
          <a:bodyPr>
            <a:normAutofit/>
          </a:bodyPr>
          <a:lstStyle/>
          <a:p>
            <a:pPr marL="0" indent="0">
              <a:buNone/>
            </a:pPr>
            <a:r>
              <a:rPr lang="en-US" sz="2800" b="0" i="0" dirty="0">
                <a:solidFill>
                  <a:srgbClr val="1B1B1B"/>
                </a:solidFill>
                <a:effectLst/>
                <a:latin typeface="Source Sans Pro Web"/>
              </a:rPr>
              <a:t>As a first line of defense, IPM programs work to manage the crop to prevent pests from becoming a threat.</a:t>
            </a:r>
          </a:p>
          <a:p>
            <a:r>
              <a:rPr lang="en-US" sz="2800" b="0" i="0" dirty="0">
                <a:solidFill>
                  <a:srgbClr val="1B1B1B"/>
                </a:solidFill>
                <a:effectLst/>
                <a:latin typeface="Source Sans Pro Web"/>
              </a:rPr>
              <a:t>In an agricultural crop, this may mean using cultural methods, such as rotating between different crops, selecting pest-resistant varieties, and planting pest-free rootstock. </a:t>
            </a:r>
          </a:p>
          <a:p>
            <a:r>
              <a:rPr lang="en-US" sz="2800" b="0" i="0" dirty="0">
                <a:solidFill>
                  <a:srgbClr val="1B1B1B"/>
                </a:solidFill>
                <a:effectLst/>
                <a:latin typeface="Source Sans Pro Web"/>
              </a:rPr>
              <a:t>These control methods can be very effective and cost-efficient and present little to no risk to people or the environment.</a:t>
            </a:r>
            <a:endParaRPr lang="en-US" sz="2800" dirty="0"/>
          </a:p>
        </p:txBody>
      </p:sp>
    </p:spTree>
    <p:extLst>
      <p:ext uri="{BB962C8B-B14F-4D97-AF65-F5344CB8AC3E}">
        <p14:creationId xmlns:p14="http://schemas.microsoft.com/office/powerpoint/2010/main" val="426433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4EFF-505F-FE2C-88CC-4DAB38EE5E7E}"/>
              </a:ext>
            </a:extLst>
          </p:cNvPr>
          <p:cNvSpPr>
            <a:spLocks noGrp="1"/>
          </p:cNvSpPr>
          <p:nvPr>
            <p:ph type="title"/>
          </p:nvPr>
        </p:nvSpPr>
        <p:spPr>
          <a:xfrm>
            <a:off x="628650" y="268223"/>
            <a:ext cx="7886700" cy="975361"/>
          </a:xfrm>
        </p:spPr>
        <p:txBody>
          <a:bodyPr>
            <a:normAutofit/>
          </a:bodyPr>
          <a:lstStyle/>
          <a:p>
            <a:pPr algn="ctr"/>
            <a:r>
              <a:rPr lang="en-US" sz="4000" b="1" i="0" dirty="0">
                <a:solidFill>
                  <a:srgbClr val="1B1B1B"/>
                </a:solidFill>
                <a:effectLst/>
                <a:latin typeface="Source Sans Pro Web"/>
              </a:rPr>
              <a:t>Control</a:t>
            </a:r>
            <a:endParaRPr lang="en-US" sz="4000" dirty="0"/>
          </a:p>
        </p:txBody>
      </p:sp>
      <p:sp>
        <p:nvSpPr>
          <p:cNvPr id="3" name="Content Placeholder 2">
            <a:extLst>
              <a:ext uri="{FF2B5EF4-FFF2-40B4-BE49-F238E27FC236}">
                <a16:creationId xmlns:a16="http://schemas.microsoft.com/office/drawing/2014/main" id="{F2A7693E-7D83-FD09-8F7A-09CF1D1AE3ED}"/>
              </a:ext>
            </a:extLst>
          </p:cNvPr>
          <p:cNvSpPr>
            <a:spLocks noGrp="1"/>
          </p:cNvSpPr>
          <p:nvPr>
            <p:ph idx="1"/>
          </p:nvPr>
        </p:nvSpPr>
        <p:spPr>
          <a:xfrm>
            <a:off x="628650" y="1475232"/>
            <a:ext cx="7886700" cy="3635141"/>
          </a:xfrm>
        </p:spPr>
        <p:txBody>
          <a:bodyPr>
            <a:noAutofit/>
          </a:bodyPr>
          <a:lstStyle/>
          <a:p>
            <a:r>
              <a:rPr lang="en-US" sz="2800" b="0" i="0" dirty="0">
                <a:solidFill>
                  <a:srgbClr val="1B1B1B"/>
                </a:solidFill>
                <a:effectLst/>
                <a:latin typeface="Source Sans Pro Web"/>
              </a:rPr>
              <a:t>Once monitoring, identification, and action thresholds indicate that pest control is required, and preventive methods are no longer effective, IPM programs then evaluate the proper control method both for effectiveness and risk. Effective, less risky pest controls are always chosen first.</a:t>
            </a:r>
            <a:endParaRPr lang="en-US" sz="2800" dirty="0"/>
          </a:p>
        </p:txBody>
      </p:sp>
    </p:spTree>
    <p:extLst>
      <p:ext uri="{BB962C8B-B14F-4D97-AF65-F5344CB8AC3E}">
        <p14:creationId xmlns:p14="http://schemas.microsoft.com/office/powerpoint/2010/main" val="176093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D399-4787-98A3-0C45-3113134D9AF2}"/>
              </a:ext>
            </a:extLst>
          </p:cNvPr>
          <p:cNvSpPr>
            <a:spLocks noGrp="1"/>
          </p:cNvSpPr>
          <p:nvPr>
            <p:ph type="title"/>
          </p:nvPr>
        </p:nvSpPr>
        <p:spPr>
          <a:xfrm>
            <a:off x="628650" y="365129"/>
            <a:ext cx="7886700" cy="756535"/>
          </a:xfrm>
        </p:spPr>
        <p:txBody>
          <a:bodyPr>
            <a:normAutofit/>
          </a:bodyPr>
          <a:lstStyle/>
          <a:p>
            <a:pPr algn="ctr"/>
            <a:r>
              <a:rPr lang="en-US" sz="4000" dirty="0">
                <a:solidFill>
                  <a:schemeClr val="tx1"/>
                </a:solidFill>
              </a:rPr>
              <a:t>Methods of Control</a:t>
            </a:r>
          </a:p>
        </p:txBody>
      </p:sp>
      <p:sp>
        <p:nvSpPr>
          <p:cNvPr id="3" name="Content Placeholder 2">
            <a:extLst>
              <a:ext uri="{FF2B5EF4-FFF2-40B4-BE49-F238E27FC236}">
                <a16:creationId xmlns:a16="http://schemas.microsoft.com/office/drawing/2014/main" id="{5A8D3A2C-21ED-9BAA-E8A2-90310B84C6A9}"/>
              </a:ext>
            </a:extLst>
          </p:cNvPr>
          <p:cNvSpPr>
            <a:spLocks noGrp="1"/>
          </p:cNvSpPr>
          <p:nvPr>
            <p:ph idx="1"/>
          </p:nvPr>
        </p:nvSpPr>
        <p:spPr/>
        <p:txBody>
          <a:bodyPr>
            <a:normAutofit/>
          </a:bodyPr>
          <a:lstStyle/>
          <a:p>
            <a:pPr algn="ctr"/>
            <a:r>
              <a:rPr lang="en-US" sz="4000" dirty="0"/>
              <a:t>Cultural Controls</a:t>
            </a:r>
          </a:p>
          <a:p>
            <a:pPr algn="ctr"/>
            <a:r>
              <a:rPr lang="en-US" sz="4000" i="0" dirty="0">
                <a:solidFill>
                  <a:srgbClr val="333333"/>
                </a:solidFill>
                <a:effectLst/>
              </a:rPr>
              <a:t>Biological Controls</a:t>
            </a:r>
          </a:p>
          <a:p>
            <a:pPr algn="ctr"/>
            <a:r>
              <a:rPr lang="en-US" sz="4000" i="0" dirty="0">
                <a:solidFill>
                  <a:srgbClr val="333333"/>
                </a:solidFill>
                <a:effectLst/>
              </a:rPr>
              <a:t>Mechanical and Physical Controls</a:t>
            </a:r>
          </a:p>
          <a:p>
            <a:pPr algn="ctr"/>
            <a:r>
              <a:rPr lang="en-US" sz="4000" dirty="0"/>
              <a:t>Chemical Controls</a:t>
            </a:r>
          </a:p>
        </p:txBody>
      </p:sp>
    </p:spTree>
    <p:extLst>
      <p:ext uri="{BB962C8B-B14F-4D97-AF65-F5344CB8AC3E}">
        <p14:creationId xmlns:p14="http://schemas.microsoft.com/office/powerpoint/2010/main" val="177421336"/>
      </p:ext>
    </p:extLst>
  </p:cSld>
  <p:clrMapOvr>
    <a:masterClrMapping/>
  </p:clrMapOvr>
</p:sld>
</file>

<file path=ppt/theme/theme1.xml><?xml version="1.0" encoding="utf-8"?>
<a:theme xmlns:a="http://schemas.openxmlformats.org/drawingml/2006/main" name="NMSU_2019">
  <a:themeElements>
    <a:clrScheme name="NMSU_2019">
      <a:dk1>
        <a:srgbClr val="000000"/>
      </a:dk1>
      <a:lt1>
        <a:srgbClr val="FEFFFF"/>
      </a:lt1>
      <a:dk2>
        <a:srgbClr val="8C0B41"/>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MSU_2019" id="{F3039E45-AD72-2745-91F4-8F90602B2064}" vid="{36F2A75D-F91E-5C47-8EE5-76E117038AA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ef62a01-0f33-46e7-bbd9-55eb8719dc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E9C4049A398E418DE10D0C8172F8D8" ma:contentTypeVersion="11" ma:contentTypeDescription="Create a new document." ma:contentTypeScope="" ma:versionID="c4dd6732086fdc9c9421431a81179f72">
  <xsd:schema xmlns:xsd="http://www.w3.org/2001/XMLSchema" xmlns:xs="http://www.w3.org/2001/XMLSchema" xmlns:p="http://schemas.microsoft.com/office/2006/metadata/properties" xmlns:ns3="def62a01-0f33-46e7-bbd9-55eb8719dc2b" xmlns:ns4="9c67a61b-bf84-463f-888d-4e4b7605f489" targetNamespace="http://schemas.microsoft.com/office/2006/metadata/properties" ma:root="true" ma:fieldsID="e0c06770fa4b8d882b2e358ca14b8dd8" ns3:_="" ns4:_="">
    <xsd:import namespace="def62a01-0f33-46e7-bbd9-55eb8719dc2b"/>
    <xsd:import namespace="9c67a61b-bf84-463f-888d-4e4b7605f489"/>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62a01-0f33-46e7-bbd9-55eb8719dc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7a61b-bf84-463f-888d-4e4b7605f48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514351-E3CC-43C3-91B9-E9F003DDC5DC}">
  <ds:schemaRefs>
    <ds:schemaRef ds:uri="http://schemas.openxmlformats.org/package/2006/metadata/core-properties"/>
    <ds:schemaRef ds:uri="http://purl.org/dc/terms/"/>
    <ds:schemaRef ds:uri="http://www.w3.org/XML/1998/namespace"/>
    <ds:schemaRef ds:uri="9c67a61b-bf84-463f-888d-4e4b7605f489"/>
    <ds:schemaRef ds:uri="http://purl.org/dc/dcmitype/"/>
    <ds:schemaRef ds:uri="http://purl.org/dc/elements/1.1/"/>
    <ds:schemaRef ds:uri="http://schemas.microsoft.com/office/infopath/2007/PartnerControls"/>
    <ds:schemaRef ds:uri="http://schemas.microsoft.com/office/2006/documentManagement/types"/>
    <ds:schemaRef ds:uri="def62a01-0f33-46e7-bbd9-55eb8719dc2b"/>
    <ds:schemaRef ds:uri="http://schemas.microsoft.com/office/2006/metadata/properties"/>
  </ds:schemaRefs>
</ds:datastoreItem>
</file>

<file path=customXml/itemProps2.xml><?xml version="1.0" encoding="utf-8"?>
<ds:datastoreItem xmlns:ds="http://schemas.openxmlformats.org/officeDocument/2006/customXml" ds:itemID="{851E74CF-C6F5-49A1-9156-597D81B0CA96}">
  <ds:schemaRefs>
    <ds:schemaRef ds:uri="http://schemas.microsoft.com/sharepoint/v3/contenttype/forms"/>
  </ds:schemaRefs>
</ds:datastoreItem>
</file>

<file path=customXml/itemProps3.xml><?xml version="1.0" encoding="utf-8"?>
<ds:datastoreItem xmlns:ds="http://schemas.openxmlformats.org/officeDocument/2006/customXml" ds:itemID="{BE2F83DC-108C-46DF-8BC5-C6B772CE1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62a01-0f33-46e7-bbd9-55eb8719dc2b"/>
    <ds:schemaRef ds:uri="9c67a61b-bf84-463f-888d-4e4b7605f4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NMSU_2019</Template>
  <TotalTime>952</TotalTime>
  <Words>1717</Words>
  <Application>Microsoft Office PowerPoint</Application>
  <PresentationFormat>On-screen Show (4:3)</PresentationFormat>
  <Paragraphs>116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-apple-system</vt:lpstr>
      <vt:lpstr>Arial</vt:lpstr>
      <vt:lpstr>Calibri</vt:lpstr>
      <vt:lpstr>Google Sans</vt:lpstr>
      <vt:lpstr>Roboto</vt:lpstr>
      <vt:lpstr>Source Sans Pro Web</vt:lpstr>
      <vt:lpstr>Tahoma</vt:lpstr>
      <vt:lpstr>Verdana</vt:lpstr>
      <vt:lpstr>NMSU_2019</vt:lpstr>
      <vt:lpstr>ITEGRATED PEST MANGAGEMENT</vt:lpstr>
      <vt:lpstr>PowerPoint Presentation</vt:lpstr>
      <vt:lpstr>What is IPM?</vt:lpstr>
      <vt:lpstr>How Do you implement IPM</vt:lpstr>
      <vt:lpstr>Set Action Thresholds</vt:lpstr>
      <vt:lpstr>Monitor and Identify Pests</vt:lpstr>
      <vt:lpstr>Prevention</vt:lpstr>
      <vt:lpstr>Control</vt:lpstr>
      <vt:lpstr>Methods of Control</vt:lpstr>
      <vt:lpstr>IPM PYRAMID </vt:lpstr>
      <vt:lpstr>Cultural Controls</vt:lpstr>
      <vt:lpstr>Sanitation</vt:lpstr>
      <vt:lpstr>Crop rotation</vt:lpstr>
      <vt:lpstr>Crop Rotation Chart</vt:lpstr>
      <vt:lpstr>Soil Sanitation/Solarization</vt:lpstr>
      <vt:lpstr>Timing of Planting and Harvesting</vt:lpstr>
      <vt:lpstr>Resistant and Certified Disease-Free Varieties</vt:lpstr>
      <vt:lpstr>Allelopathy and Intercropping</vt:lpstr>
      <vt:lpstr>Physical/Mechanical</vt:lpstr>
      <vt:lpstr>Biological</vt:lpstr>
      <vt:lpstr>Chemical</vt:lpstr>
      <vt:lpstr>Less Toxic Insecticides</vt:lpstr>
      <vt:lpstr>Less Toxic Insecticides</vt:lpstr>
      <vt:lpstr>Beneficial Nematodes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Bud Lopez</cp:lastModifiedBy>
  <cp:revision>16</cp:revision>
  <dcterms:created xsi:type="dcterms:W3CDTF">2018-09-13T15:10:43Z</dcterms:created>
  <dcterms:modified xsi:type="dcterms:W3CDTF">2023-09-08T00:38:41Z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0x010100F2E9C4049A398E418DE10D0C8172F8D8</vt:lpwstr>
  </property>
</Properties>
</file>