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4" r:id="rId5"/>
  </p:sldMasterIdLst>
  <p:notesMasterIdLst>
    <p:notesMasterId r:id="rId35"/>
  </p:notesMasterIdLst>
  <p:handoutMasterIdLst>
    <p:handoutMasterId r:id="rId36"/>
  </p:handoutMasterIdLst>
  <p:sldIdLst>
    <p:sldId id="296" r:id="rId6"/>
    <p:sldId id="297" r:id="rId7"/>
    <p:sldId id="317" r:id="rId8"/>
    <p:sldId id="257" r:id="rId9"/>
    <p:sldId id="304" r:id="rId10"/>
    <p:sldId id="300" r:id="rId11"/>
    <p:sldId id="292" r:id="rId12"/>
    <p:sldId id="287" r:id="rId13"/>
    <p:sldId id="286" r:id="rId14"/>
    <p:sldId id="320" r:id="rId15"/>
    <p:sldId id="259" r:id="rId16"/>
    <p:sldId id="347" r:id="rId17"/>
    <p:sldId id="299" r:id="rId18"/>
    <p:sldId id="294" r:id="rId19"/>
    <p:sldId id="281" r:id="rId20"/>
    <p:sldId id="306" r:id="rId21"/>
    <p:sldId id="348" r:id="rId22"/>
    <p:sldId id="307" r:id="rId23"/>
    <p:sldId id="308" r:id="rId24"/>
    <p:sldId id="309" r:id="rId25"/>
    <p:sldId id="312" r:id="rId26"/>
    <p:sldId id="323" r:id="rId27"/>
    <p:sldId id="343" r:id="rId28"/>
    <p:sldId id="338" r:id="rId29"/>
    <p:sldId id="318" r:id="rId30"/>
    <p:sldId id="344" r:id="rId31"/>
    <p:sldId id="315" r:id="rId32"/>
    <p:sldId id="34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A2B"/>
    <a:srgbClr val="0432FF"/>
    <a:srgbClr val="FCFF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554" autoAdjust="0"/>
    <p:restoredTop sz="74689" autoAdjust="0"/>
  </p:normalViewPr>
  <p:slideViewPr>
    <p:cSldViewPr>
      <p:cViewPr varScale="1">
        <p:scale>
          <a:sx n="58" d="100"/>
          <a:sy n="58" d="100"/>
        </p:scale>
        <p:origin x="206" y="3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22" d="100"/>
        <a:sy n="122" d="100"/>
      </p:scale>
      <p:origin x="0" y="-35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2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2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2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C892551-BF0B-486E-8132-69A12D5A6705}" type="slidenum">
              <a:rPr lang="en-US" altLang="en-US"/>
              <a:pPr/>
              <a:t>‹#›</a:t>
            </a:fld>
            <a:endParaRPr lang="en-US" altLang="en-US"/>
          </a:p>
        </p:txBody>
      </p:sp>
    </p:spTree>
    <p:extLst>
      <p:ext uri="{BB962C8B-B14F-4D97-AF65-F5344CB8AC3E}">
        <p14:creationId xmlns:p14="http://schemas.microsoft.com/office/powerpoint/2010/main" val="2171671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78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34EABED-1617-44F3-BFA6-F0F459A2E391}" type="slidenum">
              <a:rPr lang="en-US" altLang="en-US"/>
              <a:pPr/>
              <a:t>‹#›</a:t>
            </a:fld>
            <a:endParaRPr lang="en-US" altLang="en-US"/>
          </a:p>
        </p:txBody>
      </p:sp>
    </p:spTree>
    <p:extLst>
      <p:ext uri="{BB962C8B-B14F-4D97-AF65-F5344CB8AC3E}">
        <p14:creationId xmlns:p14="http://schemas.microsoft.com/office/powerpoint/2010/main" val="8230860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a:t>
            </a:fld>
            <a:endParaRPr lang="en-US" altLang="en-US"/>
          </a:p>
        </p:txBody>
      </p:sp>
    </p:spTree>
    <p:extLst>
      <p:ext uri="{BB962C8B-B14F-4D97-AF65-F5344CB8AC3E}">
        <p14:creationId xmlns:p14="http://schemas.microsoft.com/office/powerpoint/2010/main" val="2889949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Are there statistics available to provide the number of NM Indigenous Peoples who report as disabled? </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12</a:t>
            </a:fld>
            <a:endParaRPr lang="en-US" altLang="en-US"/>
          </a:p>
        </p:txBody>
      </p:sp>
    </p:spTree>
    <p:extLst>
      <p:ext uri="{BB962C8B-B14F-4D97-AF65-F5344CB8AC3E}">
        <p14:creationId xmlns:p14="http://schemas.microsoft.com/office/powerpoint/2010/main" val="161020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13</a:t>
            </a:fld>
            <a:endParaRPr lang="en-US" altLang="en-US"/>
          </a:p>
        </p:txBody>
      </p:sp>
    </p:spTree>
    <p:extLst>
      <p:ext uri="{BB962C8B-B14F-4D97-AF65-F5344CB8AC3E}">
        <p14:creationId xmlns:p14="http://schemas.microsoft.com/office/powerpoint/2010/main" val="292703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14</a:t>
            </a:fld>
            <a:endParaRPr lang="en-US" altLang="en-US"/>
          </a:p>
        </p:txBody>
      </p:sp>
    </p:spTree>
    <p:extLst>
      <p:ext uri="{BB962C8B-B14F-4D97-AF65-F5344CB8AC3E}">
        <p14:creationId xmlns:p14="http://schemas.microsoft.com/office/powerpoint/2010/main" val="1200527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15</a:t>
            </a:fld>
            <a:endParaRPr lang="en-US" altLang="en-US"/>
          </a:p>
        </p:txBody>
      </p:sp>
    </p:spTree>
    <p:extLst>
      <p:ext uri="{BB962C8B-B14F-4D97-AF65-F5344CB8AC3E}">
        <p14:creationId xmlns:p14="http://schemas.microsoft.com/office/powerpoint/2010/main" val="4000125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NMTAP works with Occupational Therapists to complete </a:t>
            </a:r>
            <a:r>
              <a:rPr lang="en-US" b="1" dirty="0"/>
              <a:t>on-site farm visits</a:t>
            </a:r>
            <a:r>
              <a:rPr lang="en-US" dirty="0"/>
              <a:t> to assist in identifying strategies to assist farmers and ranchers with disabilities participate in home and work life</a:t>
            </a:r>
            <a:endParaRPr lang="en-US" sz="1100" dirty="0">
              <a:solidFill>
                <a:schemeClr val="tx2">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16</a:t>
            </a:fld>
            <a:endParaRPr lang="en-US" altLang="en-US"/>
          </a:p>
        </p:txBody>
      </p:sp>
    </p:spTree>
    <p:extLst>
      <p:ext uri="{BB962C8B-B14F-4D97-AF65-F5344CB8AC3E}">
        <p14:creationId xmlns:p14="http://schemas.microsoft.com/office/powerpoint/2010/main" val="251232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Strategies may include ideas about products, environmental modifications, equipment, and technologies to support performing valued tasks.</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17</a:t>
            </a:fld>
            <a:endParaRPr lang="en-US" altLang="en-US"/>
          </a:p>
        </p:txBody>
      </p:sp>
    </p:spTree>
    <p:extLst>
      <p:ext uri="{BB962C8B-B14F-4D97-AF65-F5344CB8AC3E}">
        <p14:creationId xmlns:p14="http://schemas.microsoft.com/office/powerpoint/2010/main" val="267086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NMAP Apprenticeship program: UNM Occupational Therapy students provide individualized supports for the food growers and their businesses.</a:t>
            </a:r>
          </a:p>
          <a:p>
            <a:r>
              <a:rPr lang="en-US" dirty="0"/>
              <a:t>NMSU Extension has specialists in ag-related fields for educational program delivery, and there are Extension county-based agents who can provide direct access.</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18</a:t>
            </a:fld>
            <a:endParaRPr lang="en-US" altLang="en-US"/>
          </a:p>
        </p:txBody>
      </p:sp>
    </p:spTree>
    <p:extLst>
      <p:ext uri="{BB962C8B-B14F-4D97-AF65-F5344CB8AC3E}">
        <p14:creationId xmlns:p14="http://schemas.microsoft.com/office/powerpoint/2010/main" val="304724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19</a:t>
            </a:fld>
            <a:endParaRPr lang="en-US" altLang="en-US"/>
          </a:p>
        </p:txBody>
      </p:sp>
    </p:spTree>
    <p:extLst>
      <p:ext uri="{BB962C8B-B14F-4D97-AF65-F5344CB8AC3E}">
        <p14:creationId xmlns:p14="http://schemas.microsoft.com/office/powerpoint/2010/main" val="256715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21</a:t>
            </a:fld>
            <a:endParaRPr lang="en-US" altLang="en-US"/>
          </a:p>
        </p:txBody>
      </p:sp>
    </p:spTree>
    <p:extLst>
      <p:ext uri="{BB962C8B-B14F-4D97-AF65-F5344CB8AC3E}">
        <p14:creationId xmlns:p14="http://schemas.microsoft.com/office/powerpoint/2010/main" val="4109126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22</a:t>
            </a:fld>
            <a:endParaRPr lang="en-US" altLang="en-US"/>
          </a:p>
        </p:txBody>
      </p:sp>
    </p:spTree>
    <p:extLst>
      <p:ext uri="{BB962C8B-B14F-4D97-AF65-F5344CB8AC3E}">
        <p14:creationId xmlns:p14="http://schemas.microsoft.com/office/powerpoint/2010/main" val="2472057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Last Bullet:</a:t>
            </a:r>
          </a:p>
          <a:p>
            <a:r>
              <a:rPr lang="en-US" dirty="0"/>
              <a:t>Agricultural expertise is provided through the university, and the nonprofit provides disability expertise.</a:t>
            </a:r>
          </a:p>
          <a:p>
            <a:r>
              <a:rPr lang="en-US" dirty="0"/>
              <a:t>Some nonprofits: </a:t>
            </a:r>
            <a:r>
              <a:rPr lang="en-US" dirty="0" err="1"/>
              <a:t>Easterseals</a:t>
            </a:r>
            <a:r>
              <a:rPr lang="en-US" dirty="0"/>
              <a:t>, Goodwill, Arthritis Foundation, United Cerebral Palsy, </a:t>
            </a:r>
            <a:r>
              <a:rPr lang="en-US" dirty="0" err="1"/>
              <a:t>Osteroarthritis</a:t>
            </a:r>
            <a:r>
              <a:rPr lang="en-US" dirty="0"/>
              <a:t> Action Alliance, and </a:t>
            </a:r>
            <a:r>
              <a:rPr lang="en-US" dirty="0" err="1"/>
              <a:t>AgriSafe</a:t>
            </a:r>
            <a:r>
              <a:rPr lang="en-US" dirty="0"/>
              <a:t> Network.</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a:t>
            </a:fld>
            <a:endParaRPr lang="en-US" altLang="en-US"/>
          </a:p>
        </p:txBody>
      </p:sp>
    </p:spTree>
    <p:extLst>
      <p:ext uri="{BB962C8B-B14F-4D97-AF65-F5344CB8AC3E}">
        <p14:creationId xmlns:p14="http://schemas.microsoft.com/office/powerpoint/2010/main" val="29201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24</a:t>
            </a:fld>
            <a:endParaRPr lang="en-US" altLang="en-US"/>
          </a:p>
        </p:txBody>
      </p:sp>
    </p:spTree>
    <p:extLst>
      <p:ext uri="{BB962C8B-B14F-4D97-AF65-F5344CB8AC3E}">
        <p14:creationId xmlns:p14="http://schemas.microsoft.com/office/powerpoint/2010/main" val="3323159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year the curriculum created by Mandy’s Farm is being developed with assistance from the NMSU Global Campus for online delivery and will include certification for participating OTs.</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25</a:t>
            </a:fld>
            <a:endParaRPr lang="en-US" altLang="en-US"/>
          </a:p>
        </p:txBody>
      </p:sp>
    </p:spTree>
    <p:extLst>
      <p:ext uri="{BB962C8B-B14F-4D97-AF65-F5344CB8AC3E}">
        <p14:creationId xmlns:p14="http://schemas.microsoft.com/office/powerpoint/2010/main" val="1716465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26</a:t>
            </a:fld>
            <a:endParaRPr lang="en-US" altLang="en-US"/>
          </a:p>
        </p:txBody>
      </p:sp>
    </p:spTree>
    <p:extLst>
      <p:ext uri="{BB962C8B-B14F-4D97-AF65-F5344CB8AC3E}">
        <p14:creationId xmlns:p14="http://schemas.microsoft.com/office/powerpoint/2010/main" val="3174359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27</a:t>
            </a:fld>
            <a:endParaRPr lang="en-US" altLang="en-US"/>
          </a:p>
        </p:txBody>
      </p:sp>
    </p:spTree>
    <p:extLst>
      <p:ext uri="{BB962C8B-B14F-4D97-AF65-F5344CB8AC3E}">
        <p14:creationId xmlns:p14="http://schemas.microsoft.com/office/powerpoint/2010/main" val="1102926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3C9E53-D396-DF42-9DA7-7E13F4C472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678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29</a:t>
            </a:fld>
            <a:endParaRPr lang="en-US" altLang="en-US"/>
          </a:p>
        </p:txBody>
      </p:sp>
    </p:spTree>
    <p:extLst>
      <p:ext uri="{BB962C8B-B14F-4D97-AF65-F5344CB8AC3E}">
        <p14:creationId xmlns:p14="http://schemas.microsoft.com/office/powerpoint/2010/main" val="178921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Due to funding limitations, there are only 21 currently funded state projects, plus the National Project (Purdue) whose purpose is to support the state projects and provide limited services to ag workers in states without </a:t>
            </a:r>
            <a:r>
              <a:rPr lang="en-US" dirty="0" err="1"/>
              <a:t>AgrA</a:t>
            </a:r>
            <a:r>
              <a:rPr lang="en-US" dirty="0"/>
              <a:t> projects.</a:t>
            </a:r>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3</a:t>
            </a:fld>
            <a:endParaRPr lang="en-US" altLang="en-US"/>
          </a:p>
        </p:txBody>
      </p:sp>
    </p:spTree>
    <p:extLst>
      <p:ext uri="{BB962C8B-B14F-4D97-AF65-F5344CB8AC3E}">
        <p14:creationId xmlns:p14="http://schemas.microsoft.com/office/powerpoint/2010/main" val="3202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4</a:t>
            </a:fld>
            <a:endParaRPr lang="en-US" altLang="en-US"/>
          </a:p>
        </p:txBody>
      </p:sp>
    </p:spTree>
    <p:extLst>
      <p:ext uri="{BB962C8B-B14F-4D97-AF65-F5344CB8AC3E}">
        <p14:creationId xmlns:p14="http://schemas.microsoft.com/office/powerpoint/2010/main" val="3520504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5</a:t>
            </a:fld>
            <a:endParaRPr lang="en-US" altLang="en-US"/>
          </a:p>
        </p:txBody>
      </p:sp>
    </p:spTree>
    <p:extLst>
      <p:ext uri="{BB962C8B-B14F-4D97-AF65-F5344CB8AC3E}">
        <p14:creationId xmlns:p14="http://schemas.microsoft.com/office/powerpoint/2010/main" val="77660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8</a:t>
            </a:fld>
            <a:endParaRPr lang="en-US" altLang="en-US"/>
          </a:p>
        </p:txBody>
      </p:sp>
    </p:spTree>
    <p:extLst>
      <p:ext uri="{BB962C8B-B14F-4D97-AF65-F5344CB8AC3E}">
        <p14:creationId xmlns:p14="http://schemas.microsoft.com/office/powerpoint/2010/main" val="390998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9</a:t>
            </a:fld>
            <a:endParaRPr lang="en-US" altLang="en-US"/>
          </a:p>
        </p:txBody>
      </p:sp>
    </p:spTree>
    <p:extLst>
      <p:ext uri="{BB962C8B-B14F-4D97-AF65-F5344CB8AC3E}">
        <p14:creationId xmlns:p14="http://schemas.microsoft.com/office/powerpoint/2010/main" val="699914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10</a:t>
            </a:fld>
            <a:endParaRPr lang="en-US" altLang="en-US"/>
          </a:p>
        </p:txBody>
      </p:sp>
    </p:spTree>
    <p:extLst>
      <p:ext uri="{BB962C8B-B14F-4D97-AF65-F5344CB8AC3E}">
        <p14:creationId xmlns:p14="http://schemas.microsoft.com/office/powerpoint/2010/main" val="2582589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934EABED-1617-44F3-BFA6-F0F459A2E391}" type="slidenum">
              <a:rPr lang="en-US" altLang="en-US" smtClean="0"/>
              <a:pPr/>
              <a:t>11</a:t>
            </a:fld>
            <a:endParaRPr lang="en-US" altLang="en-US"/>
          </a:p>
        </p:txBody>
      </p:sp>
    </p:spTree>
    <p:extLst>
      <p:ext uri="{BB962C8B-B14F-4D97-AF65-F5344CB8AC3E}">
        <p14:creationId xmlns:p14="http://schemas.microsoft.com/office/powerpoint/2010/main" val="2998059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2269"/>
          </a:xfrm>
        </p:spPr>
        <p:txBody>
          <a:bodyPr/>
          <a:lstStyle/>
          <a:p>
            <a:r>
              <a:rPr lang="en-US"/>
              <a:t>Click to edit Master title style</a:t>
            </a:r>
            <a:endParaRPr lang="en-US" dirty="0"/>
          </a:p>
        </p:txBody>
      </p:sp>
      <p:sp>
        <p:nvSpPr>
          <p:cNvPr id="9" name="Text Placeholder 8"/>
          <p:cNvSpPr>
            <a:spLocks noGrp="1"/>
          </p:cNvSpPr>
          <p:nvPr>
            <p:ph type="body" sz="quarter" idx="10"/>
          </p:nvPr>
        </p:nvSpPr>
        <p:spPr>
          <a:xfrm>
            <a:off x="838200" y="1276866"/>
            <a:ext cx="10515600" cy="4333360"/>
          </a:xfrm>
        </p:spPr>
        <p:txBody>
          <a:bodyPr/>
          <a:lstStyle/>
          <a:p>
            <a:pPr lvl="0"/>
            <a:r>
              <a:rPr lang="en-US"/>
              <a:t>Click to edit Master text styles</a:t>
            </a:r>
          </a:p>
        </p:txBody>
      </p:sp>
    </p:spTree>
    <p:extLst>
      <p:ext uri="{BB962C8B-B14F-4D97-AF65-F5344CB8AC3E}">
        <p14:creationId xmlns:p14="http://schemas.microsoft.com/office/powerpoint/2010/main" val="284018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F7D9A0E-0DC7-4335-880C-260C6A277639}" type="slidenum">
              <a:rPr lang="en-US" altLang="en-US"/>
              <a:pPr/>
              <a:t>‹#›</a:t>
            </a:fld>
            <a:endParaRPr lang="en-US" altLang="en-US"/>
          </a:p>
        </p:txBody>
      </p:sp>
    </p:spTree>
    <p:extLst>
      <p:ext uri="{BB962C8B-B14F-4D97-AF65-F5344CB8AC3E}">
        <p14:creationId xmlns:p14="http://schemas.microsoft.com/office/powerpoint/2010/main" val="93965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96E838-F73F-6B49-9658-43EB85724047}"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3724798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6E838-F73F-6B49-9658-43EB85724047}"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1719876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96E838-F73F-6B49-9658-43EB85724047}"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216175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96E838-F73F-6B49-9658-43EB85724047}"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57851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96E838-F73F-6B49-9658-43EB85724047}"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909100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96E838-F73F-6B49-9658-43EB85724047}"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1120983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6E838-F73F-6B49-9658-43EB85724047}"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2089113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6E838-F73F-6B49-9658-43EB85724047}"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866076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96E838-F73F-6B49-9658-43EB85724047}"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2151471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7620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16" name="Text Box 21"/>
          <p:cNvSpPr txBox="1"/>
          <p:nvPr/>
        </p:nvSpPr>
        <p:spPr>
          <a:xfrm>
            <a:off x="6789773" y="811346"/>
            <a:ext cx="3856567" cy="60421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lgn="r">
              <a:spcBef>
                <a:spcPts val="0"/>
              </a:spcBef>
              <a:spcAft>
                <a:spcPts val="0"/>
              </a:spcAft>
              <a:defRPr/>
            </a:pPr>
            <a:r>
              <a:rPr lang="en-US" sz="1050" b="1" dirty="0">
                <a:solidFill>
                  <a:srgbClr val="610B2B"/>
                </a:solidFill>
                <a:latin typeface="Calibri" charset="0"/>
                <a:ea typeface="Calibri" charset="0"/>
                <a:cs typeface="Calibri" charset="0"/>
              </a:rPr>
              <a:t>BE BOLD. </a:t>
            </a:r>
            <a:r>
              <a:rPr lang="en-US" sz="1050" b="0" dirty="0">
                <a:solidFill>
                  <a:srgbClr val="610B2B"/>
                </a:solidFill>
                <a:latin typeface="Calibri" charset="0"/>
                <a:ea typeface="Calibri" charset="0"/>
                <a:cs typeface="Calibri" charset="0"/>
              </a:rPr>
              <a:t>Shape the Future.</a:t>
            </a:r>
          </a:p>
          <a:p>
            <a:pPr algn="r">
              <a:spcBef>
                <a:spcPts val="0"/>
              </a:spcBef>
              <a:spcAft>
                <a:spcPts val="0"/>
              </a:spcAft>
              <a:defRPr/>
            </a:pPr>
            <a:r>
              <a:rPr lang="en-US" sz="1050" b="1" dirty="0">
                <a:solidFill>
                  <a:srgbClr val="610B2B"/>
                </a:solidFill>
                <a:latin typeface="Calibri" charset="0"/>
                <a:ea typeface="Calibri" charset="0"/>
                <a:cs typeface="Calibri" charset="0"/>
              </a:rPr>
              <a:t>New Mexico State University</a:t>
            </a:r>
            <a:br>
              <a:rPr lang="en-US" sz="1050" b="1" dirty="0">
                <a:solidFill>
                  <a:srgbClr val="610B2B"/>
                </a:solidFill>
                <a:latin typeface="Calibri" charset="0"/>
                <a:ea typeface="Calibri" charset="0"/>
                <a:cs typeface="Calibri" charset="0"/>
              </a:rPr>
            </a:br>
            <a:r>
              <a:rPr lang="en-US" sz="1050" b="1" dirty="0" err="1">
                <a:solidFill>
                  <a:srgbClr val="610B2B"/>
                </a:solidFill>
                <a:latin typeface="Calibri" charset="0"/>
                <a:ea typeface="Calibri" charset="0"/>
                <a:cs typeface="Calibri" charset="0"/>
              </a:rPr>
              <a:t>aces.nmsu.edu</a:t>
            </a:r>
            <a:endParaRPr lang="en-US" sz="1050" b="1" dirty="0">
              <a:solidFill>
                <a:srgbClr val="610B2B"/>
              </a:solidFill>
              <a:latin typeface="Calibri" charset="0"/>
              <a:ea typeface="Calibri" charset="0"/>
              <a:cs typeface="Calibri" charset="0"/>
            </a:endParaRPr>
          </a:p>
          <a:p>
            <a:pPr algn="r">
              <a:spcBef>
                <a:spcPts val="0"/>
              </a:spcBef>
              <a:spcAft>
                <a:spcPts val="0"/>
              </a:spcAft>
              <a:defRPr/>
            </a:pPr>
            <a:endParaRPr lang="en-US" sz="1050" b="1" dirty="0">
              <a:solidFill>
                <a:srgbClr val="610B2B"/>
              </a:solidFill>
              <a:latin typeface="Calibri" charset="0"/>
              <a:ea typeface="Calibri" charset="0"/>
              <a:cs typeface="Calibri" charset="0"/>
            </a:endParaRPr>
          </a:p>
          <a:p>
            <a:pPr algn="r">
              <a:spcBef>
                <a:spcPts val="0"/>
              </a:spcBef>
              <a:spcAft>
                <a:spcPts val="0"/>
              </a:spcAft>
              <a:defRPr/>
            </a:pPr>
            <a:endParaRPr lang="en-US" sz="1050" b="1" dirty="0">
              <a:solidFill>
                <a:srgbClr val="610B2B"/>
              </a:solidFill>
              <a:latin typeface="Calibri" charset="0"/>
              <a:ea typeface="Calibri" charset="0"/>
              <a:cs typeface="Calibri" charset="0"/>
            </a:endParaRPr>
          </a:p>
        </p:txBody>
      </p:sp>
      <p:grpSp>
        <p:nvGrpSpPr>
          <p:cNvPr id="17" name="Group 34"/>
          <p:cNvGrpSpPr>
            <a:grpSpLocks/>
          </p:cNvGrpSpPr>
          <p:nvPr/>
        </p:nvGrpSpPr>
        <p:grpSpPr bwMode="auto">
          <a:xfrm>
            <a:off x="10718800" y="609601"/>
            <a:ext cx="1473200" cy="1203325"/>
            <a:chOff x="0" y="0"/>
            <a:chExt cx="1960880" cy="2134870"/>
          </a:xfrm>
        </p:grpSpPr>
        <p:sp>
          <p:nvSpPr>
            <p:cNvPr id="18" name="Rectangle 17"/>
            <p:cNvSpPr/>
            <p:nvPr/>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pic>
          <p:nvPicPr>
            <p:cNvPr id="19" name="Picture 36" descr="Macintosh HD:Users:nickyboyfloyd:Desktop:NMlogo_1colorstate_noU_black_btmp.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p:nvSpPr>
        <p:spPr bwMode="auto">
          <a:xfrm>
            <a:off x="0" y="152400"/>
            <a:ext cx="12192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3800" b="1">
                <a:solidFill>
                  <a:srgbClr val="610B2B"/>
                </a:solidFill>
                <a:latin typeface="Open Sans"/>
                <a:ea typeface="+mj-ea"/>
                <a:cs typeface="Open Sans"/>
              </a:defRPr>
            </a:lvl1pPr>
            <a:lvl2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2pPr>
            <a:lvl3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3pPr>
            <a:lvl4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4pPr>
            <a:lvl5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defRPr/>
            </a:pPr>
            <a:r>
              <a:rPr lang="en-US" sz="2400" baseline="0" dirty="0">
                <a:solidFill>
                  <a:schemeClr val="bg1"/>
                </a:solidFill>
                <a:latin typeface="Calibri" charset="0"/>
                <a:ea typeface="Calibri" charset="0"/>
                <a:cs typeface="Calibri" charset="0"/>
              </a:rPr>
              <a:t>College of Agricultural,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Consumer and Environmental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Sciences</a:t>
            </a:r>
          </a:p>
        </p:txBody>
      </p:sp>
      <p:sp>
        <p:nvSpPr>
          <p:cNvPr id="25" name="Rectangle 24"/>
          <p:cNvSpPr/>
          <p:nvPr/>
        </p:nvSpPr>
        <p:spPr>
          <a:xfrm>
            <a:off x="0" y="6228028"/>
            <a:ext cx="12192000" cy="629973"/>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24" name="TextBox 23"/>
          <p:cNvSpPr txBox="1">
            <a:spLocks noChangeArrowheads="1"/>
          </p:cNvSpPr>
          <p:nvPr/>
        </p:nvSpPr>
        <p:spPr bwMode="auto">
          <a:xfrm>
            <a:off x="0" y="6264888"/>
            <a:ext cx="12192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1200" dirty="0">
                <a:solidFill>
                  <a:schemeClr val="bg1"/>
                </a:solidFill>
                <a:latin typeface="Calibri" charset="0"/>
                <a:ea typeface="Calibri" charset="0"/>
                <a:cs typeface="Calibri" charset="0"/>
              </a:rPr>
              <a:t>The College of Agricultural, Consumer and Environmental Sciences is an engine for economic and community development</a:t>
            </a:r>
            <a:br>
              <a:rPr lang="en-US" sz="1200" dirty="0">
                <a:solidFill>
                  <a:schemeClr val="bg1"/>
                </a:solidFill>
                <a:latin typeface="Calibri" charset="0"/>
                <a:ea typeface="Calibri" charset="0"/>
                <a:cs typeface="Calibri" charset="0"/>
              </a:rPr>
            </a:br>
            <a:r>
              <a:rPr lang="en-US" sz="1200" dirty="0">
                <a:solidFill>
                  <a:schemeClr val="bg1"/>
                </a:solidFill>
                <a:latin typeface="Calibri" charset="0"/>
                <a:ea typeface="Calibri" charset="0"/>
                <a:cs typeface="Calibri" charset="0"/>
              </a:rPr>
              <a:t> in New Mexico, improving the lives of New Mexicans through academic, research, and Extension programs.</a:t>
            </a:r>
          </a:p>
        </p:txBody>
      </p:sp>
    </p:spTree>
    <p:extLst>
      <p:ext uri="{BB962C8B-B14F-4D97-AF65-F5344CB8AC3E}">
        <p14:creationId xmlns:p14="http://schemas.microsoft.com/office/powerpoint/2010/main" val="3086354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6E838-F73F-6B49-9658-43EB85724047}"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1927418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6E838-F73F-6B49-9658-43EB85724047}"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5F864-0E17-3A47-B345-D32F2F58201F}" type="slidenum">
              <a:rPr lang="en-US" smtClean="0"/>
              <a:t>‹#›</a:t>
            </a:fld>
            <a:endParaRPr lang="en-US"/>
          </a:p>
        </p:txBody>
      </p:sp>
    </p:spTree>
    <p:extLst>
      <p:ext uri="{BB962C8B-B14F-4D97-AF65-F5344CB8AC3E}">
        <p14:creationId xmlns:p14="http://schemas.microsoft.com/office/powerpoint/2010/main" val="136419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18" name="Content Placeholder 2"/>
          <p:cNvSpPr>
            <a:spLocks noGrp="1"/>
          </p:cNvSpPr>
          <p:nvPr>
            <p:ph idx="1"/>
          </p:nvPr>
        </p:nvSpPr>
        <p:spPr>
          <a:xfrm>
            <a:off x="715433" y="75244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83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de by side comparison">
    <p:spTree>
      <p:nvGrpSpPr>
        <p:cNvPr id="1" name=""/>
        <p:cNvGrpSpPr/>
        <p:nvPr/>
      </p:nvGrpSpPr>
      <p:grpSpPr>
        <a:xfrm>
          <a:off x="0" y="0"/>
          <a:ext cx="0" cy="0"/>
          <a:chOff x="0" y="0"/>
          <a:chExt cx="0" cy="0"/>
        </a:xfrm>
      </p:grpSpPr>
      <p:sp>
        <p:nvSpPr>
          <p:cNvPr id="19" name="Title 1"/>
          <p:cNvSpPr>
            <a:spLocks noGrp="1"/>
          </p:cNvSpPr>
          <p:nvPr>
            <p:ph type="title"/>
          </p:nvPr>
        </p:nvSpPr>
        <p:spPr>
          <a:xfrm>
            <a:off x="838200" y="365126"/>
            <a:ext cx="10515600" cy="1325563"/>
          </a:xfrm>
        </p:spPr>
        <p:txBody>
          <a:bodyPr/>
          <a:lstStyle/>
          <a:p>
            <a:r>
              <a:rPr lang="en-US"/>
              <a:t>Click to edit Master title style</a:t>
            </a:r>
            <a:endParaRPr lang="en-US" dirty="0"/>
          </a:p>
        </p:txBody>
      </p:sp>
      <p:sp>
        <p:nvSpPr>
          <p:cNvPr id="20" name="Content Placeholder 2"/>
          <p:cNvSpPr>
            <a:spLocks noGrp="1"/>
          </p:cNvSpPr>
          <p:nvPr>
            <p:ph sz="half" idx="1"/>
          </p:nvPr>
        </p:nvSpPr>
        <p:spPr>
          <a:xfrm>
            <a:off x="838200" y="1825625"/>
            <a:ext cx="5181600" cy="4333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218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338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2686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5499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3545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2479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0782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34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F4BDE73-F87D-4BAE-8B5D-9868C48A5CB2}" type="slidenum">
              <a:rPr lang="en-US" altLang="en-US"/>
              <a:pPr/>
              <a:t>‹#›</a:t>
            </a:fld>
            <a:endParaRPr lang="en-US" altLang="en-US"/>
          </a:p>
        </p:txBody>
      </p:sp>
    </p:spTree>
    <p:extLst>
      <p:ext uri="{BB962C8B-B14F-4D97-AF65-F5344CB8AC3E}">
        <p14:creationId xmlns:p14="http://schemas.microsoft.com/office/powerpoint/2010/main" val="172926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DB747C03-8D0C-458F-8263-E40301A7AF11}" type="slidenum">
              <a:rPr lang="en-US" altLang="en-US"/>
              <a:pPr/>
              <a:t>‹#›</a:t>
            </a:fld>
            <a:endParaRPr lang="en-US" altLang="en-US"/>
          </a:p>
        </p:txBody>
      </p:sp>
    </p:spTree>
    <p:extLst>
      <p:ext uri="{BB962C8B-B14F-4D97-AF65-F5344CB8AC3E}">
        <p14:creationId xmlns:p14="http://schemas.microsoft.com/office/powerpoint/2010/main" val="14745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5A7F6-1330-4A13-99FF-D965F8D7DEF6}" type="slidenum">
              <a:rPr lang="en-US" altLang="en-US" smtClean="0"/>
              <a:pPr/>
              <a:t>‹#›</a:t>
            </a:fld>
            <a:endParaRPr lang="en-US" altLang="en-US"/>
          </a:p>
        </p:txBody>
      </p:sp>
      <p:sp>
        <p:nvSpPr>
          <p:cNvPr id="7" name="Rectangle 6"/>
          <p:cNvSpPr/>
          <p:nvPr/>
        </p:nvSpPr>
        <p:spPr>
          <a:xfrm>
            <a:off x="0" y="6159500"/>
            <a:ext cx="12192000" cy="6985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sp>
        <p:nvSpPr>
          <p:cNvPr id="12" name="Text Box 21"/>
          <p:cNvSpPr txBox="1"/>
          <p:nvPr/>
        </p:nvSpPr>
        <p:spPr>
          <a:xfrm>
            <a:off x="914401" y="6203730"/>
            <a:ext cx="3505969" cy="74930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1000" b="1" dirty="0">
                <a:solidFill>
                  <a:srgbClr val="FFFFFF"/>
                </a:solidFill>
                <a:latin typeface="Calibri" charset="0"/>
                <a:ea typeface="Calibri" charset="0"/>
                <a:cs typeface="Calibri" charset="0"/>
              </a:rPr>
              <a:t>BE BOLD. </a:t>
            </a:r>
            <a:r>
              <a:rPr lang="en-US" sz="1000" dirty="0">
                <a:solidFill>
                  <a:srgbClr val="FFFFFF"/>
                </a:solidFill>
                <a:latin typeface="Calibri" charset="0"/>
                <a:ea typeface="Calibri" charset="0"/>
                <a:cs typeface="Calibri" charset="0"/>
              </a:rPr>
              <a:t>Shape the Future.</a:t>
            </a:r>
            <a:endParaRPr lang="en-US" sz="1000" dirty="0">
              <a:latin typeface="Calibri" charset="0"/>
              <a:ea typeface="Calibri" charset="0"/>
              <a:cs typeface="Calibri" charset="0"/>
            </a:endParaRPr>
          </a:p>
          <a:p>
            <a:pPr>
              <a:spcBef>
                <a:spcPts val="0"/>
              </a:spcBef>
              <a:spcAft>
                <a:spcPts val="0"/>
              </a:spcAft>
              <a:defRPr/>
            </a:pPr>
            <a:r>
              <a:rPr lang="en-US" sz="1000" b="1" i="0" dirty="0">
                <a:solidFill>
                  <a:srgbClr val="FFFFFF"/>
                </a:solidFill>
                <a:latin typeface="Calibri" charset="0"/>
                <a:ea typeface="Calibri" charset="0"/>
                <a:cs typeface="Calibri" charset="0"/>
              </a:rPr>
              <a:t>New Mexico State University</a:t>
            </a:r>
            <a:endParaRPr lang="en-US" sz="1000" b="1" i="0" dirty="0">
              <a:latin typeface="Calibri" charset="0"/>
              <a:ea typeface="Calibri" charset="0"/>
              <a:cs typeface="Calibri" charset="0"/>
            </a:endParaRPr>
          </a:p>
          <a:p>
            <a:pPr>
              <a:spcBef>
                <a:spcPts val="0"/>
              </a:spcBef>
              <a:spcAft>
                <a:spcPts val="0"/>
              </a:spcAft>
              <a:defRPr/>
            </a:pPr>
            <a:r>
              <a:rPr lang="en-US" sz="1000" b="1" i="0" dirty="0" err="1">
                <a:solidFill>
                  <a:srgbClr val="FFFFFF"/>
                </a:solidFill>
                <a:latin typeface="Calibri" charset="0"/>
                <a:ea typeface="Calibri" charset="0"/>
                <a:cs typeface="Calibri" charset="0"/>
              </a:rPr>
              <a:t>aces.nmsu.edu</a:t>
            </a:r>
            <a:endParaRPr lang="en-US" sz="1000" b="1" i="0" dirty="0">
              <a:latin typeface="Calibri" charset="0"/>
              <a:ea typeface="Calibri" charset="0"/>
              <a:cs typeface="Calibri" charset="0"/>
            </a:endParaRPr>
          </a:p>
        </p:txBody>
      </p:sp>
      <p:grpSp>
        <p:nvGrpSpPr>
          <p:cNvPr id="13" name="Group 23"/>
          <p:cNvGrpSpPr>
            <a:grpSpLocks/>
          </p:cNvGrpSpPr>
          <p:nvPr/>
        </p:nvGrpSpPr>
        <p:grpSpPr bwMode="auto">
          <a:xfrm>
            <a:off x="155395" y="6159501"/>
            <a:ext cx="854800" cy="698499"/>
            <a:chOff x="0" y="0"/>
            <a:chExt cx="1960880" cy="2134870"/>
          </a:xfrm>
        </p:grpSpPr>
        <p:sp>
          <p:nvSpPr>
            <p:cNvPr id="14" name="Rectangle 13"/>
            <p:cNvSpPr/>
            <p:nvPr/>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800"/>
            </a:p>
          </p:txBody>
        </p:sp>
        <p:pic>
          <p:nvPicPr>
            <p:cNvPr id="15" name="Picture 32" descr="Macintosh HD:Users:nickyboyfloyd:Desktop:NMlogo_1colorstate_noU_black_btmp.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782076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0" r:id="rId8"/>
    <p:sldLayoutId id="2147483672"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6E838-F73F-6B49-9658-43EB85724047}" type="datetimeFigureOut">
              <a:rPr lang="en-US" smtClean="0"/>
              <a:t>2/19/2024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5F864-0E17-3A47-B345-D32F2F58201F}" type="slidenum">
              <a:rPr lang="en-US" smtClean="0"/>
              <a:t>‹#›</a:t>
            </a:fld>
            <a:endParaRPr lang="en-US"/>
          </a:p>
        </p:txBody>
      </p:sp>
    </p:spTree>
    <p:extLst>
      <p:ext uri="{BB962C8B-B14F-4D97-AF65-F5344CB8AC3E}">
        <p14:creationId xmlns:p14="http://schemas.microsoft.com/office/powerpoint/2010/main" val="15039314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hyperlink" Target="https://doi.org/10.13031/jash.1293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agrability.nmsu.edu/"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16.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9.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hyperlink" Target="mailto:nmagrability@Gmail.com" TargetMode="External"/><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agrability.nmsu.edu/documents/2023%20Spring%20New%20Mexico%20AgrAbility%20Project%20Newsletter.pdf" TargetMode="External"/><Relationship Id="rId5" Type="http://schemas.openxmlformats.org/officeDocument/2006/relationships/hyperlink" Target="https://agrability.nmsu.edu/" TargetMode="External"/><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hyperlink" Target="https://www.facebook.com/NMAgrAbil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hyperlink" Target="https://www.mandysfarm.org/"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6.png"/><Relationship Id="rId7" Type="http://schemas.openxmlformats.org/officeDocument/2006/relationships/hyperlink" Target="https://www.nmfarmandranchmuseum.or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agrilifeextension.tamu.edu/asset-local/battleground-to-breaking-ground/" TargetMode="External"/><Relationship Id="rId5" Type="http://schemas.openxmlformats.org/officeDocument/2006/relationships/hyperlink" Target="https://www.nifa.usda.gov/grants/programs/enhancing-agricultural-opportunities-military-veterans-agvets" TargetMode="External"/><Relationship Id="rId4" Type="http://schemas.openxmlformats.org/officeDocument/2006/relationships/hyperlink" Target="https://www.benefits.va.gov/vocrehab/" TargetMode="External"/><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mailto:dairydoc@nmsu.edu"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agrability.nmsu.edu/index.html" TargetMode="External"/><Relationship Id="rId5" Type="http://schemas.openxmlformats.org/officeDocument/2006/relationships/hyperlink" Target="mailto:nmagribility@gmail.com" TargetMode="Externa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3.wdp"/><Relationship Id="rId3" Type="http://schemas.openxmlformats.org/officeDocument/2006/relationships/slideLayout" Target="../slideLayouts/slideLayout17.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notesSlide" Target="../notesSlides/notesSlide24.xml"/><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1D3E1B-23C3-8E8C-0BBE-8408DC05ED3D}"/>
              </a:ext>
            </a:extLst>
          </p:cNvPr>
          <p:cNvSpPr>
            <a:spLocks noGrp="1"/>
          </p:cNvSpPr>
          <p:nvPr>
            <p:ph sz="half" idx="1"/>
          </p:nvPr>
        </p:nvSpPr>
        <p:spPr>
          <a:xfrm>
            <a:off x="2286000" y="2674439"/>
            <a:ext cx="3886200" cy="1010852"/>
          </a:xfrm>
          <a:ln w="15875">
            <a:solidFill>
              <a:schemeClr val="accent2">
                <a:lumMod val="50000"/>
              </a:schemeClr>
            </a:solidFill>
          </a:ln>
        </p:spPr>
        <p:txBody>
          <a:bodyPr/>
          <a:lstStyle/>
          <a:p>
            <a:pPr marL="0" indent="0" algn="ctr">
              <a:buNone/>
            </a:pPr>
            <a:r>
              <a:rPr lang="en-US" b="1" dirty="0"/>
              <a:t>Tracy Agiovlasitis</a:t>
            </a:r>
          </a:p>
          <a:p>
            <a:pPr marL="0" indent="0" algn="ctr">
              <a:buNone/>
            </a:pPr>
            <a:r>
              <a:rPr lang="en-US" sz="2800" dirty="0"/>
              <a:t>NMTAP Project Partner</a:t>
            </a:r>
          </a:p>
        </p:txBody>
      </p:sp>
      <p:sp>
        <p:nvSpPr>
          <p:cNvPr id="5" name="Rectangle 2">
            <a:extLst>
              <a:ext uri="{FF2B5EF4-FFF2-40B4-BE49-F238E27FC236}">
                <a16:creationId xmlns:a16="http://schemas.microsoft.com/office/drawing/2014/main" id="{36975961-589B-A8EF-706F-947CD9671E7B}"/>
              </a:ext>
            </a:extLst>
          </p:cNvPr>
          <p:cNvSpPr>
            <a:spLocks noGrp="1" noChangeArrowheads="1"/>
          </p:cNvSpPr>
          <p:nvPr>
            <p:ph type="title"/>
          </p:nvPr>
        </p:nvSpPr>
        <p:spPr>
          <a:xfrm>
            <a:off x="0" y="415809"/>
            <a:ext cx="11430000" cy="1828800"/>
          </a:xfrm>
        </p:spPr>
        <p:txBody>
          <a:bodyPr anchor="ctr">
            <a:normAutofit fontScale="90000"/>
          </a:bodyPr>
          <a:lstStyle/>
          <a:p>
            <a:pPr algn="ctr"/>
            <a:r>
              <a:rPr lang="en-US" altLang="en-US" dirty="0">
                <a:effectLst/>
                <a:latin typeface="+mn-lt"/>
              </a:rPr>
              <a:t>Introduction: </a:t>
            </a:r>
            <a:br>
              <a:rPr lang="en-US" altLang="en-US" dirty="0">
                <a:solidFill>
                  <a:schemeClr val="accent2">
                    <a:lumMod val="50000"/>
                  </a:schemeClr>
                </a:solidFill>
                <a:effectLst/>
                <a:latin typeface="+mn-lt"/>
              </a:rPr>
            </a:br>
            <a:br>
              <a:rPr lang="en-US" altLang="en-US" b="1" dirty="0">
                <a:solidFill>
                  <a:schemeClr val="accent2">
                    <a:lumMod val="50000"/>
                  </a:schemeClr>
                </a:solidFill>
                <a:effectLst/>
                <a:latin typeface="+mn-lt"/>
              </a:rPr>
            </a:br>
            <a:r>
              <a:rPr lang="en-US" altLang="en-US" sz="4900" b="1" dirty="0">
                <a:solidFill>
                  <a:schemeClr val="accent2">
                    <a:lumMod val="50000"/>
                  </a:schemeClr>
                </a:solidFill>
                <a:effectLst/>
                <a:latin typeface="+mn-lt"/>
              </a:rPr>
              <a:t>National &amp; New Mexico AgrAbility Project</a:t>
            </a:r>
            <a:endParaRPr lang="en-US" altLang="en-US" b="1" dirty="0">
              <a:solidFill>
                <a:schemeClr val="accent2">
                  <a:lumMod val="50000"/>
                </a:schemeClr>
              </a:solidFill>
              <a:effectLst/>
              <a:latin typeface="+mn-lt"/>
            </a:endParaRPr>
          </a:p>
        </p:txBody>
      </p:sp>
      <p:pic>
        <p:nvPicPr>
          <p:cNvPr id="7" name="Picture 6" descr="New Mexico Agrability Project logo.">
            <a:extLst>
              <a:ext uri="{FF2B5EF4-FFF2-40B4-BE49-F238E27FC236}">
                <a16:creationId xmlns:a16="http://schemas.microsoft.com/office/drawing/2014/main" id="{40BD0524-F478-BDCB-752D-8FA193C16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6071" y="4563295"/>
            <a:ext cx="4879858" cy="1429515"/>
          </a:xfrm>
          <a:prstGeom prst="rect">
            <a:avLst/>
          </a:prstGeom>
        </p:spPr>
      </p:pic>
      <p:sp>
        <p:nvSpPr>
          <p:cNvPr id="2" name="Content Placeholder 2">
            <a:extLst>
              <a:ext uri="{FF2B5EF4-FFF2-40B4-BE49-F238E27FC236}">
                <a16:creationId xmlns:a16="http://schemas.microsoft.com/office/drawing/2014/main" id="{B858B741-0647-7D44-562E-F0D3A51B7B0D}"/>
              </a:ext>
            </a:extLst>
          </p:cNvPr>
          <p:cNvSpPr txBox="1">
            <a:spLocks/>
          </p:cNvSpPr>
          <p:nvPr/>
        </p:nvSpPr>
        <p:spPr>
          <a:xfrm>
            <a:off x="6172200" y="2674439"/>
            <a:ext cx="4419600" cy="1010852"/>
          </a:xfrm>
          <a:prstGeom prst="rect">
            <a:avLst/>
          </a:prstGeom>
          <a:ln w="15875">
            <a:solidFill>
              <a:schemeClr val="accent2">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Sonja Koukel</a:t>
            </a:r>
          </a:p>
          <a:p>
            <a:pPr marL="0" indent="0" algn="ctr">
              <a:buFont typeface="Arial" panose="020B0604020202020204" pitchFamily="34" charset="0"/>
              <a:buNone/>
            </a:pPr>
            <a:r>
              <a:rPr lang="en-US" dirty="0"/>
              <a:t>NMSU Project Co-Director</a:t>
            </a:r>
          </a:p>
        </p:txBody>
      </p:sp>
    </p:spTree>
    <p:extLst>
      <p:ext uri="{BB962C8B-B14F-4D97-AF65-F5344CB8AC3E}">
        <p14:creationId xmlns:p14="http://schemas.microsoft.com/office/powerpoint/2010/main" val="93937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38200" y="174478"/>
            <a:ext cx="10515600" cy="1325563"/>
          </a:xfrm>
        </p:spPr>
        <p:txBody>
          <a:bodyPr/>
          <a:lstStyle/>
          <a:p>
            <a:pPr algn="ctr"/>
            <a:r>
              <a:rPr lang="en-US" altLang="en-US" b="1" dirty="0">
                <a:solidFill>
                  <a:schemeClr val="accent2">
                    <a:lumMod val="50000"/>
                  </a:schemeClr>
                </a:solidFill>
                <a:latin typeface="+mn-lt"/>
              </a:rPr>
              <a:t>AgrAbility “Farmers” Defined</a:t>
            </a:r>
          </a:p>
        </p:txBody>
      </p:sp>
      <p:sp>
        <p:nvSpPr>
          <p:cNvPr id="6" name="Content Placeholder 5">
            <a:extLst>
              <a:ext uri="{FF2B5EF4-FFF2-40B4-BE49-F238E27FC236}">
                <a16:creationId xmlns:a16="http://schemas.microsoft.com/office/drawing/2014/main" id="{A8A3C6A8-75C7-411A-BBA3-405F23AA8C5F}"/>
              </a:ext>
            </a:extLst>
          </p:cNvPr>
          <p:cNvSpPr>
            <a:spLocks noGrp="1"/>
          </p:cNvSpPr>
          <p:nvPr>
            <p:ph sz="half" idx="2"/>
          </p:nvPr>
        </p:nvSpPr>
        <p:spPr>
          <a:xfrm>
            <a:off x="162149" y="1500041"/>
            <a:ext cx="8001000" cy="1737360"/>
          </a:xfrm>
        </p:spPr>
        <p:txBody>
          <a:bodyPr>
            <a:normAutofit/>
          </a:bodyPr>
          <a:lstStyle/>
          <a:p>
            <a:pPr marL="0" indent="0">
              <a:buNone/>
            </a:pPr>
            <a:r>
              <a:rPr lang="en-US" altLang="en-US" dirty="0"/>
              <a:t>Those who are actively engaging in farming, deriving income from such activities, or retired from farming</a:t>
            </a:r>
          </a:p>
          <a:p>
            <a:pPr marL="0" indent="0">
              <a:buNone/>
            </a:pPr>
            <a:r>
              <a:rPr lang="en-US" altLang="en-US" dirty="0"/>
              <a:t>Income minimum set at $1,000/yearly</a:t>
            </a:r>
          </a:p>
          <a:p>
            <a:endParaRPr lang="en-US" dirty="0"/>
          </a:p>
        </p:txBody>
      </p:sp>
      <p:pic>
        <p:nvPicPr>
          <p:cNvPr id="3" name="Picture 2" descr="A picture containing ground, outdoor, person, dirt&#10;&#10;Description automatically generated">
            <a:extLst>
              <a:ext uri="{FF2B5EF4-FFF2-40B4-BE49-F238E27FC236}">
                <a16:creationId xmlns:a16="http://schemas.microsoft.com/office/drawing/2014/main" id="{33F12834-DED6-17F3-680E-6747A9AA4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6762" y="1658263"/>
            <a:ext cx="3163089" cy="2103120"/>
          </a:xfrm>
          <a:prstGeom prst="rect">
            <a:avLst/>
          </a:prstGeom>
          <a:ln w="22225">
            <a:solidFill>
              <a:schemeClr val="accent2">
                <a:lumMod val="50000"/>
              </a:schemeClr>
            </a:solidFill>
          </a:ln>
        </p:spPr>
      </p:pic>
      <p:pic>
        <p:nvPicPr>
          <p:cNvPr id="4" name="Picture 3">
            <a:extLst>
              <a:ext uri="{FF2B5EF4-FFF2-40B4-BE49-F238E27FC236}">
                <a16:creationId xmlns:a16="http://schemas.microsoft.com/office/drawing/2014/main" id="{3AD5B361-A3E4-8171-1495-F02BD1782B1C}"/>
              </a:ext>
            </a:extLst>
          </p:cNvPr>
          <p:cNvPicPr>
            <a:picLocks noChangeAspect="1"/>
          </p:cNvPicPr>
          <p:nvPr/>
        </p:nvPicPr>
        <p:blipFill>
          <a:blip r:embed="rId4"/>
          <a:stretch>
            <a:fillRect/>
          </a:stretch>
        </p:blipFill>
        <p:spPr>
          <a:xfrm>
            <a:off x="989811" y="3342424"/>
            <a:ext cx="6629400" cy="2528740"/>
          </a:xfrm>
          <a:prstGeom prst="rect">
            <a:avLst/>
          </a:prstGeom>
        </p:spPr>
      </p:pic>
    </p:spTree>
    <p:extLst>
      <p:ext uri="{BB962C8B-B14F-4D97-AF65-F5344CB8AC3E}">
        <p14:creationId xmlns:p14="http://schemas.microsoft.com/office/powerpoint/2010/main" val="241802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9486" y="185057"/>
            <a:ext cx="6161314" cy="1143000"/>
          </a:xfrm>
        </p:spPr>
        <p:txBody>
          <a:bodyPr>
            <a:normAutofit fontScale="90000"/>
          </a:bodyPr>
          <a:lstStyle/>
          <a:p>
            <a:r>
              <a:rPr lang="en-US" altLang="en-US" b="1" dirty="0">
                <a:solidFill>
                  <a:schemeClr val="accent2">
                    <a:lumMod val="50000"/>
                  </a:schemeClr>
                </a:solidFill>
                <a:effectLst/>
                <a:latin typeface="+mn-lt"/>
              </a:rPr>
              <a:t>Disabilities in the U.S. Farm population (2008-2016)</a:t>
            </a:r>
          </a:p>
        </p:txBody>
      </p:sp>
      <p:sp>
        <p:nvSpPr>
          <p:cNvPr id="6" name="Text Placeholder 5">
            <a:extLst>
              <a:ext uri="{FF2B5EF4-FFF2-40B4-BE49-F238E27FC236}">
                <a16:creationId xmlns:a16="http://schemas.microsoft.com/office/drawing/2014/main" id="{B8503657-FED1-2FD8-B7C2-588BEA29A145}"/>
              </a:ext>
            </a:extLst>
          </p:cNvPr>
          <p:cNvSpPr>
            <a:spLocks noGrp="1"/>
          </p:cNvSpPr>
          <p:nvPr>
            <p:ph type="body" sz="half" idx="1"/>
          </p:nvPr>
        </p:nvSpPr>
        <p:spPr>
          <a:xfrm>
            <a:off x="60187" y="1785257"/>
            <a:ext cx="6721613" cy="4136630"/>
          </a:xfrm>
        </p:spPr>
        <p:txBody>
          <a:bodyPr>
            <a:normAutofit/>
          </a:bodyPr>
          <a:lstStyle/>
          <a:p>
            <a:pPr>
              <a:buFontTx/>
              <a:buNone/>
            </a:pPr>
            <a:r>
              <a:rPr lang="en-US" altLang="en-US" b="1" dirty="0"/>
              <a:t>Estimates:</a:t>
            </a:r>
          </a:p>
          <a:p>
            <a:pPr>
              <a:buFontTx/>
              <a:buNone/>
            </a:pPr>
            <a:endParaRPr lang="en-US" altLang="en-US" b="1" dirty="0"/>
          </a:p>
          <a:p>
            <a:r>
              <a:rPr lang="en-US" altLang="en-US" sz="2400" dirty="0">
                <a:solidFill>
                  <a:srgbClr val="C00000"/>
                </a:solidFill>
              </a:rPr>
              <a:t>19% of US farmers </a:t>
            </a:r>
            <a:r>
              <a:rPr lang="en-US" altLang="en-US" sz="2400" dirty="0"/>
              <a:t>(395,000 people) and              </a:t>
            </a:r>
            <a:r>
              <a:rPr lang="en-US" altLang="en-US" sz="2400" dirty="0">
                <a:solidFill>
                  <a:srgbClr val="C00000"/>
                </a:solidFill>
              </a:rPr>
              <a:t>9% of US farmworkers </a:t>
            </a:r>
            <a:r>
              <a:rPr lang="en-US" altLang="en-US" sz="2400" dirty="0"/>
              <a:t>(134,000 people)</a:t>
            </a:r>
          </a:p>
          <a:p>
            <a:r>
              <a:rPr lang="en-US" altLang="en-US" sz="2400" dirty="0"/>
              <a:t>New Mexico 4</a:t>
            </a:r>
            <a:r>
              <a:rPr lang="en-US" altLang="en-US" sz="2400" baseline="30000" dirty="0"/>
              <a:t>th</a:t>
            </a:r>
            <a:r>
              <a:rPr lang="en-US" altLang="en-US" sz="2400" dirty="0"/>
              <a:t> highest quintile estimated between between </a:t>
            </a:r>
            <a:r>
              <a:rPr lang="en-US" altLang="en-US" sz="2400" dirty="0">
                <a:solidFill>
                  <a:srgbClr val="C00000"/>
                </a:solidFill>
              </a:rPr>
              <a:t>20.6% – 22.9% farmer disability</a:t>
            </a:r>
          </a:p>
          <a:p>
            <a:r>
              <a:rPr lang="en-US" altLang="en-US" sz="2400" dirty="0"/>
              <a:t>Based on Census data: individuals identifying as having difficulty with any of these six health issues: vision, hearing, physical, cognitive, self care, and independent living.</a:t>
            </a:r>
          </a:p>
          <a:p>
            <a:endParaRPr lang="en-US" sz="2400" dirty="0"/>
          </a:p>
        </p:txBody>
      </p:sp>
      <p:pic>
        <p:nvPicPr>
          <p:cNvPr id="8" name="Content Placeholder 7">
            <a:extLst>
              <a:ext uri="{FF2B5EF4-FFF2-40B4-BE49-F238E27FC236}">
                <a16:creationId xmlns:a16="http://schemas.microsoft.com/office/drawing/2014/main" id="{E587A468-3D17-DE51-316D-4E27BABD7704}"/>
              </a:ext>
            </a:extLst>
          </p:cNvPr>
          <p:cNvPicPr>
            <a:picLocks noGrp="1" noChangeAspect="1"/>
          </p:cNvPicPr>
          <p:nvPr>
            <p:ph sz="half" idx="2"/>
          </p:nvPr>
        </p:nvPicPr>
        <p:blipFill>
          <a:blip r:embed="rId3">
            <a:extLst>
              <a:ext uri="{28A0092B-C50C-407E-A947-70E740481C1C}">
                <a14:useLocalDpi xmlns:a14="http://schemas.microsoft.com/office/drawing/2010/main"/>
              </a:ext>
            </a:extLst>
          </a:blip>
          <a:srcRect/>
          <a:stretch/>
        </p:blipFill>
        <p:spPr>
          <a:xfrm>
            <a:off x="6841768" y="152400"/>
            <a:ext cx="5078089" cy="596123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BD92C24-2A5A-BE21-FE81-84EC6C8BEEC3}"/>
              </a:ext>
            </a:extLst>
          </p:cNvPr>
          <p:cNvSpPr txBox="1"/>
          <p:nvPr/>
        </p:nvSpPr>
        <p:spPr>
          <a:xfrm>
            <a:off x="3845933" y="6416946"/>
            <a:ext cx="8346067" cy="307777"/>
          </a:xfrm>
          <a:prstGeom prst="rect">
            <a:avLst/>
          </a:prstGeom>
          <a:noFill/>
        </p:spPr>
        <p:txBody>
          <a:bodyPr wrap="none" rtlCol="0">
            <a:spAutoFit/>
          </a:bodyPr>
          <a:lstStyle/>
          <a:p>
            <a:r>
              <a:rPr lang="en-US" sz="1400" dirty="0">
                <a:solidFill>
                  <a:schemeClr val="bg1"/>
                </a:solidFill>
              </a:rPr>
              <a:t>Source: </a:t>
            </a:r>
            <a:r>
              <a:rPr lang="en-US" sz="1400" b="0" i="0" u="none" strike="noStrike" dirty="0">
                <a:solidFill>
                  <a:schemeClr val="bg1"/>
                </a:solidFill>
                <a:effectLst/>
                <a:latin typeface="Public Sans"/>
              </a:rPr>
              <a:t>Miller and </a:t>
            </a:r>
            <a:r>
              <a:rPr lang="en-US" sz="1400" b="0" i="0" u="none" strike="noStrike" dirty="0" err="1">
                <a:solidFill>
                  <a:schemeClr val="bg1"/>
                </a:solidFill>
                <a:effectLst/>
                <a:latin typeface="Public Sans"/>
              </a:rPr>
              <a:t>Aherin</a:t>
            </a:r>
            <a:r>
              <a:rPr lang="en-US" sz="1400" b="0" i="0" u="none" strike="noStrike" dirty="0">
                <a:solidFill>
                  <a:schemeClr val="bg1"/>
                </a:solidFill>
                <a:effectLst/>
                <a:latin typeface="Public Sans"/>
              </a:rPr>
              <a:t>. 2018. Journal of Agricultural Safety and Health, </a:t>
            </a:r>
            <a:r>
              <a:rPr lang="en-US" sz="1400" b="0" i="0" u="none" strike="noStrike" dirty="0">
                <a:solidFill>
                  <a:schemeClr val="bg1"/>
                </a:solidFill>
                <a:effectLst/>
                <a:latin typeface="Public Sans"/>
                <a:hlinkClick r:id="rId4">
                  <a:extLst>
                    <a:ext uri="{A12FA001-AC4F-418D-AE19-62706E023703}">
                      <ahyp:hlinkClr xmlns:ahyp="http://schemas.microsoft.com/office/drawing/2018/hyperlinkcolor" val="tx"/>
                    </a:ext>
                  </a:extLst>
                </a:hlinkClick>
              </a:rPr>
              <a:t>https://doi.org/10.13031/jash.12934</a:t>
            </a:r>
            <a:r>
              <a:rPr lang="en-US" sz="1400" b="0" i="0" u="none" strike="noStrike" dirty="0">
                <a:solidFill>
                  <a:schemeClr val="bg1"/>
                </a:solidFill>
                <a:effectLst/>
                <a:latin typeface="Public Sans"/>
              </a:rPr>
              <a:t> </a:t>
            </a:r>
            <a:endParaRPr lang="en-US" sz="14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b="1" dirty="0">
                <a:solidFill>
                  <a:schemeClr val="accent2">
                    <a:lumMod val="50000"/>
                  </a:schemeClr>
                </a:solidFill>
              </a:rPr>
              <a:t>New Mexico </a:t>
            </a:r>
            <a:r>
              <a:rPr lang="en-US" altLang="en-US" b="1" dirty="0">
                <a:solidFill>
                  <a:schemeClr val="accent2">
                    <a:lumMod val="50000"/>
                  </a:schemeClr>
                </a:solidFill>
                <a:effectLst/>
              </a:rPr>
              <a:t>Statistics</a:t>
            </a:r>
          </a:p>
        </p:txBody>
      </p:sp>
      <p:sp>
        <p:nvSpPr>
          <p:cNvPr id="6" name="Text Placeholder 5">
            <a:extLst>
              <a:ext uri="{FF2B5EF4-FFF2-40B4-BE49-F238E27FC236}">
                <a16:creationId xmlns:a16="http://schemas.microsoft.com/office/drawing/2014/main" id="{B8503657-FED1-2FD8-B7C2-588BEA29A145}"/>
              </a:ext>
            </a:extLst>
          </p:cNvPr>
          <p:cNvSpPr>
            <a:spLocks noGrp="1"/>
          </p:cNvSpPr>
          <p:nvPr>
            <p:ph type="body" sz="half" idx="1"/>
          </p:nvPr>
        </p:nvSpPr>
        <p:spPr/>
        <p:txBody>
          <a:bodyPr/>
          <a:lstStyle/>
          <a:p>
            <a:pPr>
              <a:buFontTx/>
              <a:buNone/>
            </a:pPr>
            <a:r>
              <a:rPr lang="en-US" altLang="en-US" dirty="0"/>
              <a:t>Estimates:</a:t>
            </a:r>
          </a:p>
          <a:p>
            <a:r>
              <a:rPr lang="en-US" altLang="en-US" dirty="0"/>
              <a:t>26% of producers may have a disability</a:t>
            </a:r>
          </a:p>
          <a:p>
            <a:r>
              <a:rPr lang="en-US" altLang="en-US" dirty="0"/>
              <a:t>Roughly 17,000 farmers/ranchers may need assistance related to their disability challenges</a:t>
            </a:r>
          </a:p>
          <a:p>
            <a:endParaRPr lang="en-US" dirty="0"/>
          </a:p>
        </p:txBody>
      </p:sp>
      <p:pic>
        <p:nvPicPr>
          <p:cNvPr id="8" name="Content Placeholder 7" descr="A picture containing person, person, outdoor, standing&#10;&#10;Description automatically generated">
            <a:extLst>
              <a:ext uri="{FF2B5EF4-FFF2-40B4-BE49-F238E27FC236}">
                <a16:creationId xmlns:a16="http://schemas.microsoft.com/office/drawing/2014/main" id="{E587A468-3D17-DE51-316D-4E27BABD770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5744" y="1981200"/>
            <a:ext cx="2742913" cy="4114800"/>
          </a:xfrm>
          <a:ln w="19050">
            <a:solidFill>
              <a:schemeClr val="accent2">
                <a:lumMod val="50000"/>
              </a:schemeClr>
            </a:solidFill>
          </a:ln>
        </p:spPr>
      </p:pic>
      <p:pic>
        <p:nvPicPr>
          <p:cNvPr id="3" name="Picture 2" descr="A picture containing logo&#10;&#10;Description automatically generated">
            <a:extLst>
              <a:ext uri="{FF2B5EF4-FFF2-40B4-BE49-F238E27FC236}">
                <a16:creationId xmlns:a16="http://schemas.microsoft.com/office/drawing/2014/main" id="{43BA2818-344F-A045-68D5-EC279872A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1" y="762000"/>
            <a:ext cx="3121437" cy="914400"/>
          </a:xfrm>
          <a:prstGeom prst="rect">
            <a:avLst/>
          </a:prstGeom>
        </p:spPr>
      </p:pic>
    </p:spTree>
    <p:extLst>
      <p:ext uri="{BB962C8B-B14F-4D97-AF65-F5344CB8AC3E}">
        <p14:creationId xmlns:p14="http://schemas.microsoft.com/office/powerpoint/2010/main" val="58103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911374" y="3708974"/>
            <a:ext cx="7886700" cy="4724400"/>
          </a:xfrm>
        </p:spPr>
        <p:txBody>
          <a:bodyPr>
            <a:noAutofit/>
          </a:bodyPr>
          <a:lstStyle/>
          <a:p>
            <a:pPr marL="0" indent="0" algn="ctr">
              <a:lnSpc>
                <a:spcPct val="120000"/>
              </a:lnSpc>
              <a:buNone/>
            </a:pPr>
            <a:r>
              <a:rPr lang="en-US" altLang="en-US" sz="3600" b="1" dirty="0">
                <a:solidFill>
                  <a:schemeClr val="accent2">
                    <a:lumMod val="50000"/>
                  </a:schemeClr>
                </a:solidFill>
              </a:rPr>
              <a:t>NMAP Partners</a:t>
            </a:r>
          </a:p>
          <a:p>
            <a:pPr marL="0" indent="0" algn="ctr">
              <a:lnSpc>
                <a:spcPct val="120000"/>
              </a:lnSpc>
              <a:buNone/>
            </a:pPr>
            <a:endParaRPr lang="en-US" altLang="en-US" sz="3200" dirty="0"/>
          </a:p>
        </p:txBody>
      </p:sp>
      <p:pic>
        <p:nvPicPr>
          <p:cNvPr id="6" name="Picture 5" descr="Mandy's Farm logo">
            <a:extLst>
              <a:ext uri="{FF2B5EF4-FFF2-40B4-BE49-F238E27FC236}">
                <a16:creationId xmlns:a16="http://schemas.microsoft.com/office/drawing/2014/main" id="{C63A530D-9722-98DD-60F3-EA36BDB56A4C}"/>
              </a:ext>
            </a:extLst>
          </p:cNvPr>
          <p:cNvPicPr>
            <a:picLocks noChangeAspect="1"/>
          </p:cNvPicPr>
          <p:nvPr/>
        </p:nvPicPr>
        <p:blipFill>
          <a:blip r:embed="rId3"/>
          <a:stretch>
            <a:fillRect/>
          </a:stretch>
        </p:blipFill>
        <p:spPr>
          <a:xfrm>
            <a:off x="8125110" y="2059424"/>
            <a:ext cx="3445431" cy="1649550"/>
          </a:xfrm>
          <a:prstGeom prst="rect">
            <a:avLst/>
          </a:prstGeom>
          <a:ln w="19050">
            <a:solidFill>
              <a:schemeClr val="accent2">
                <a:lumMod val="50000"/>
              </a:schemeClr>
            </a:solidFill>
          </a:ln>
        </p:spPr>
      </p:pic>
      <p:pic>
        <p:nvPicPr>
          <p:cNvPr id="8" name="Picture 7" descr="University of New Mexico School of Medicine logo. ">
            <a:extLst>
              <a:ext uri="{FF2B5EF4-FFF2-40B4-BE49-F238E27FC236}">
                <a16:creationId xmlns:a16="http://schemas.microsoft.com/office/drawing/2014/main" id="{EFE6E8EF-B57F-9932-36D2-3555D6F18CD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4961" y="4349355"/>
            <a:ext cx="4253591" cy="1460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ext&#10;&#10;Description automatically generated">
            <a:extLst>
              <a:ext uri="{FF2B5EF4-FFF2-40B4-BE49-F238E27FC236}">
                <a16:creationId xmlns:a16="http://schemas.microsoft.com/office/drawing/2014/main" id="{CE8FEC79-8C63-C9F9-E362-09BE3D2588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59" y="2031113"/>
            <a:ext cx="3108248" cy="2151864"/>
          </a:xfrm>
          <a:prstGeom prst="rect">
            <a:avLst/>
          </a:prstGeom>
          <a:ln>
            <a:gradFill flip="none" rotWithShape="1">
              <a:gsLst>
                <a:gs pos="0">
                  <a:srgbClr val="C00000"/>
                </a:gs>
                <a:gs pos="46000">
                  <a:schemeClr val="accent2">
                    <a:lumMod val="95000"/>
                    <a:lumOff val="5000"/>
                  </a:schemeClr>
                </a:gs>
                <a:gs pos="100000">
                  <a:schemeClr val="accent2">
                    <a:lumMod val="60000"/>
                  </a:schemeClr>
                </a:gs>
              </a:gsLst>
              <a:path path="circle">
                <a:fillToRect r="100000" b="100000"/>
              </a:path>
              <a:tileRect l="-100000" t="-100000"/>
            </a:gradFill>
          </a:ln>
        </p:spPr>
      </p:pic>
      <p:pic>
        <p:nvPicPr>
          <p:cNvPr id="9" name="Picture 8" descr="A picture containing logo&#10;&#10;Description automatically generated">
            <a:extLst>
              <a:ext uri="{FF2B5EF4-FFF2-40B4-BE49-F238E27FC236}">
                <a16:creationId xmlns:a16="http://schemas.microsoft.com/office/drawing/2014/main" id="{01158247-9216-A8CC-B273-3896930593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1863" y="155955"/>
            <a:ext cx="3745725" cy="1097280"/>
          </a:xfrm>
          <a:prstGeom prst="rect">
            <a:avLst/>
          </a:prstGeom>
        </p:spPr>
      </p:pic>
      <p:sp>
        <p:nvSpPr>
          <p:cNvPr id="2" name="TextBox 1">
            <a:extLst>
              <a:ext uri="{FF2B5EF4-FFF2-40B4-BE49-F238E27FC236}">
                <a16:creationId xmlns:a16="http://schemas.microsoft.com/office/drawing/2014/main" id="{ADF77ADC-E393-406D-A464-3FC720984464}"/>
              </a:ext>
            </a:extLst>
          </p:cNvPr>
          <p:cNvSpPr txBox="1"/>
          <p:nvPr/>
        </p:nvSpPr>
        <p:spPr>
          <a:xfrm>
            <a:off x="4078766" y="1349810"/>
            <a:ext cx="3551917" cy="2585323"/>
          </a:xfrm>
          <a:prstGeom prst="rect">
            <a:avLst/>
          </a:prstGeom>
          <a:noFill/>
        </p:spPr>
        <p:txBody>
          <a:bodyPr wrap="square" rtlCol="0">
            <a:spAutoFit/>
          </a:bodyPr>
          <a:lstStyle/>
          <a:p>
            <a:pPr algn="ctr">
              <a:lnSpc>
                <a:spcPct val="120000"/>
              </a:lnSpc>
            </a:pPr>
            <a:r>
              <a:rPr lang="en-US" altLang="en-US" sz="2400" b="1" dirty="0"/>
              <a:t>Initial funding: </a:t>
            </a:r>
          </a:p>
          <a:p>
            <a:pPr algn="ctr">
              <a:lnSpc>
                <a:spcPct val="120000"/>
              </a:lnSpc>
            </a:pPr>
            <a:r>
              <a:rPr lang="en-US" altLang="en-US" sz="2400" b="1" dirty="0"/>
              <a:t>Sept. 2018 – Aug. 2022</a:t>
            </a:r>
          </a:p>
          <a:p>
            <a:pPr algn="ctr">
              <a:lnSpc>
                <a:spcPct val="120000"/>
              </a:lnSpc>
            </a:pPr>
            <a:endParaRPr lang="en-US" altLang="en-US" sz="2400" b="1" dirty="0"/>
          </a:p>
          <a:p>
            <a:pPr algn="ctr">
              <a:lnSpc>
                <a:spcPct val="120000"/>
              </a:lnSpc>
            </a:pPr>
            <a:r>
              <a:rPr lang="en-US" altLang="en-US" sz="2400" b="1" dirty="0"/>
              <a:t>New funding: </a:t>
            </a:r>
          </a:p>
          <a:p>
            <a:pPr algn="ctr">
              <a:lnSpc>
                <a:spcPct val="120000"/>
              </a:lnSpc>
            </a:pPr>
            <a:r>
              <a:rPr lang="en-US" altLang="en-US" sz="2400" b="1" dirty="0"/>
              <a:t>Sept. 2022 – Aug. 2026</a:t>
            </a:r>
          </a:p>
          <a:p>
            <a:pPr algn="ctr"/>
            <a:endParaRPr lang="en-US" b="1" dirty="0"/>
          </a:p>
        </p:txBody>
      </p:sp>
      <p:pic>
        <p:nvPicPr>
          <p:cNvPr id="10" name="Picture 9" descr="A black text on a white background&#10;&#10;Description automatically generated">
            <a:extLst>
              <a:ext uri="{FF2B5EF4-FFF2-40B4-BE49-F238E27FC236}">
                <a16:creationId xmlns:a16="http://schemas.microsoft.com/office/drawing/2014/main" id="{C41B010E-B2B0-6618-D33D-05F2723999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230" y="4490231"/>
            <a:ext cx="4705582" cy="1178562"/>
          </a:xfrm>
          <a:prstGeom prst="rect">
            <a:avLst/>
          </a:prstGeom>
          <a:ln>
            <a:solidFill>
              <a:schemeClr val="accent2">
                <a:lumMod val="75000"/>
              </a:schemeClr>
            </a:solidFill>
          </a:ln>
        </p:spPr>
      </p:pic>
    </p:spTree>
    <p:extLst>
      <p:ext uri="{BB962C8B-B14F-4D97-AF65-F5344CB8AC3E}">
        <p14:creationId xmlns:p14="http://schemas.microsoft.com/office/powerpoint/2010/main" val="345562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ble with a black tablecloth and a black tablecloth with a black tablecloth with a black and white cow images on it&#10;&#10;Description automatically generated">
            <a:extLst>
              <a:ext uri="{FF2B5EF4-FFF2-40B4-BE49-F238E27FC236}">
                <a16:creationId xmlns:a16="http://schemas.microsoft.com/office/drawing/2014/main" id="{998C4EB4-12F6-6D84-5A66-7AB7ADBEEA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4578" y="3486559"/>
            <a:ext cx="3516126" cy="2423417"/>
          </a:xfrm>
          <a:prstGeom prst="rect">
            <a:avLst/>
          </a:prstGeom>
        </p:spPr>
      </p:pic>
      <p:sp>
        <p:nvSpPr>
          <p:cNvPr id="3" name="Content Placeholder 2"/>
          <p:cNvSpPr>
            <a:spLocks noGrp="1"/>
          </p:cNvSpPr>
          <p:nvPr>
            <p:ph idx="1"/>
          </p:nvPr>
        </p:nvSpPr>
        <p:spPr>
          <a:xfrm>
            <a:off x="268891" y="2987085"/>
            <a:ext cx="5080470" cy="2929039"/>
          </a:xfrm>
        </p:spPr>
        <p:txBody>
          <a:bodyPr>
            <a:normAutofit/>
          </a:bodyPr>
          <a:lstStyle/>
          <a:p>
            <a:pPr marL="514350" indent="-514350">
              <a:buFont typeface="+mj-lt"/>
              <a:buAutoNum type="arabicPeriod"/>
            </a:pPr>
            <a:r>
              <a:rPr lang="en-US" sz="2400" dirty="0"/>
              <a:t>Information and Referral</a:t>
            </a:r>
          </a:p>
          <a:p>
            <a:pPr marL="514350" indent="-514350">
              <a:buFont typeface="+mj-lt"/>
              <a:buAutoNum type="arabicPeriod"/>
            </a:pPr>
            <a:r>
              <a:rPr lang="en-US" sz="2400" dirty="0"/>
              <a:t>On-Site Technical Assistance</a:t>
            </a:r>
          </a:p>
          <a:p>
            <a:pPr marL="514350" indent="-514350">
              <a:buFont typeface="+mj-lt"/>
              <a:buAutoNum type="arabicPeriod"/>
            </a:pPr>
            <a:r>
              <a:rPr lang="en-US" sz="2400" dirty="0"/>
              <a:t>Education</a:t>
            </a:r>
          </a:p>
          <a:p>
            <a:pPr marL="514350" indent="-514350">
              <a:buFont typeface="+mj-lt"/>
              <a:buAutoNum type="arabicPeriod"/>
            </a:pPr>
            <a:r>
              <a:rPr lang="en-US" sz="2400" dirty="0"/>
              <a:t>Training</a:t>
            </a:r>
          </a:p>
          <a:p>
            <a:pPr marL="514350" indent="-514350">
              <a:buFont typeface="+mj-lt"/>
              <a:buAutoNum type="arabicPeriod"/>
            </a:pPr>
            <a:r>
              <a:rPr lang="en-US" sz="2400" dirty="0"/>
              <a:t>Peer Support</a:t>
            </a:r>
          </a:p>
          <a:p>
            <a:pPr marL="514350" indent="-514350">
              <a:buFont typeface="+mj-lt"/>
              <a:buAutoNum type="arabicPeriod"/>
            </a:pPr>
            <a:r>
              <a:rPr lang="en-US" sz="2400" dirty="0"/>
              <a:t>Accommodations</a:t>
            </a:r>
          </a:p>
        </p:txBody>
      </p:sp>
      <p:pic>
        <p:nvPicPr>
          <p:cNvPr id="4" name="Picture 3" descr="A picture containing logo&#10;&#10;Description automatically generated">
            <a:extLst>
              <a:ext uri="{FF2B5EF4-FFF2-40B4-BE49-F238E27FC236}">
                <a16:creationId xmlns:a16="http://schemas.microsoft.com/office/drawing/2014/main" id="{54C864F9-F057-B779-F196-421092D874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3000" y="234841"/>
            <a:ext cx="3121437" cy="914400"/>
          </a:xfrm>
          <a:prstGeom prst="rect">
            <a:avLst/>
          </a:prstGeom>
        </p:spPr>
      </p:pic>
      <p:sp>
        <p:nvSpPr>
          <p:cNvPr id="7" name="TextBox 6">
            <a:extLst>
              <a:ext uri="{FF2B5EF4-FFF2-40B4-BE49-F238E27FC236}">
                <a16:creationId xmlns:a16="http://schemas.microsoft.com/office/drawing/2014/main" id="{3263C2C3-7598-4164-9B41-58BD6AA6201D}"/>
              </a:ext>
            </a:extLst>
          </p:cNvPr>
          <p:cNvSpPr txBox="1"/>
          <p:nvPr/>
        </p:nvSpPr>
        <p:spPr>
          <a:xfrm>
            <a:off x="-792822" y="2402310"/>
            <a:ext cx="4572000" cy="584775"/>
          </a:xfrm>
          <a:prstGeom prst="rect">
            <a:avLst/>
          </a:prstGeom>
          <a:noFill/>
        </p:spPr>
        <p:txBody>
          <a:bodyPr wrap="square">
            <a:spAutoFit/>
          </a:bodyPr>
          <a:lstStyle/>
          <a:p>
            <a:pPr algn="ctr"/>
            <a:r>
              <a:rPr lang="en-US" sz="3200" b="1" dirty="0">
                <a:solidFill>
                  <a:schemeClr val="accent2">
                    <a:lumMod val="50000"/>
                  </a:schemeClr>
                </a:solidFill>
              </a:rPr>
              <a:t>Services</a:t>
            </a:r>
            <a:endParaRPr lang="en-US" sz="3200" dirty="0"/>
          </a:p>
        </p:txBody>
      </p:sp>
      <p:sp>
        <p:nvSpPr>
          <p:cNvPr id="9" name="Title 8">
            <a:extLst>
              <a:ext uri="{FF2B5EF4-FFF2-40B4-BE49-F238E27FC236}">
                <a16:creationId xmlns:a16="http://schemas.microsoft.com/office/drawing/2014/main" id="{E120B98C-3CAC-47BF-8933-EF3F32ED23CC}"/>
              </a:ext>
            </a:extLst>
          </p:cNvPr>
          <p:cNvSpPr>
            <a:spLocks noGrp="1"/>
          </p:cNvSpPr>
          <p:nvPr>
            <p:ph type="title"/>
          </p:nvPr>
        </p:nvSpPr>
        <p:spPr>
          <a:xfrm>
            <a:off x="121578" y="948024"/>
            <a:ext cx="7315200" cy="1325563"/>
          </a:xfrm>
        </p:spPr>
        <p:txBody>
          <a:bodyPr>
            <a:normAutofit/>
          </a:bodyPr>
          <a:lstStyle/>
          <a:p>
            <a:r>
              <a:rPr lang="en-US" sz="2800" dirty="0">
                <a:latin typeface="+mn-lt"/>
              </a:rPr>
              <a:t>As a land-grant university Extension program, </a:t>
            </a:r>
            <a:br>
              <a:rPr lang="en-US" sz="2800" dirty="0">
                <a:latin typeface="+mn-lt"/>
              </a:rPr>
            </a:br>
            <a:r>
              <a:rPr lang="en-US" sz="2800" dirty="0">
                <a:latin typeface="+mn-lt"/>
              </a:rPr>
              <a:t>AgrAbility’s primary task is </a:t>
            </a:r>
            <a:r>
              <a:rPr lang="en-US" sz="2800" b="1" dirty="0">
                <a:solidFill>
                  <a:schemeClr val="accent2">
                    <a:lumMod val="75000"/>
                  </a:schemeClr>
                </a:solidFill>
                <a:latin typeface="+mn-lt"/>
              </a:rPr>
              <a:t>disseminating evidence-based information to the public</a:t>
            </a:r>
            <a:endParaRPr lang="en-US" sz="2800" b="1" dirty="0">
              <a:solidFill>
                <a:schemeClr val="accent2">
                  <a:lumMod val="75000"/>
                </a:schemeClr>
              </a:solidFill>
            </a:endParaRPr>
          </a:p>
        </p:txBody>
      </p:sp>
      <p:sp>
        <p:nvSpPr>
          <p:cNvPr id="2" name="TextBox 1">
            <a:extLst>
              <a:ext uri="{FF2B5EF4-FFF2-40B4-BE49-F238E27FC236}">
                <a16:creationId xmlns:a16="http://schemas.microsoft.com/office/drawing/2014/main" id="{C602EE83-58D7-F7F1-9A9D-875B20736BF5}"/>
              </a:ext>
            </a:extLst>
          </p:cNvPr>
          <p:cNvSpPr txBox="1"/>
          <p:nvPr/>
        </p:nvSpPr>
        <p:spPr>
          <a:xfrm>
            <a:off x="268891" y="272078"/>
            <a:ext cx="5841664" cy="584775"/>
          </a:xfrm>
          <a:prstGeom prst="rect">
            <a:avLst/>
          </a:prstGeom>
          <a:noFill/>
        </p:spPr>
        <p:txBody>
          <a:bodyPr wrap="none" rtlCol="0">
            <a:spAutoFit/>
          </a:bodyPr>
          <a:lstStyle/>
          <a:p>
            <a:r>
              <a:rPr lang="en-US" sz="3200" b="1" dirty="0"/>
              <a:t>Cultivating Accessible Agriculture</a:t>
            </a:r>
          </a:p>
        </p:txBody>
      </p:sp>
      <p:pic>
        <p:nvPicPr>
          <p:cNvPr id="5" name="Picture 4" descr="A picture containing outdoor, person, child&#10;&#10;Description automatically generated">
            <a:extLst>
              <a:ext uri="{FF2B5EF4-FFF2-40B4-BE49-F238E27FC236}">
                <a16:creationId xmlns:a16="http://schemas.microsoft.com/office/drawing/2014/main" id="{1992D67B-A12F-A5FC-B019-FAF5F76A04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260" y="1892764"/>
            <a:ext cx="3017520" cy="4023360"/>
          </a:xfrm>
          <a:prstGeom prst="rect">
            <a:avLst/>
          </a:prstGeom>
          <a:ln w="19050">
            <a:solidFill>
              <a:schemeClr val="accent2">
                <a:lumMod val="50000"/>
              </a:schemeClr>
            </a:solidFill>
          </a:ln>
        </p:spPr>
      </p:pic>
    </p:spTree>
    <p:extLst>
      <p:ext uri="{BB962C8B-B14F-4D97-AF65-F5344CB8AC3E}">
        <p14:creationId xmlns:p14="http://schemas.microsoft.com/office/powerpoint/2010/main" val="477839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7563" y="365126"/>
            <a:ext cx="7886700" cy="911740"/>
          </a:xfrm>
        </p:spPr>
        <p:txBody>
          <a:bodyPr>
            <a:noAutofit/>
          </a:bodyPr>
          <a:lstStyle/>
          <a:p>
            <a:r>
              <a:rPr lang="en-US" altLang="en-US" b="1" dirty="0">
                <a:solidFill>
                  <a:schemeClr val="accent2">
                    <a:lumMod val="50000"/>
                  </a:schemeClr>
                </a:solidFill>
                <a:effectLst/>
                <a:latin typeface="+mn-lt"/>
              </a:rPr>
              <a:t>1.</a:t>
            </a:r>
            <a:r>
              <a:rPr lang="en-US" altLang="en-US" b="1" dirty="0">
                <a:effectLst/>
                <a:latin typeface="+mn-lt"/>
              </a:rPr>
              <a:t> </a:t>
            </a:r>
            <a:r>
              <a:rPr lang="en-US" altLang="en-US" b="1" dirty="0">
                <a:solidFill>
                  <a:schemeClr val="accent2">
                    <a:lumMod val="50000"/>
                  </a:schemeClr>
                </a:solidFill>
                <a:effectLst/>
                <a:latin typeface="+mn-lt"/>
              </a:rPr>
              <a:t>Information and Referral</a:t>
            </a:r>
          </a:p>
        </p:txBody>
      </p:sp>
      <p:sp>
        <p:nvSpPr>
          <p:cNvPr id="41987" name="Rectangle 3"/>
          <p:cNvSpPr>
            <a:spLocks noGrp="1" noChangeArrowheads="1"/>
          </p:cNvSpPr>
          <p:nvPr>
            <p:ph type="body" sz="quarter" idx="10"/>
          </p:nvPr>
        </p:nvSpPr>
        <p:spPr>
          <a:xfrm>
            <a:off x="609600" y="1524000"/>
            <a:ext cx="7886700" cy="4333360"/>
          </a:xfrm>
        </p:spPr>
        <p:txBody>
          <a:bodyPr/>
          <a:lstStyle/>
          <a:p>
            <a:pPr>
              <a:buFontTx/>
              <a:buNone/>
            </a:pPr>
            <a:r>
              <a:rPr lang="en-US" altLang="en-US" dirty="0"/>
              <a:t>	</a:t>
            </a:r>
          </a:p>
        </p:txBody>
      </p:sp>
      <p:sp>
        <p:nvSpPr>
          <p:cNvPr id="7" name="Rectangle 3">
            <a:extLst>
              <a:ext uri="{FF2B5EF4-FFF2-40B4-BE49-F238E27FC236}">
                <a16:creationId xmlns:a16="http://schemas.microsoft.com/office/drawing/2014/main" id="{76ABD1F7-0B8D-6E7A-3160-A7BD741F51F9}"/>
              </a:ext>
            </a:extLst>
          </p:cNvPr>
          <p:cNvSpPr txBox="1">
            <a:spLocks noChangeArrowheads="1"/>
          </p:cNvSpPr>
          <p:nvPr/>
        </p:nvSpPr>
        <p:spPr>
          <a:xfrm>
            <a:off x="149637" y="1831730"/>
            <a:ext cx="11734800" cy="403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r>
              <a:rPr lang="en-US" altLang="en-US" dirty="0"/>
              <a:t>“Identify” farmers with disabilities or follow up on referrals</a:t>
            </a:r>
          </a:p>
          <a:p>
            <a:pPr marL="609600" indent="-609600"/>
            <a:r>
              <a:rPr lang="en-US" altLang="en-US" dirty="0"/>
              <a:t>Help direct individuals to appropriate resources</a:t>
            </a:r>
            <a:endParaRPr lang="en-US" altLang="en-US" sz="2000" dirty="0">
              <a:solidFill>
                <a:srgbClr val="FCFF26"/>
              </a:solidFill>
            </a:endParaRPr>
          </a:p>
          <a:p>
            <a:pPr marL="609600" indent="-609600"/>
            <a:r>
              <a:rPr lang="en-US" altLang="en-US" dirty="0"/>
              <a:t>Establish communication networks between agencies and organizations </a:t>
            </a:r>
          </a:p>
          <a:p>
            <a:pPr marL="609600" indent="-609600"/>
            <a:r>
              <a:rPr lang="en-US" altLang="en-US" dirty="0"/>
              <a:t>Promote and raise awareness of NMAP</a:t>
            </a:r>
          </a:p>
          <a:p>
            <a:pPr lvl="1"/>
            <a:r>
              <a:rPr lang="en-US" altLang="en-US" dirty="0"/>
              <a:t>    Community outreach</a:t>
            </a:r>
          </a:p>
          <a:p>
            <a:pPr marL="990600" lvl="1" indent="-533400"/>
            <a:r>
              <a:rPr lang="en-US" altLang="en-US" dirty="0"/>
              <a:t>Social Media</a:t>
            </a:r>
          </a:p>
          <a:p>
            <a:pPr marL="990600" lvl="1" indent="-533400"/>
            <a:r>
              <a:rPr lang="en-US" altLang="en-US" dirty="0"/>
              <a:t>Referral Phone and Email</a:t>
            </a:r>
          </a:p>
          <a:p>
            <a:pPr marL="990600" lvl="1" indent="-533400"/>
            <a:r>
              <a:rPr lang="en-US" altLang="en-US" dirty="0"/>
              <a:t>NMAP Bi-Annual Newsletter (Spring/Fall)</a:t>
            </a:r>
          </a:p>
          <a:p>
            <a:pPr marL="990600" lvl="1" indent="-533400"/>
            <a:r>
              <a:rPr lang="en-US" altLang="en-US" dirty="0"/>
              <a:t>Web site </a:t>
            </a:r>
            <a:r>
              <a:rPr lang="en-US" altLang="en-US" b="1" dirty="0">
                <a:solidFill>
                  <a:srgbClr val="0432FF"/>
                </a:solidFill>
                <a:hlinkClick r:id="rId3"/>
              </a:rPr>
              <a:t>https://agrability.nmsu.edu/</a:t>
            </a:r>
            <a:r>
              <a:rPr lang="en-US" altLang="en-US" b="1" dirty="0">
                <a:solidFill>
                  <a:srgbClr val="0432FF"/>
                </a:solidFill>
              </a:rPr>
              <a:t> </a:t>
            </a:r>
          </a:p>
          <a:p>
            <a:pPr marL="609600" indent="-609600">
              <a:buNone/>
            </a:pPr>
            <a:endParaRPr lang="en-US" altLang="en-US" sz="2000" dirty="0">
              <a:solidFill>
                <a:schemeClr val="hlink"/>
              </a:solidFill>
            </a:endParaRPr>
          </a:p>
        </p:txBody>
      </p:sp>
      <p:pic>
        <p:nvPicPr>
          <p:cNvPr id="8" name="Picture 7" descr="A picture containing logo&#10;&#10;Description automatically generated">
            <a:extLst>
              <a:ext uri="{FF2B5EF4-FFF2-40B4-BE49-F238E27FC236}">
                <a16:creationId xmlns:a16="http://schemas.microsoft.com/office/drawing/2014/main" id="{C4A12882-39D5-3EAF-86EA-C03E26E98D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3000" y="362466"/>
            <a:ext cx="3121437" cy="91440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232764"/>
            <a:ext cx="10363200" cy="1143000"/>
          </a:xfrm>
        </p:spPr>
        <p:txBody>
          <a:bodyPr>
            <a:noAutofit/>
          </a:bodyPr>
          <a:lstStyle/>
          <a:p>
            <a:r>
              <a:rPr lang="en-US" altLang="en-US" b="1" dirty="0">
                <a:solidFill>
                  <a:schemeClr val="accent2">
                    <a:lumMod val="50000"/>
                  </a:schemeClr>
                </a:solidFill>
                <a:latin typeface="+mn-lt"/>
              </a:rPr>
              <a:t>2. On-Site Technical Assistance</a:t>
            </a:r>
          </a:p>
        </p:txBody>
      </p:sp>
      <p:sp>
        <p:nvSpPr>
          <p:cNvPr id="19459" name="Rectangle 3"/>
          <p:cNvSpPr>
            <a:spLocks noGrp="1" noChangeArrowheads="1"/>
          </p:cNvSpPr>
          <p:nvPr>
            <p:ph type="body" sz="half" idx="1"/>
          </p:nvPr>
        </p:nvSpPr>
        <p:spPr>
          <a:xfrm>
            <a:off x="152400" y="2518764"/>
            <a:ext cx="8077200" cy="3424836"/>
          </a:xfrm>
        </p:spPr>
        <p:txBody>
          <a:bodyPr>
            <a:normAutofit/>
          </a:bodyPr>
          <a:lstStyle/>
          <a:p>
            <a:r>
              <a:rPr lang="en-US" dirty="0"/>
              <a:t>NMTAP works with Occupational Therapist to complete </a:t>
            </a:r>
            <a:r>
              <a:rPr lang="en-US" b="1" dirty="0"/>
              <a:t>on-site farm visits</a:t>
            </a:r>
            <a:r>
              <a:rPr lang="en-US" dirty="0"/>
              <a:t> to assist in identifying strategies to assist farmers and ranchers with disabilities to participate in home and work life</a:t>
            </a:r>
            <a:endParaRPr lang="en-US" altLang="en-US" dirty="0"/>
          </a:p>
          <a:p>
            <a:r>
              <a:rPr lang="en-US" altLang="en-US" dirty="0"/>
              <a:t>Adapting and using farm equipment and tools</a:t>
            </a:r>
          </a:p>
          <a:p>
            <a:pPr>
              <a:buFont typeface="Arial" panose="020B0604020202020204" pitchFamily="34" charset="0"/>
              <a:buChar char="•"/>
            </a:pPr>
            <a:r>
              <a:rPr lang="en-US" altLang="en-US" dirty="0"/>
              <a:t>Modifying farm operations and buildings</a:t>
            </a:r>
          </a:p>
          <a:p>
            <a:pPr>
              <a:buFont typeface="Arial" panose="020B0604020202020204" pitchFamily="34" charset="0"/>
              <a:buChar char="•"/>
            </a:pPr>
            <a:r>
              <a:rPr lang="en-US" altLang="en-US" dirty="0"/>
              <a:t>Providing strategies to improve farm Quality of Life</a:t>
            </a:r>
          </a:p>
          <a:p>
            <a:pPr marL="0" indent="0">
              <a:buNone/>
            </a:pPr>
            <a:endParaRPr lang="en-US" altLang="en-US" dirty="0"/>
          </a:p>
          <a:p>
            <a:pPr>
              <a:buFontTx/>
              <a:buNone/>
            </a:pPr>
            <a:endParaRPr lang="en-US" altLang="en-US" sz="2000" dirty="0"/>
          </a:p>
        </p:txBody>
      </p:sp>
      <p:pic>
        <p:nvPicPr>
          <p:cNvPr id="19460" name="Picture 4" descr="Farm assesser standing by tracto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8229600" y="2895600"/>
            <a:ext cx="3784650" cy="2838488"/>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descr="A picture containing logo&#10;&#10;Description automatically generated">
            <a:extLst>
              <a:ext uri="{FF2B5EF4-FFF2-40B4-BE49-F238E27FC236}">
                <a16:creationId xmlns:a16="http://schemas.microsoft.com/office/drawing/2014/main" id="{AE2ECF37-4C54-10CB-A224-94F8AB2316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3000" y="347064"/>
            <a:ext cx="3121437" cy="914400"/>
          </a:xfrm>
          <a:prstGeom prst="rect">
            <a:avLst/>
          </a:prstGeom>
        </p:spPr>
      </p:pic>
      <p:sp>
        <p:nvSpPr>
          <p:cNvPr id="3" name="TextBox 2">
            <a:extLst>
              <a:ext uri="{FF2B5EF4-FFF2-40B4-BE49-F238E27FC236}">
                <a16:creationId xmlns:a16="http://schemas.microsoft.com/office/drawing/2014/main" id="{F9161392-196F-3226-B2E7-BD2578B1323B}"/>
              </a:ext>
            </a:extLst>
          </p:cNvPr>
          <p:cNvSpPr txBox="1"/>
          <p:nvPr/>
        </p:nvSpPr>
        <p:spPr>
          <a:xfrm>
            <a:off x="533400" y="1361835"/>
            <a:ext cx="3886200" cy="830997"/>
          </a:xfrm>
          <a:prstGeom prst="rect">
            <a:avLst/>
          </a:prstGeom>
          <a:noFill/>
          <a:ln>
            <a:solidFill>
              <a:schemeClr val="accent2">
                <a:lumMod val="50000"/>
              </a:schemeClr>
            </a:solidFill>
          </a:ln>
        </p:spPr>
        <p:txBody>
          <a:bodyPr wrap="square" rtlCol="0">
            <a:spAutoFit/>
          </a:bodyPr>
          <a:lstStyle/>
          <a:p>
            <a:pPr algn="ctr"/>
            <a:r>
              <a:rPr lang="en-US" sz="2400" b="1" dirty="0">
                <a:solidFill>
                  <a:srgbClr val="002060"/>
                </a:solidFill>
              </a:rPr>
              <a:t>Occupational Therapists</a:t>
            </a:r>
          </a:p>
          <a:p>
            <a:pPr algn="ctr"/>
            <a:r>
              <a:rPr lang="en-US" sz="2400" dirty="0">
                <a:solidFill>
                  <a:srgbClr val="610A2B"/>
                </a:solidFill>
              </a:rPr>
              <a:t>Assessments</a:t>
            </a:r>
          </a:p>
        </p:txBody>
      </p:sp>
      <p:pic>
        <p:nvPicPr>
          <p:cNvPr id="7" name="Picture 6" descr="A black text on a white background&#10;&#10;Description automatically generated">
            <a:extLst>
              <a:ext uri="{FF2B5EF4-FFF2-40B4-BE49-F238E27FC236}">
                <a16:creationId xmlns:a16="http://schemas.microsoft.com/office/drawing/2014/main" id="{A6603B9A-9CF9-4FBC-1B8F-5F8E7DF35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361835"/>
            <a:ext cx="3486382" cy="873201"/>
          </a:xfrm>
          <a:prstGeom prst="rect">
            <a:avLst/>
          </a:prstGeom>
        </p:spPr>
      </p:pic>
    </p:spTree>
    <p:extLst>
      <p:ext uri="{BB962C8B-B14F-4D97-AF65-F5344CB8AC3E}">
        <p14:creationId xmlns:p14="http://schemas.microsoft.com/office/powerpoint/2010/main" val="36896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2650" y="365127"/>
            <a:ext cx="8058150" cy="1325563"/>
          </a:xfrm>
        </p:spPr>
        <p:txBody>
          <a:bodyPr>
            <a:normAutofit/>
          </a:bodyPr>
          <a:lstStyle/>
          <a:p>
            <a:pPr algn="ctr"/>
            <a:r>
              <a:rPr lang="en-US" altLang="en-US" b="1" dirty="0">
                <a:solidFill>
                  <a:schemeClr val="accent2">
                    <a:lumMod val="50000"/>
                  </a:schemeClr>
                </a:solidFill>
                <a:effectLst/>
              </a:rPr>
              <a:t>NM Technology Assistance Program</a:t>
            </a:r>
            <a:br>
              <a:rPr lang="en-US" altLang="en-US" b="1" dirty="0">
                <a:solidFill>
                  <a:schemeClr val="accent2">
                    <a:lumMod val="50000"/>
                  </a:schemeClr>
                </a:solidFill>
                <a:effectLst/>
              </a:rPr>
            </a:br>
            <a:r>
              <a:rPr lang="en-US" altLang="en-US" sz="3200" b="1" dirty="0">
                <a:solidFill>
                  <a:schemeClr val="accent2">
                    <a:lumMod val="50000"/>
                  </a:schemeClr>
                </a:solidFill>
              </a:rPr>
              <a:t>(NMTAP)</a:t>
            </a:r>
          </a:p>
        </p:txBody>
      </p:sp>
      <p:sp>
        <p:nvSpPr>
          <p:cNvPr id="41987" name="Rectangle 3"/>
          <p:cNvSpPr>
            <a:spLocks noGrp="1" noChangeArrowheads="1"/>
          </p:cNvSpPr>
          <p:nvPr>
            <p:ph type="body" idx="1"/>
          </p:nvPr>
        </p:nvSpPr>
        <p:spPr>
          <a:xfrm>
            <a:off x="762000" y="1524000"/>
            <a:ext cx="10820400" cy="4710112"/>
          </a:xfrm>
        </p:spPr>
        <p:txBody>
          <a:bodyPr>
            <a:normAutofit fontScale="92500" lnSpcReduction="10000"/>
          </a:bodyPr>
          <a:lstStyle/>
          <a:p>
            <a:r>
              <a:rPr lang="en-US" b="0" dirty="0"/>
              <a:t>A statewide program designed to increase knowledge of, access to, and acquisition of assistive or adaptive technology for anyone with any disability, anywhere in the state, of any age</a:t>
            </a:r>
          </a:p>
          <a:p>
            <a:r>
              <a:rPr lang="en-US" dirty="0"/>
              <a:t>Device Demonstrations			</a:t>
            </a:r>
          </a:p>
          <a:p>
            <a:r>
              <a:rPr lang="en-US" dirty="0"/>
              <a:t>Device Loans </a:t>
            </a:r>
          </a:p>
          <a:p>
            <a:r>
              <a:rPr lang="en-US" sz="3000" dirty="0"/>
              <a:t>ReUsed Equipment</a:t>
            </a:r>
          </a:p>
          <a:p>
            <a:r>
              <a:rPr lang="en-US" sz="3000" dirty="0"/>
              <a:t>Financial Loans</a:t>
            </a:r>
          </a:p>
          <a:p>
            <a:r>
              <a:rPr lang="en-US" sz="3000" dirty="0"/>
              <a:t>Training for Groups</a:t>
            </a:r>
          </a:p>
          <a:p>
            <a:r>
              <a:rPr lang="en-US" sz="3000" dirty="0"/>
              <a:t>Information and Assistance		</a:t>
            </a:r>
            <a:r>
              <a:rPr lang="en-US" sz="3200" dirty="0">
                <a:solidFill>
                  <a:schemeClr val="tx2">
                    <a:lumMod val="50000"/>
                  </a:schemeClr>
                </a:solidFill>
              </a:rPr>
              <a:t>http://www.tap.gcd.nm.gov/</a:t>
            </a:r>
            <a:endParaRPr lang="en-US" sz="3000" dirty="0"/>
          </a:p>
          <a:p>
            <a:r>
              <a:rPr lang="en-US" sz="3000" dirty="0"/>
              <a:t>Technical Assistance				</a:t>
            </a:r>
            <a:br>
              <a:rPr lang="en-US" sz="3000" dirty="0"/>
            </a:br>
            <a:endParaRPr lang="en-US" sz="3000" dirty="0"/>
          </a:p>
          <a:p>
            <a:pPr>
              <a:buFontTx/>
              <a:buNone/>
            </a:pPr>
            <a:endParaRPr lang="en-US" sz="2400" dirty="0">
              <a:solidFill>
                <a:schemeClr val="tx2">
                  <a:lumMod val="50000"/>
                </a:schemeClr>
              </a:solidFill>
            </a:endParaRPr>
          </a:p>
        </p:txBody>
      </p:sp>
      <p:pic>
        <p:nvPicPr>
          <p:cNvPr id="2" name="Picture 1" descr="A black text on a white background&#10;&#10;Description automatically generated">
            <a:extLst>
              <a:ext uri="{FF2B5EF4-FFF2-40B4-BE49-F238E27FC236}">
                <a16:creationId xmlns:a16="http://schemas.microsoft.com/office/drawing/2014/main" id="{715411DA-6C26-6B47-2B0B-81093D38A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276600"/>
            <a:ext cx="4705582" cy="1178562"/>
          </a:xfrm>
          <a:prstGeom prst="rect">
            <a:avLst/>
          </a:prstGeom>
        </p:spPr>
      </p:pic>
    </p:spTree>
    <p:extLst>
      <p:ext uri="{BB962C8B-B14F-4D97-AF65-F5344CB8AC3E}">
        <p14:creationId xmlns:p14="http://schemas.microsoft.com/office/powerpoint/2010/main" val="2750359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381000" y="1638300"/>
            <a:ext cx="6324600" cy="3771900"/>
          </a:xfrm>
        </p:spPr>
        <p:txBody>
          <a:bodyPr>
            <a:normAutofit fontScale="77500" lnSpcReduction="20000"/>
          </a:bodyPr>
          <a:lstStyle/>
          <a:p>
            <a:pPr marL="0" indent="0">
              <a:buNone/>
            </a:pPr>
            <a:r>
              <a:rPr lang="en-US" altLang="en-US" sz="3100" dirty="0"/>
              <a:t>Provide agriculture-based education to help prevent further causes of injury and/or disability through</a:t>
            </a:r>
          </a:p>
          <a:p>
            <a:endParaRPr lang="en-US" altLang="en-US" sz="3300" dirty="0"/>
          </a:p>
          <a:p>
            <a:pPr lvl="1"/>
            <a:r>
              <a:rPr lang="en-US" altLang="en-US" sz="2800" dirty="0"/>
              <a:t>Workshops</a:t>
            </a:r>
          </a:p>
          <a:p>
            <a:pPr lvl="1"/>
            <a:r>
              <a:rPr lang="en-US" altLang="en-US" sz="2800" dirty="0"/>
              <a:t>Webinars</a:t>
            </a:r>
          </a:p>
          <a:p>
            <a:pPr lvl="1"/>
            <a:r>
              <a:rPr lang="en-US" altLang="en-US" sz="2800" dirty="0"/>
              <a:t>Displays</a:t>
            </a:r>
          </a:p>
          <a:p>
            <a:pPr lvl="1"/>
            <a:r>
              <a:rPr lang="en-US" altLang="en-US" sz="2800" dirty="0"/>
              <a:t>Printed materials</a:t>
            </a:r>
          </a:p>
          <a:p>
            <a:pPr marL="457200" lvl="1" indent="0">
              <a:buNone/>
            </a:pPr>
            <a:endParaRPr lang="en-US" altLang="en-US" dirty="0"/>
          </a:p>
          <a:p>
            <a:pPr>
              <a:lnSpc>
                <a:spcPct val="90000"/>
              </a:lnSpc>
              <a:buFontTx/>
              <a:buNone/>
            </a:pPr>
            <a:endParaRPr lang="en-US" altLang="en-US" dirty="0"/>
          </a:p>
          <a:p>
            <a:pPr>
              <a:lnSpc>
                <a:spcPct val="90000"/>
              </a:lnSpc>
              <a:buFontTx/>
              <a:buNone/>
            </a:pPr>
            <a:endParaRPr lang="en-US" altLang="en-US" sz="2000" dirty="0"/>
          </a:p>
          <a:p>
            <a:pPr>
              <a:lnSpc>
                <a:spcPct val="90000"/>
              </a:lnSpc>
              <a:buFontTx/>
              <a:buNone/>
            </a:pPr>
            <a:r>
              <a:rPr lang="en-US" altLang="en-US" sz="2000" dirty="0"/>
              <a:t> </a:t>
            </a:r>
          </a:p>
        </p:txBody>
      </p:sp>
      <p:pic>
        <p:nvPicPr>
          <p:cNvPr id="7" name="Content Placeholder 6" descr="Farmer walking to feed cows."/>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567716" y="2209800"/>
            <a:ext cx="5345830" cy="3563474"/>
          </a:xfrm>
          <a:prstGeom prst="rect">
            <a:avLst/>
          </a:prstGeom>
          <a:ln>
            <a:noFill/>
          </a:ln>
          <a:effectLst>
            <a:outerShdw blurRad="292100" dist="139700" dir="2700000" algn="tl" rotWithShape="0">
              <a:srgbClr val="333333">
                <a:alpha val="65000"/>
              </a:srgbClr>
            </a:outerShdw>
          </a:effectLst>
        </p:spPr>
      </p:pic>
      <p:pic>
        <p:nvPicPr>
          <p:cNvPr id="6" name="Picture 5" descr="University of New Mexico School of Medicine logo. ">
            <a:extLst>
              <a:ext uri="{FF2B5EF4-FFF2-40B4-BE49-F238E27FC236}">
                <a16:creationId xmlns:a16="http://schemas.microsoft.com/office/drawing/2014/main" id="{0BED2DA7-3740-CDDC-454D-C89E769EA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 y="4572726"/>
            <a:ext cx="2397110" cy="8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2">
            <a:extLst>
              <a:ext uri="{FF2B5EF4-FFF2-40B4-BE49-F238E27FC236}">
                <a16:creationId xmlns:a16="http://schemas.microsoft.com/office/drawing/2014/main" id="{6D0F5EB1-F0AB-3A13-CA41-C0F2C6D8AA31}"/>
              </a:ext>
            </a:extLst>
          </p:cNvPr>
          <p:cNvSpPr txBox="1">
            <a:spLocks noChangeArrowheads="1"/>
          </p:cNvSpPr>
          <p:nvPr/>
        </p:nvSpPr>
        <p:spPr>
          <a:xfrm>
            <a:off x="304800" y="363443"/>
            <a:ext cx="77724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accent2">
                    <a:lumMod val="50000"/>
                  </a:schemeClr>
                </a:solidFill>
                <a:latin typeface="+mn-lt"/>
              </a:rPr>
              <a:t>3. Education </a:t>
            </a:r>
          </a:p>
        </p:txBody>
      </p:sp>
      <p:pic>
        <p:nvPicPr>
          <p:cNvPr id="9" name="Picture 8" descr="A picture containing logo&#10;&#10;Description automatically generated">
            <a:extLst>
              <a:ext uri="{FF2B5EF4-FFF2-40B4-BE49-F238E27FC236}">
                <a16:creationId xmlns:a16="http://schemas.microsoft.com/office/drawing/2014/main" id="{D6A66FAA-B5E0-038E-9C2A-F69611762A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0598" y="316962"/>
            <a:ext cx="3121437" cy="914400"/>
          </a:xfrm>
          <a:prstGeom prst="rect">
            <a:avLst/>
          </a:prstGeom>
        </p:spPr>
      </p:pic>
      <p:pic>
        <p:nvPicPr>
          <p:cNvPr id="10" name="Picture 9" descr="Text&#10;&#10;Description automatically generated">
            <a:extLst>
              <a:ext uri="{FF2B5EF4-FFF2-40B4-BE49-F238E27FC236}">
                <a16:creationId xmlns:a16="http://schemas.microsoft.com/office/drawing/2014/main" id="{CD0DFBD1-F31B-6A6F-F50C-6E2AEB520C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10832" y="4302369"/>
            <a:ext cx="1780367" cy="1232562"/>
          </a:xfrm>
          <a:prstGeom prst="rect">
            <a:avLst/>
          </a:prstGeom>
          <a:ln>
            <a:gradFill flip="none" rotWithShape="1">
              <a:gsLst>
                <a:gs pos="0">
                  <a:srgbClr val="C00000"/>
                </a:gs>
                <a:gs pos="46000">
                  <a:schemeClr val="accent2">
                    <a:lumMod val="95000"/>
                    <a:lumOff val="5000"/>
                  </a:schemeClr>
                </a:gs>
                <a:gs pos="100000">
                  <a:schemeClr val="accent2">
                    <a:lumMod val="60000"/>
                  </a:schemeClr>
                </a:gs>
              </a:gsLst>
              <a:path path="circle">
                <a:fillToRect r="100000" b="100000"/>
              </a:path>
              <a:tileRect l="-100000" t="-100000"/>
            </a:gradFill>
          </a:ln>
        </p:spPr>
      </p:pic>
    </p:spTree>
    <p:extLst>
      <p:ext uri="{BB962C8B-B14F-4D97-AF65-F5344CB8AC3E}">
        <p14:creationId xmlns:p14="http://schemas.microsoft.com/office/powerpoint/2010/main" val="3324918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241107"/>
            <a:ext cx="10515600" cy="1325563"/>
          </a:xfrm>
        </p:spPr>
        <p:txBody>
          <a:bodyPr/>
          <a:lstStyle/>
          <a:p>
            <a:r>
              <a:rPr lang="en-US" altLang="en-US" b="1" dirty="0">
                <a:solidFill>
                  <a:schemeClr val="accent2">
                    <a:lumMod val="50000"/>
                  </a:schemeClr>
                </a:solidFill>
                <a:effectLst/>
                <a:latin typeface="+mn-lt"/>
              </a:rPr>
              <a:t>4. Training</a:t>
            </a:r>
          </a:p>
        </p:txBody>
      </p:sp>
      <p:sp>
        <p:nvSpPr>
          <p:cNvPr id="21507" name="Rectangle 3"/>
          <p:cNvSpPr>
            <a:spLocks noGrp="1" noChangeArrowheads="1"/>
          </p:cNvSpPr>
          <p:nvPr>
            <p:ph sz="half" idx="1"/>
          </p:nvPr>
        </p:nvSpPr>
        <p:spPr>
          <a:xfrm>
            <a:off x="269480" y="1539272"/>
            <a:ext cx="7636911" cy="3314312"/>
          </a:xfrm>
        </p:spPr>
        <p:txBody>
          <a:bodyPr>
            <a:normAutofit/>
          </a:bodyPr>
          <a:lstStyle/>
          <a:p>
            <a:r>
              <a:rPr lang="en-US" altLang="en-US" dirty="0"/>
              <a:t>Assist Cooperative Extension educators/ agents and other rural professionals with upgrading their skills in assisting farmers with disabilities</a:t>
            </a:r>
          </a:p>
          <a:p>
            <a:r>
              <a:rPr lang="en-US" altLang="en-US" dirty="0"/>
              <a:t>Prepare OT professionals to provide services to people with disabilities working in agriculture</a:t>
            </a:r>
          </a:p>
          <a:p>
            <a:r>
              <a:rPr lang="en-US" altLang="en-US" dirty="0"/>
              <a:t>NMTAP provides trainings on Assistive Technology for farmers with disabilities</a:t>
            </a:r>
          </a:p>
          <a:p>
            <a:pPr marL="0" indent="0">
              <a:buNone/>
            </a:pPr>
            <a:endParaRPr lang="en-US" altLang="en-US" dirty="0"/>
          </a:p>
          <a:p>
            <a:pPr marL="0" indent="0">
              <a:buNone/>
            </a:pPr>
            <a:endParaRPr lang="en-US" altLang="en-US" dirty="0"/>
          </a:p>
          <a:p>
            <a:endParaRPr lang="en-US" altLang="en-US" dirty="0"/>
          </a:p>
          <a:p>
            <a:pPr>
              <a:buFontTx/>
              <a:buNone/>
            </a:pPr>
            <a:endParaRPr lang="en-US" altLang="en-US" sz="2400" dirty="0">
              <a:solidFill>
                <a:srgbClr val="FCFF26"/>
              </a:solidFill>
            </a:endParaRPr>
          </a:p>
        </p:txBody>
      </p:sp>
      <p:pic>
        <p:nvPicPr>
          <p:cNvPr id="3" name="Content Placeholder 2" descr="Group of farmers looking at a field"/>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077200" y="1539272"/>
            <a:ext cx="3346164" cy="4461552"/>
          </a:xfrm>
          <a:ln w="15875">
            <a:solidFill>
              <a:schemeClr val="accent2">
                <a:lumMod val="50000"/>
              </a:schemeClr>
            </a:solidFill>
          </a:ln>
        </p:spPr>
      </p:pic>
      <p:pic>
        <p:nvPicPr>
          <p:cNvPr id="2" name="Picture 1" descr="A picture containing logo&#10;&#10;Description automatically generated">
            <a:extLst>
              <a:ext uri="{FF2B5EF4-FFF2-40B4-BE49-F238E27FC236}">
                <a16:creationId xmlns:a16="http://schemas.microsoft.com/office/drawing/2014/main" id="{AD2A15C8-7927-EF20-93ED-6A25B44310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598" y="316962"/>
            <a:ext cx="3121437" cy="914400"/>
          </a:xfrm>
          <a:prstGeom prst="rect">
            <a:avLst/>
          </a:prstGeom>
        </p:spPr>
      </p:pic>
      <p:pic>
        <p:nvPicPr>
          <p:cNvPr id="4" name="Picture 3" descr="Mandy's Farm logo">
            <a:extLst>
              <a:ext uri="{FF2B5EF4-FFF2-40B4-BE49-F238E27FC236}">
                <a16:creationId xmlns:a16="http://schemas.microsoft.com/office/drawing/2014/main" id="{23062CCA-F876-82D6-D3DF-F3EEF12D011A}"/>
              </a:ext>
            </a:extLst>
          </p:cNvPr>
          <p:cNvPicPr>
            <a:picLocks noChangeAspect="1"/>
          </p:cNvPicPr>
          <p:nvPr/>
        </p:nvPicPr>
        <p:blipFill>
          <a:blip r:embed="rId5"/>
          <a:stretch>
            <a:fillRect/>
          </a:stretch>
        </p:blipFill>
        <p:spPr>
          <a:xfrm>
            <a:off x="4854555" y="4724368"/>
            <a:ext cx="2482890" cy="1188720"/>
          </a:xfrm>
          <a:prstGeom prst="rect">
            <a:avLst/>
          </a:prstGeom>
          <a:ln w="19050">
            <a:solidFill>
              <a:schemeClr val="accent2">
                <a:lumMod val="50000"/>
              </a:schemeClr>
            </a:solidFill>
          </a:ln>
        </p:spPr>
      </p:pic>
    </p:spTree>
    <p:extLst>
      <p:ext uri="{BB962C8B-B14F-4D97-AF65-F5344CB8AC3E}">
        <p14:creationId xmlns:p14="http://schemas.microsoft.com/office/powerpoint/2010/main" val="87484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4582" y="225883"/>
            <a:ext cx="6707257" cy="1082674"/>
          </a:xfrm>
        </p:spPr>
        <p:txBody>
          <a:bodyPr/>
          <a:lstStyle/>
          <a:p>
            <a:pPr algn="ctr"/>
            <a:r>
              <a:rPr lang="en-US" altLang="en-US" b="1" dirty="0">
                <a:solidFill>
                  <a:schemeClr val="accent2">
                    <a:lumMod val="50000"/>
                  </a:schemeClr>
                </a:solidFill>
                <a:effectLst/>
                <a:latin typeface="+mn-lt"/>
              </a:rPr>
              <a:t>National AgrAbility Project</a:t>
            </a:r>
          </a:p>
        </p:txBody>
      </p:sp>
      <p:sp>
        <p:nvSpPr>
          <p:cNvPr id="35843" name="Rectangle 3"/>
          <p:cNvSpPr>
            <a:spLocks noGrp="1" noChangeArrowheads="1"/>
          </p:cNvSpPr>
          <p:nvPr>
            <p:ph type="body" idx="1"/>
          </p:nvPr>
        </p:nvSpPr>
        <p:spPr>
          <a:xfrm>
            <a:off x="278296" y="1623332"/>
            <a:ext cx="11353800" cy="4310741"/>
          </a:xfrm>
        </p:spPr>
        <p:txBody>
          <a:bodyPr>
            <a:noAutofit/>
          </a:bodyPr>
          <a:lstStyle/>
          <a:p>
            <a:pPr>
              <a:lnSpc>
                <a:spcPct val="120000"/>
              </a:lnSpc>
            </a:pPr>
            <a:r>
              <a:rPr lang="en-US" altLang="en-US" sz="2400" dirty="0"/>
              <a:t>Established through the 1990 Farm Bill</a:t>
            </a:r>
          </a:p>
          <a:p>
            <a:pPr>
              <a:lnSpc>
                <a:spcPct val="120000"/>
              </a:lnSpc>
            </a:pPr>
            <a:r>
              <a:rPr lang="en-US" altLang="en-US" sz="2400" dirty="0"/>
              <a:t>Support, Funding, and Oversight comes from USDA NIFA </a:t>
            </a:r>
            <a:br>
              <a:rPr lang="en-US" altLang="en-US" sz="2400" dirty="0"/>
            </a:br>
            <a:r>
              <a:rPr lang="en-US" altLang="en-US" sz="2000" dirty="0"/>
              <a:t>(US Department of Ag National Institute of Food and Agriculture)</a:t>
            </a:r>
          </a:p>
          <a:p>
            <a:pPr>
              <a:lnSpc>
                <a:spcPct val="120000"/>
              </a:lnSpc>
            </a:pPr>
            <a:r>
              <a:rPr lang="en-US" altLang="en-US" sz="2400" dirty="0"/>
              <a:t>Led by Purdue University’s Breaking New Ground Resource Center</a:t>
            </a:r>
          </a:p>
          <a:p>
            <a:pPr>
              <a:lnSpc>
                <a:spcPct val="120000"/>
              </a:lnSpc>
            </a:pPr>
            <a:r>
              <a:rPr lang="en-US" altLang="en-US" sz="2400" dirty="0"/>
              <a:t>AgrAbility consists of the National and State/Regional Projects</a:t>
            </a:r>
          </a:p>
          <a:p>
            <a:pPr>
              <a:lnSpc>
                <a:spcPct val="120000"/>
              </a:lnSpc>
            </a:pPr>
            <a:r>
              <a:rPr lang="en-US" altLang="en-US" sz="2400" dirty="0"/>
              <a:t>Funding awarded to land grant universities</a:t>
            </a:r>
          </a:p>
          <a:p>
            <a:pPr>
              <a:lnSpc>
                <a:spcPct val="120000"/>
              </a:lnSpc>
            </a:pPr>
            <a:r>
              <a:rPr lang="en-US" altLang="en-US" sz="2400" dirty="0"/>
              <a:t>State projects must be partnerships between a </a:t>
            </a:r>
            <a:r>
              <a:rPr lang="en-US" altLang="en-US" sz="2400" b="1" dirty="0"/>
              <a:t>land grant university</a:t>
            </a:r>
            <a:r>
              <a:rPr lang="en-US" altLang="en-US" sz="2400" dirty="0"/>
              <a:t> and </a:t>
            </a:r>
            <a:r>
              <a:rPr lang="en-US" altLang="en-US" sz="2400" b="1" dirty="0"/>
              <a:t>at least one nonprofit disability organization</a:t>
            </a:r>
          </a:p>
        </p:txBody>
      </p:sp>
      <p:sp>
        <p:nvSpPr>
          <p:cNvPr id="4" name="TextBox 3">
            <a:extLst>
              <a:ext uri="{FF2B5EF4-FFF2-40B4-BE49-F238E27FC236}">
                <a16:creationId xmlns:a16="http://schemas.microsoft.com/office/drawing/2014/main" id="{31055321-92ED-3626-330A-880AE6980841}"/>
              </a:ext>
            </a:extLst>
          </p:cNvPr>
          <p:cNvSpPr txBox="1"/>
          <p:nvPr/>
        </p:nvSpPr>
        <p:spPr>
          <a:xfrm>
            <a:off x="7886927" y="6356347"/>
            <a:ext cx="3947886" cy="400110"/>
          </a:xfrm>
          <a:prstGeom prst="rect">
            <a:avLst/>
          </a:prstGeom>
          <a:noFill/>
        </p:spPr>
        <p:txBody>
          <a:bodyPr wrap="square" rtlCol="0">
            <a:spAutoFit/>
          </a:bodyPr>
          <a:lstStyle/>
          <a:p>
            <a:pPr algn="ctr"/>
            <a:r>
              <a:rPr lang="en-US" sz="2000" b="1" dirty="0">
                <a:solidFill>
                  <a:schemeClr val="bg1">
                    <a:lumMod val="95000"/>
                  </a:schemeClr>
                </a:solidFill>
              </a:rPr>
              <a:t>Source: </a:t>
            </a:r>
            <a:r>
              <a:rPr lang="en-US" sz="2000" b="1" dirty="0" err="1">
                <a:solidFill>
                  <a:schemeClr val="bg1">
                    <a:lumMod val="95000"/>
                  </a:schemeClr>
                </a:solidFill>
              </a:rPr>
              <a:t>www.agrability.org</a:t>
            </a:r>
            <a:endParaRPr lang="en-US" sz="2000" b="1" dirty="0">
              <a:solidFill>
                <a:schemeClr val="bg1">
                  <a:lumMod val="95000"/>
                </a:schemeClr>
              </a:solidFill>
            </a:endParaRPr>
          </a:p>
        </p:txBody>
      </p:sp>
      <p:pic>
        <p:nvPicPr>
          <p:cNvPr id="6" name="Picture 5">
            <a:extLst>
              <a:ext uri="{FF2B5EF4-FFF2-40B4-BE49-F238E27FC236}">
                <a16:creationId xmlns:a16="http://schemas.microsoft.com/office/drawing/2014/main" id="{D860258D-C9A5-264A-BCD4-5D9A3D6A4A05}"/>
              </a:ext>
            </a:extLst>
          </p:cNvPr>
          <p:cNvPicPr>
            <a:picLocks noChangeAspect="1"/>
          </p:cNvPicPr>
          <p:nvPr/>
        </p:nvPicPr>
        <p:blipFill>
          <a:blip r:embed="rId3"/>
          <a:stretch>
            <a:fillRect/>
          </a:stretch>
        </p:blipFill>
        <p:spPr>
          <a:xfrm>
            <a:off x="8610600" y="540658"/>
            <a:ext cx="3060700" cy="660400"/>
          </a:xfrm>
          <a:prstGeom prst="rect">
            <a:avLst/>
          </a:prstGeom>
        </p:spPr>
      </p:pic>
      <p:sp>
        <p:nvSpPr>
          <p:cNvPr id="8" name="TextBox 7">
            <a:extLst>
              <a:ext uri="{FF2B5EF4-FFF2-40B4-BE49-F238E27FC236}">
                <a16:creationId xmlns:a16="http://schemas.microsoft.com/office/drawing/2014/main" id="{4B839BA8-61A0-FAA3-B539-EA481ACFEB68}"/>
              </a:ext>
            </a:extLst>
          </p:cNvPr>
          <p:cNvSpPr txBox="1"/>
          <p:nvPr/>
        </p:nvSpPr>
        <p:spPr>
          <a:xfrm>
            <a:off x="8610600" y="1582060"/>
            <a:ext cx="3224213" cy="1569660"/>
          </a:xfrm>
          <a:prstGeom prst="rect">
            <a:avLst/>
          </a:prstGeom>
          <a:solidFill>
            <a:schemeClr val="tx1"/>
          </a:solidFill>
        </p:spPr>
        <p:txBody>
          <a:bodyPr wrap="square">
            <a:spAutoFit/>
          </a:bodyPr>
          <a:lstStyle/>
          <a:p>
            <a:pPr algn="ctr"/>
            <a:r>
              <a:rPr lang="en-US" sz="3200" b="1" i="0" u="none" strike="noStrike" dirty="0">
                <a:solidFill>
                  <a:schemeClr val="bg1"/>
                </a:solidFill>
                <a:effectLst/>
                <a:latin typeface="Fira Sans" panose="020F0502020204030204" pitchFamily="34" charset="0"/>
              </a:rPr>
              <a:t>Renewing Hope, Restoring Productivity</a:t>
            </a:r>
          </a:p>
        </p:txBody>
      </p:sp>
    </p:spTree>
    <p:extLst>
      <p:ext uri="{BB962C8B-B14F-4D97-AF65-F5344CB8AC3E}">
        <p14:creationId xmlns:p14="http://schemas.microsoft.com/office/powerpoint/2010/main" val="5074001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10363200" cy="1143000"/>
          </a:xfrm>
        </p:spPr>
        <p:txBody>
          <a:bodyPr/>
          <a:lstStyle/>
          <a:p>
            <a:r>
              <a:rPr lang="en-US" altLang="en-US" b="1" dirty="0">
                <a:solidFill>
                  <a:schemeClr val="accent2">
                    <a:lumMod val="50000"/>
                  </a:schemeClr>
                </a:solidFill>
                <a:effectLst/>
                <a:latin typeface="+mn-lt"/>
              </a:rPr>
              <a:t>5. Peer Support</a:t>
            </a:r>
          </a:p>
        </p:txBody>
      </p:sp>
      <p:sp>
        <p:nvSpPr>
          <p:cNvPr id="8" name="Content Placeholder 7">
            <a:extLst>
              <a:ext uri="{FF2B5EF4-FFF2-40B4-BE49-F238E27FC236}">
                <a16:creationId xmlns:a16="http://schemas.microsoft.com/office/drawing/2014/main" id="{27CE90C3-EA29-1F4F-019E-E1A43317E327}"/>
              </a:ext>
            </a:extLst>
          </p:cNvPr>
          <p:cNvSpPr>
            <a:spLocks noGrp="1"/>
          </p:cNvSpPr>
          <p:nvPr>
            <p:ph sz="half" idx="2"/>
          </p:nvPr>
        </p:nvSpPr>
        <p:spPr>
          <a:xfrm>
            <a:off x="152400" y="1828800"/>
            <a:ext cx="7010400" cy="3048000"/>
          </a:xfrm>
        </p:spPr>
        <p:txBody>
          <a:bodyPr>
            <a:normAutofit/>
          </a:bodyPr>
          <a:lstStyle/>
          <a:p>
            <a:pPr marL="0" indent="0">
              <a:buNone/>
            </a:pPr>
            <a:r>
              <a:rPr lang="en-US" altLang="en-US" dirty="0"/>
              <a:t>Develop and coordinate peer support networks </a:t>
            </a:r>
          </a:p>
          <a:p>
            <a:pPr lvl="1">
              <a:lnSpc>
                <a:spcPct val="90000"/>
              </a:lnSpc>
            </a:pPr>
            <a:r>
              <a:rPr lang="en-US" altLang="en-US" sz="2800" dirty="0"/>
              <a:t>Locate volunteers</a:t>
            </a:r>
          </a:p>
          <a:p>
            <a:pPr lvl="1">
              <a:lnSpc>
                <a:spcPct val="90000"/>
              </a:lnSpc>
            </a:pPr>
            <a:r>
              <a:rPr lang="en-US" altLang="en-US" sz="2800" dirty="0"/>
              <a:t>Offer referrals to specific support groups</a:t>
            </a:r>
          </a:p>
          <a:p>
            <a:pPr lvl="1">
              <a:lnSpc>
                <a:spcPct val="90000"/>
              </a:lnSpc>
            </a:pPr>
            <a:r>
              <a:rPr lang="en-US" altLang="en-US" sz="2800" dirty="0"/>
              <a:t>Host and/or assist in forums</a:t>
            </a:r>
          </a:p>
          <a:p>
            <a:pPr lvl="1">
              <a:lnSpc>
                <a:spcPct val="90000"/>
              </a:lnSpc>
            </a:pPr>
            <a:r>
              <a:rPr lang="en-US" altLang="en-US" sz="2800" dirty="0"/>
              <a:t>Develop and distribute a resource guide</a:t>
            </a:r>
          </a:p>
          <a:p>
            <a:endParaRPr lang="en-US" dirty="0"/>
          </a:p>
        </p:txBody>
      </p:sp>
      <p:pic>
        <p:nvPicPr>
          <p:cNvPr id="4" name="Picture 3" descr="A picture containing logo&#10;&#10;Description automatically generated">
            <a:extLst>
              <a:ext uri="{FF2B5EF4-FFF2-40B4-BE49-F238E27FC236}">
                <a16:creationId xmlns:a16="http://schemas.microsoft.com/office/drawing/2014/main" id="{624CFA0C-77A9-122E-1887-93E840425E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0600" y="419100"/>
            <a:ext cx="3121437" cy="914400"/>
          </a:xfrm>
          <a:prstGeom prst="rect">
            <a:avLst/>
          </a:prstGeom>
        </p:spPr>
      </p:pic>
      <p:pic>
        <p:nvPicPr>
          <p:cNvPr id="10" name="Picture 9" descr="A group of people sitting around a table&#10;&#10;Description automatically generated with medium confidence">
            <a:extLst>
              <a:ext uri="{FF2B5EF4-FFF2-40B4-BE49-F238E27FC236}">
                <a16:creationId xmlns:a16="http://schemas.microsoft.com/office/drawing/2014/main" id="{937542B1-2A1B-244C-0202-054E73AC25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8332" y="1828800"/>
            <a:ext cx="4530821" cy="3352800"/>
          </a:xfrm>
          <a:prstGeom prst="rect">
            <a:avLst/>
          </a:prstGeom>
          <a:ln w="19050">
            <a:solidFill>
              <a:schemeClr val="accent2">
                <a:lumMod val="50000"/>
              </a:schemeClr>
            </a:solidFill>
          </a:ln>
        </p:spPr>
      </p:pic>
    </p:spTree>
    <p:extLst>
      <p:ext uri="{BB962C8B-B14F-4D97-AF65-F5344CB8AC3E}">
        <p14:creationId xmlns:p14="http://schemas.microsoft.com/office/powerpoint/2010/main" val="1743931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a:xfrm>
            <a:off x="228600" y="365126"/>
            <a:ext cx="10515600" cy="1325563"/>
          </a:xfrm>
        </p:spPr>
        <p:txBody>
          <a:bodyPr/>
          <a:lstStyle/>
          <a:p>
            <a:r>
              <a:rPr lang="en-US" altLang="en-US" b="1" dirty="0">
                <a:solidFill>
                  <a:schemeClr val="accent2">
                    <a:lumMod val="50000"/>
                  </a:schemeClr>
                </a:solidFill>
                <a:effectLst/>
                <a:latin typeface="+mn-lt"/>
              </a:rPr>
              <a:t>6. Accommodations</a:t>
            </a:r>
          </a:p>
        </p:txBody>
      </p:sp>
      <p:sp>
        <p:nvSpPr>
          <p:cNvPr id="53251" name="Rectangle 1027"/>
          <p:cNvSpPr>
            <a:spLocks noGrp="1" noChangeArrowheads="1"/>
          </p:cNvSpPr>
          <p:nvPr>
            <p:ph type="body" idx="1"/>
          </p:nvPr>
        </p:nvSpPr>
        <p:spPr>
          <a:xfrm>
            <a:off x="925718" y="1600200"/>
            <a:ext cx="7772400" cy="3329354"/>
          </a:xfrm>
        </p:spPr>
        <p:txBody>
          <a:bodyPr/>
          <a:lstStyle/>
          <a:p>
            <a:pPr marL="0" indent="0">
              <a:buNone/>
            </a:pPr>
            <a:r>
              <a:rPr lang="en-US" altLang="en-US" dirty="0"/>
              <a:t>Professional advice</a:t>
            </a:r>
          </a:p>
          <a:p>
            <a:pPr lvl="1"/>
            <a:r>
              <a:rPr lang="en-US" altLang="en-US" dirty="0"/>
              <a:t>Modifications to the work environment</a:t>
            </a:r>
          </a:p>
          <a:p>
            <a:pPr lvl="1"/>
            <a:r>
              <a:rPr lang="en-US" altLang="en-US" dirty="0"/>
              <a:t>Address accessibility issues</a:t>
            </a:r>
          </a:p>
          <a:p>
            <a:pPr lvl="1"/>
            <a:r>
              <a:rPr lang="en-US" altLang="en-US" dirty="0"/>
              <a:t>Job re-structuring</a:t>
            </a:r>
          </a:p>
          <a:p>
            <a:pPr lvl="1"/>
            <a:r>
              <a:rPr lang="en-US" altLang="en-US" dirty="0"/>
              <a:t>Modified work schedules</a:t>
            </a:r>
          </a:p>
          <a:p>
            <a:pPr lvl="1"/>
            <a:r>
              <a:rPr lang="en-US" altLang="en-US" dirty="0"/>
              <a:t>Modified equipment</a:t>
            </a:r>
          </a:p>
          <a:p>
            <a:pPr lvl="1"/>
            <a:r>
              <a:rPr lang="en-US" altLang="en-US" dirty="0"/>
              <a:t>Assistive technologies / Adaptive devices</a:t>
            </a:r>
          </a:p>
          <a:p>
            <a:pPr lvl="1"/>
            <a:r>
              <a:rPr lang="en-US" altLang="en-US" dirty="0"/>
              <a:t>Adapted farming education</a:t>
            </a:r>
          </a:p>
        </p:txBody>
      </p:sp>
      <p:pic>
        <p:nvPicPr>
          <p:cNvPr id="4" name="Picture 3" descr="A picture containing logo&#10;&#10;Description automatically generated">
            <a:extLst>
              <a:ext uri="{FF2B5EF4-FFF2-40B4-BE49-F238E27FC236}">
                <a16:creationId xmlns:a16="http://schemas.microsoft.com/office/drawing/2014/main" id="{4963234D-0BDD-EAA6-8BE9-A17646F796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8118" y="247234"/>
            <a:ext cx="3121437" cy="914400"/>
          </a:xfrm>
          <a:prstGeom prst="rect">
            <a:avLst/>
          </a:prstGeom>
        </p:spPr>
      </p:pic>
      <p:pic>
        <p:nvPicPr>
          <p:cNvPr id="5" name="Picture 4" descr="Mandy's Farm logo">
            <a:extLst>
              <a:ext uri="{FF2B5EF4-FFF2-40B4-BE49-F238E27FC236}">
                <a16:creationId xmlns:a16="http://schemas.microsoft.com/office/drawing/2014/main" id="{5E896837-3F78-CF2F-D37A-E17446D9E2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8580" y="5244370"/>
            <a:ext cx="1336941" cy="640080"/>
          </a:xfrm>
          <a:prstGeom prst="rect">
            <a:avLst/>
          </a:prstGeom>
          <a:ln w="19050">
            <a:solidFill>
              <a:schemeClr val="accent2">
                <a:lumMod val="50000"/>
              </a:schemeClr>
            </a:solidFill>
          </a:ln>
        </p:spPr>
      </p:pic>
      <p:pic>
        <p:nvPicPr>
          <p:cNvPr id="6" name="Picture 5" descr="University of New Mexico School of Medicine logo. ">
            <a:extLst>
              <a:ext uri="{FF2B5EF4-FFF2-40B4-BE49-F238E27FC236}">
                <a16:creationId xmlns:a16="http://schemas.microsoft.com/office/drawing/2014/main" id="{70763642-5AFF-460A-62E2-4D2A631210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200" y="5244370"/>
            <a:ext cx="1864419" cy="640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black text on a white background&#10;&#10;Description automatically generated">
            <a:extLst>
              <a:ext uri="{FF2B5EF4-FFF2-40B4-BE49-F238E27FC236}">
                <a16:creationId xmlns:a16="http://schemas.microsoft.com/office/drawing/2014/main" id="{C1B3B77E-C692-5E1F-D6CD-CF09DD3016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5244370"/>
            <a:ext cx="2555613" cy="640080"/>
          </a:xfrm>
          <a:prstGeom prst="rect">
            <a:avLst/>
          </a:prstGeom>
          <a:ln>
            <a:solidFill>
              <a:schemeClr val="accent2">
                <a:lumMod val="50000"/>
              </a:schemeClr>
            </a:solidFill>
          </a:ln>
        </p:spPr>
      </p:pic>
    </p:spTree>
    <p:extLst>
      <p:ext uri="{BB962C8B-B14F-4D97-AF65-F5344CB8AC3E}">
        <p14:creationId xmlns:p14="http://schemas.microsoft.com/office/powerpoint/2010/main" val="3352205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2D52EEB-17D9-CF24-C953-25261E078DA0}"/>
              </a:ext>
            </a:extLst>
          </p:cNvPr>
          <p:cNvSpPr txBox="1"/>
          <p:nvPr/>
        </p:nvSpPr>
        <p:spPr>
          <a:xfrm>
            <a:off x="189270" y="988239"/>
            <a:ext cx="4279876" cy="2286001"/>
          </a:xfrm>
          <a:prstGeom prst="rect">
            <a:avLst/>
          </a:prstGeom>
          <a:noFill/>
          <a:ln w="25400">
            <a:solidFill>
              <a:schemeClr val="accent2">
                <a:lumMod val="50000"/>
                <a:alpha val="99928"/>
              </a:schemeClr>
            </a:solidFill>
          </a:ln>
        </p:spPr>
        <p:txBody>
          <a:bodyPr wrap="square" rtlCol="0">
            <a:spAutoFit/>
          </a:bodyPr>
          <a:lstStyle/>
          <a:p>
            <a:endParaRPr lang="en-US" dirty="0"/>
          </a:p>
        </p:txBody>
      </p:sp>
      <p:sp>
        <p:nvSpPr>
          <p:cNvPr id="41986" name="Rectangle 2"/>
          <p:cNvSpPr>
            <a:spLocks noGrp="1" noChangeArrowheads="1"/>
          </p:cNvSpPr>
          <p:nvPr>
            <p:ph type="title"/>
          </p:nvPr>
        </p:nvSpPr>
        <p:spPr>
          <a:xfrm>
            <a:off x="152400" y="88899"/>
            <a:ext cx="7886700" cy="911740"/>
          </a:xfrm>
        </p:spPr>
        <p:txBody>
          <a:bodyPr>
            <a:noAutofit/>
          </a:bodyPr>
          <a:lstStyle/>
          <a:p>
            <a:r>
              <a:rPr lang="en-US" altLang="en-US" b="1" dirty="0">
                <a:solidFill>
                  <a:schemeClr val="accent2">
                    <a:lumMod val="50000"/>
                  </a:schemeClr>
                </a:solidFill>
                <a:effectLst/>
                <a:latin typeface="+mn-lt"/>
              </a:rPr>
              <a:t>Information and Referral</a:t>
            </a:r>
          </a:p>
        </p:txBody>
      </p:sp>
      <p:sp>
        <p:nvSpPr>
          <p:cNvPr id="41987" name="Rectangle 3"/>
          <p:cNvSpPr>
            <a:spLocks noGrp="1" noChangeArrowheads="1"/>
          </p:cNvSpPr>
          <p:nvPr>
            <p:ph type="body" sz="quarter" idx="10"/>
          </p:nvPr>
        </p:nvSpPr>
        <p:spPr>
          <a:xfrm>
            <a:off x="609600" y="1524000"/>
            <a:ext cx="7886700" cy="4333360"/>
          </a:xfrm>
        </p:spPr>
        <p:txBody>
          <a:bodyPr/>
          <a:lstStyle/>
          <a:p>
            <a:pPr>
              <a:buFontTx/>
              <a:buNone/>
            </a:pPr>
            <a:r>
              <a:rPr lang="en-US" altLang="en-US" dirty="0"/>
              <a:t>	</a:t>
            </a:r>
          </a:p>
        </p:txBody>
      </p:sp>
      <p:pic>
        <p:nvPicPr>
          <p:cNvPr id="3" name="Picture 2">
            <a:extLst>
              <a:ext uri="{FF2B5EF4-FFF2-40B4-BE49-F238E27FC236}">
                <a16:creationId xmlns:a16="http://schemas.microsoft.com/office/drawing/2014/main" id="{B08CE021-878C-204A-6D52-A49ABE3E49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080293" y="2130899"/>
            <a:ext cx="1926937" cy="259620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143B39EC-336C-61C5-360A-8B74D7EE0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735" y="1470506"/>
            <a:ext cx="2717066" cy="168577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648544F-E29F-3E8A-1E7C-BBF1D6642D2B}"/>
              </a:ext>
            </a:extLst>
          </p:cNvPr>
          <p:cNvSpPr txBox="1"/>
          <p:nvPr/>
        </p:nvSpPr>
        <p:spPr>
          <a:xfrm>
            <a:off x="293747" y="1070396"/>
            <a:ext cx="4070923" cy="400110"/>
          </a:xfrm>
          <a:prstGeom prst="rect">
            <a:avLst/>
          </a:prstGeom>
          <a:noFill/>
        </p:spPr>
        <p:txBody>
          <a:bodyPr wrap="none" rtlCol="0">
            <a:spAutoFit/>
          </a:bodyPr>
          <a:lstStyle/>
          <a:p>
            <a:r>
              <a:rPr lang="en-US" sz="2000" dirty="0">
                <a:solidFill>
                  <a:srgbClr val="610A2B"/>
                </a:solidFill>
              </a:rPr>
              <a:t>Website</a:t>
            </a:r>
            <a:r>
              <a:rPr lang="en-US" sz="2000" dirty="0"/>
              <a:t>: </a:t>
            </a:r>
            <a:r>
              <a:rPr lang="en-US" sz="2000" dirty="0">
                <a:hlinkClick r:id="rId5"/>
              </a:rPr>
              <a:t>https://agrability.nmsu.edu</a:t>
            </a:r>
            <a:r>
              <a:rPr lang="en-US" sz="2000" dirty="0"/>
              <a:t> </a:t>
            </a:r>
          </a:p>
        </p:txBody>
      </p:sp>
      <p:sp>
        <p:nvSpPr>
          <p:cNvPr id="12" name="TextBox 11">
            <a:extLst>
              <a:ext uri="{FF2B5EF4-FFF2-40B4-BE49-F238E27FC236}">
                <a16:creationId xmlns:a16="http://schemas.microsoft.com/office/drawing/2014/main" id="{7EF77B6C-A7D0-50DA-BC1B-AAA2371C113D}"/>
              </a:ext>
            </a:extLst>
          </p:cNvPr>
          <p:cNvSpPr txBox="1"/>
          <p:nvPr/>
        </p:nvSpPr>
        <p:spPr>
          <a:xfrm>
            <a:off x="189270" y="3556387"/>
            <a:ext cx="4279876" cy="2286001"/>
          </a:xfrm>
          <a:prstGeom prst="rect">
            <a:avLst/>
          </a:prstGeom>
          <a:noFill/>
          <a:ln w="25400">
            <a:solidFill>
              <a:schemeClr val="accent2">
                <a:lumMod val="50000"/>
                <a:alpha val="99928"/>
              </a:schemeClr>
            </a:solidFill>
          </a:ln>
        </p:spPr>
        <p:txBody>
          <a:bodyPr wrap="square" rtlCol="0">
            <a:spAutoFit/>
          </a:bodyPr>
          <a:lstStyle/>
          <a:p>
            <a:endParaRPr lang="en-US" dirty="0"/>
          </a:p>
        </p:txBody>
      </p:sp>
      <p:sp>
        <p:nvSpPr>
          <p:cNvPr id="13" name="TextBox 12">
            <a:extLst>
              <a:ext uri="{FF2B5EF4-FFF2-40B4-BE49-F238E27FC236}">
                <a16:creationId xmlns:a16="http://schemas.microsoft.com/office/drawing/2014/main" id="{413C11DB-9468-CFB6-BB33-87CD2E234D5F}"/>
              </a:ext>
            </a:extLst>
          </p:cNvPr>
          <p:cNvSpPr txBox="1"/>
          <p:nvPr/>
        </p:nvSpPr>
        <p:spPr>
          <a:xfrm>
            <a:off x="330033" y="3674350"/>
            <a:ext cx="2853602" cy="400110"/>
          </a:xfrm>
          <a:prstGeom prst="rect">
            <a:avLst/>
          </a:prstGeom>
          <a:noFill/>
        </p:spPr>
        <p:txBody>
          <a:bodyPr wrap="none" rtlCol="0">
            <a:spAutoFit/>
          </a:bodyPr>
          <a:lstStyle/>
          <a:p>
            <a:r>
              <a:rPr lang="en-US" sz="2000" dirty="0">
                <a:solidFill>
                  <a:srgbClr val="610A2B"/>
                </a:solidFill>
              </a:rPr>
              <a:t>Newsletters: </a:t>
            </a:r>
            <a:r>
              <a:rPr lang="en-US" sz="2000" dirty="0">
                <a:solidFill>
                  <a:srgbClr val="610A2B"/>
                </a:solidFill>
                <a:hlinkClick r:id="rId6"/>
              </a:rPr>
              <a:t>Spring</a:t>
            </a:r>
            <a:r>
              <a:rPr lang="en-US" sz="2000" dirty="0">
                <a:solidFill>
                  <a:srgbClr val="610A2B"/>
                </a:solidFill>
              </a:rPr>
              <a:t> &amp; Fall</a:t>
            </a:r>
            <a:endParaRPr lang="en-US" sz="2000" dirty="0"/>
          </a:p>
        </p:txBody>
      </p:sp>
      <p:pic>
        <p:nvPicPr>
          <p:cNvPr id="15" name="Picture 14">
            <a:extLst>
              <a:ext uri="{FF2B5EF4-FFF2-40B4-BE49-F238E27FC236}">
                <a16:creationId xmlns:a16="http://schemas.microsoft.com/office/drawing/2014/main" id="{904EE52B-7B0B-67E4-3B6A-1F4DA7D3BB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709" y="4056704"/>
            <a:ext cx="3237117" cy="168577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9DBAE2D8-8F80-906C-8B0C-B319E17F0CFB}"/>
              </a:ext>
            </a:extLst>
          </p:cNvPr>
          <p:cNvSpPr txBox="1"/>
          <p:nvPr/>
        </p:nvSpPr>
        <p:spPr>
          <a:xfrm>
            <a:off x="7618377" y="988238"/>
            <a:ext cx="4279876" cy="2286001"/>
          </a:xfrm>
          <a:prstGeom prst="rect">
            <a:avLst/>
          </a:prstGeom>
          <a:noFill/>
          <a:ln w="25400">
            <a:solidFill>
              <a:schemeClr val="accent2">
                <a:lumMod val="50000"/>
                <a:alpha val="99928"/>
              </a:schemeClr>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76ED3C83-B2C2-9097-D5E6-062D25AA954B}"/>
              </a:ext>
            </a:extLst>
          </p:cNvPr>
          <p:cNvSpPr txBox="1"/>
          <p:nvPr/>
        </p:nvSpPr>
        <p:spPr>
          <a:xfrm>
            <a:off x="7722853" y="1080386"/>
            <a:ext cx="3702680" cy="2123658"/>
          </a:xfrm>
          <a:prstGeom prst="rect">
            <a:avLst/>
          </a:prstGeom>
          <a:noFill/>
        </p:spPr>
        <p:txBody>
          <a:bodyPr wrap="none" rtlCol="0">
            <a:spAutoFit/>
          </a:bodyPr>
          <a:lstStyle/>
          <a:p>
            <a:r>
              <a:rPr lang="en-US" sz="2000" dirty="0">
                <a:solidFill>
                  <a:srgbClr val="610A2B"/>
                </a:solidFill>
              </a:rPr>
              <a:t>Referral Phone:</a:t>
            </a:r>
          </a:p>
          <a:p>
            <a:r>
              <a:rPr lang="en-US" sz="2400" b="1" dirty="0"/>
              <a:t>1(855) AGRABLE (247-2253)</a:t>
            </a:r>
          </a:p>
          <a:p>
            <a:endParaRPr lang="en-US" sz="2000" b="1" dirty="0"/>
          </a:p>
          <a:p>
            <a:r>
              <a:rPr lang="en-US" sz="2000" dirty="0">
                <a:solidFill>
                  <a:srgbClr val="610A2B"/>
                </a:solidFill>
              </a:rPr>
              <a:t>Email:</a:t>
            </a:r>
          </a:p>
          <a:p>
            <a:r>
              <a:rPr lang="en-US" sz="2000" dirty="0">
                <a:solidFill>
                  <a:srgbClr val="0432FF"/>
                </a:solidFill>
                <a:hlinkClick r:id="rId8"/>
              </a:rPr>
              <a:t>nmagrability@Gmail.com</a:t>
            </a:r>
            <a:r>
              <a:rPr lang="en-US" sz="2000" dirty="0">
                <a:solidFill>
                  <a:srgbClr val="0432FF"/>
                </a:solidFill>
              </a:rPr>
              <a:t> </a:t>
            </a:r>
          </a:p>
          <a:p>
            <a:endParaRPr lang="en-US" sz="2800" b="1" dirty="0"/>
          </a:p>
        </p:txBody>
      </p:sp>
      <p:sp>
        <p:nvSpPr>
          <p:cNvPr id="18" name="TextBox 17">
            <a:extLst>
              <a:ext uri="{FF2B5EF4-FFF2-40B4-BE49-F238E27FC236}">
                <a16:creationId xmlns:a16="http://schemas.microsoft.com/office/drawing/2014/main" id="{8482AEB6-B800-9854-3348-E9F369A80795}"/>
              </a:ext>
            </a:extLst>
          </p:cNvPr>
          <p:cNvSpPr txBox="1"/>
          <p:nvPr/>
        </p:nvSpPr>
        <p:spPr>
          <a:xfrm>
            <a:off x="7618377" y="3556386"/>
            <a:ext cx="4279876" cy="2286001"/>
          </a:xfrm>
          <a:prstGeom prst="rect">
            <a:avLst/>
          </a:prstGeom>
          <a:noFill/>
          <a:ln w="25400">
            <a:solidFill>
              <a:schemeClr val="accent2">
                <a:lumMod val="50000"/>
                <a:alpha val="99928"/>
              </a:schemeClr>
            </a:solidFill>
          </a:ln>
        </p:spPr>
        <p:txBody>
          <a:bodyPr wrap="square" rtlCol="0">
            <a:spAutoFit/>
          </a:bodyPr>
          <a:lstStyle/>
          <a:p>
            <a:endParaRPr lang="en-US" dirty="0"/>
          </a:p>
        </p:txBody>
      </p:sp>
      <p:sp>
        <p:nvSpPr>
          <p:cNvPr id="20" name="TextBox 19">
            <a:extLst>
              <a:ext uri="{FF2B5EF4-FFF2-40B4-BE49-F238E27FC236}">
                <a16:creationId xmlns:a16="http://schemas.microsoft.com/office/drawing/2014/main" id="{F0D67506-3AA6-964C-D181-A14FC4EDB857}"/>
              </a:ext>
            </a:extLst>
          </p:cNvPr>
          <p:cNvSpPr txBox="1"/>
          <p:nvPr/>
        </p:nvSpPr>
        <p:spPr>
          <a:xfrm>
            <a:off x="7730110" y="3623288"/>
            <a:ext cx="4168143" cy="646331"/>
          </a:xfrm>
          <a:prstGeom prst="rect">
            <a:avLst/>
          </a:prstGeom>
          <a:noFill/>
        </p:spPr>
        <p:txBody>
          <a:bodyPr wrap="square">
            <a:spAutoFit/>
          </a:bodyPr>
          <a:lstStyle/>
          <a:p>
            <a:r>
              <a:rPr lang="en-US" sz="1800" dirty="0">
                <a:solidFill>
                  <a:srgbClr val="610A2B"/>
                </a:solidFill>
              </a:rPr>
              <a:t>Social Media - FB: </a:t>
            </a:r>
            <a:r>
              <a:rPr lang="en-US" sz="1800" dirty="0">
                <a:solidFill>
                  <a:srgbClr val="610A2B"/>
                </a:solidFill>
                <a:hlinkClick r:id="rId9"/>
              </a:rPr>
              <a:t>https://www.facebook.com/NMAgrAbility</a:t>
            </a:r>
            <a:r>
              <a:rPr lang="en-US" sz="1800" dirty="0">
                <a:solidFill>
                  <a:srgbClr val="610A2B"/>
                </a:solidFill>
              </a:rPr>
              <a:t> </a:t>
            </a:r>
          </a:p>
        </p:txBody>
      </p:sp>
      <p:pic>
        <p:nvPicPr>
          <p:cNvPr id="22" name="Picture 21" descr="A screenshot of a website&#10;&#10;Description automatically generated">
            <a:extLst>
              <a:ext uri="{FF2B5EF4-FFF2-40B4-BE49-F238E27FC236}">
                <a16:creationId xmlns:a16="http://schemas.microsoft.com/office/drawing/2014/main" id="{07C6F06D-AE92-90CE-5282-7FA580BB318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96300" y="4275576"/>
            <a:ext cx="2102674" cy="1504553"/>
          </a:xfrm>
          <a:prstGeom prst="rect">
            <a:avLst/>
          </a:prstGeom>
        </p:spPr>
      </p:pic>
    </p:spTree>
    <p:extLst>
      <p:ext uri="{BB962C8B-B14F-4D97-AF65-F5344CB8AC3E}">
        <p14:creationId xmlns:p14="http://schemas.microsoft.com/office/powerpoint/2010/main" val="100190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12" grpId="0" animBg="1"/>
      <p:bldP spid="13" grpId="0"/>
      <p:bldP spid="16" grpId="0" animBg="1"/>
      <p:bldP spid="17" grpId="0"/>
      <p:bldP spid="18"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eelchair&#10;&#10;Description automatically generated">
            <a:extLst>
              <a:ext uri="{FF2B5EF4-FFF2-40B4-BE49-F238E27FC236}">
                <a16:creationId xmlns:a16="http://schemas.microsoft.com/office/drawing/2014/main" id="{1D23AFBB-B5F0-C704-F6C7-04100F0B79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943" y="1143000"/>
            <a:ext cx="2964394" cy="4206393"/>
          </a:xfrm>
          <a:prstGeom prst="rect">
            <a:avLst/>
          </a:prstGeom>
        </p:spPr>
      </p:pic>
      <p:pic>
        <p:nvPicPr>
          <p:cNvPr id="8" name="Picture 7" descr="A horse standing next to a person&#10;&#10;Description automatically generated">
            <a:extLst>
              <a:ext uri="{FF2B5EF4-FFF2-40B4-BE49-F238E27FC236}">
                <a16:creationId xmlns:a16="http://schemas.microsoft.com/office/drawing/2014/main" id="{EA210F3C-1F8C-F750-A351-AE1C1C5B18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3352800"/>
            <a:ext cx="3504294" cy="2730392"/>
          </a:xfrm>
          <a:prstGeom prst="rect">
            <a:avLst/>
          </a:prstGeom>
        </p:spPr>
      </p:pic>
      <p:pic>
        <p:nvPicPr>
          <p:cNvPr id="10" name="Picture 9" descr="A person riding a small electric vehicle&#10;&#10;Description automatically generated">
            <a:extLst>
              <a:ext uri="{FF2B5EF4-FFF2-40B4-BE49-F238E27FC236}">
                <a16:creationId xmlns:a16="http://schemas.microsoft.com/office/drawing/2014/main" id="{5C2AB908-C8D3-7830-3FAD-3951C4895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600" y="228600"/>
            <a:ext cx="3176048" cy="2908300"/>
          </a:xfrm>
          <a:prstGeom prst="rect">
            <a:avLst/>
          </a:prstGeom>
        </p:spPr>
      </p:pic>
      <p:pic>
        <p:nvPicPr>
          <p:cNvPr id="14" name="Picture 13" descr="A person riding a small electric vehicle&#10;&#10;Description automatically generated">
            <a:extLst>
              <a:ext uri="{FF2B5EF4-FFF2-40B4-BE49-F238E27FC236}">
                <a16:creationId xmlns:a16="http://schemas.microsoft.com/office/drawing/2014/main" id="{A06A62EF-9783-AFB1-A16B-A2153CC05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3647" y="483586"/>
            <a:ext cx="3626898" cy="2398327"/>
          </a:xfrm>
          <a:prstGeom prst="rect">
            <a:avLst/>
          </a:prstGeom>
        </p:spPr>
      </p:pic>
      <p:pic>
        <p:nvPicPr>
          <p:cNvPr id="16" name="Picture 15" descr="A person in a wheelchair next to a horse&#10;&#10;Description automatically generated">
            <a:extLst>
              <a:ext uri="{FF2B5EF4-FFF2-40B4-BE49-F238E27FC236}">
                <a16:creationId xmlns:a16="http://schemas.microsoft.com/office/drawing/2014/main" id="{7DE6859B-4883-B6B2-384F-1B4E3B1425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70517" y="3352800"/>
            <a:ext cx="3626898" cy="2479535"/>
          </a:xfrm>
          <a:prstGeom prst="rect">
            <a:avLst/>
          </a:prstGeom>
        </p:spPr>
      </p:pic>
    </p:spTree>
    <p:extLst>
      <p:ext uri="{BB962C8B-B14F-4D97-AF65-F5344CB8AC3E}">
        <p14:creationId xmlns:p14="http://schemas.microsoft.com/office/powerpoint/2010/main" val="3201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232764"/>
            <a:ext cx="10363200" cy="1143000"/>
          </a:xfrm>
        </p:spPr>
        <p:txBody>
          <a:bodyPr>
            <a:noAutofit/>
          </a:bodyPr>
          <a:lstStyle/>
          <a:p>
            <a:r>
              <a:rPr lang="en-US" altLang="en-US" b="1" dirty="0">
                <a:solidFill>
                  <a:schemeClr val="accent2">
                    <a:lumMod val="50000"/>
                  </a:schemeClr>
                </a:solidFill>
                <a:latin typeface="+mn-lt"/>
              </a:rPr>
              <a:t>Regional AgrAbility 2-day Workshop</a:t>
            </a:r>
          </a:p>
        </p:txBody>
      </p:sp>
      <p:pic>
        <p:nvPicPr>
          <p:cNvPr id="5" name="Picture 4" descr="A picture containing logo&#10;&#10;Description automatically generated">
            <a:extLst>
              <a:ext uri="{FF2B5EF4-FFF2-40B4-BE49-F238E27FC236}">
                <a16:creationId xmlns:a16="http://schemas.microsoft.com/office/drawing/2014/main" id="{AE2ECF37-4C54-10CB-A224-94F8AB2316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8800" y="3733800"/>
            <a:ext cx="2422941" cy="709781"/>
          </a:xfrm>
          <a:prstGeom prst="rect">
            <a:avLst/>
          </a:prstGeom>
        </p:spPr>
      </p:pic>
      <p:sp>
        <p:nvSpPr>
          <p:cNvPr id="4" name="Text Placeholder 3">
            <a:extLst>
              <a:ext uri="{FF2B5EF4-FFF2-40B4-BE49-F238E27FC236}">
                <a16:creationId xmlns:a16="http://schemas.microsoft.com/office/drawing/2014/main" id="{5448302B-9721-2979-FB26-0D8F1EEC4BFA}"/>
              </a:ext>
            </a:extLst>
          </p:cNvPr>
          <p:cNvSpPr>
            <a:spLocks noGrp="1"/>
          </p:cNvSpPr>
          <p:nvPr>
            <p:ph type="body" sz="half" idx="1"/>
          </p:nvPr>
        </p:nvSpPr>
        <p:spPr>
          <a:xfrm>
            <a:off x="68123" y="1600200"/>
            <a:ext cx="9195492" cy="4495800"/>
          </a:xfrm>
          <a:ln w="12700">
            <a:solidFill>
              <a:schemeClr val="tx1"/>
            </a:solidFill>
          </a:ln>
        </p:spPr>
        <p:txBody>
          <a:bodyPr>
            <a:noAutofit/>
          </a:bodyPr>
          <a:lstStyle/>
          <a:p>
            <a:pPr marL="0" indent="0">
              <a:buNone/>
            </a:pPr>
            <a:r>
              <a:rPr lang="en-US" sz="2000" b="1" dirty="0"/>
              <a:t>September 27-28, 2022</a:t>
            </a:r>
            <a:r>
              <a:rPr lang="en-US" sz="2000" dirty="0"/>
              <a:t>: </a:t>
            </a:r>
          </a:p>
          <a:p>
            <a:r>
              <a:rPr lang="en-US" sz="2000" dirty="0"/>
              <a:t>NMAP collaborated with the National AgrAbility Project and the 1994 land-grant, Southwestern Indian Polytechnic Institute (SIPI), to host a regional AgrAbility workshop, at SIPI’s campus in Albuquerque. </a:t>
            </a:r>
          </a:p>
          <a:p>
            <a:r>
              <a:rPr lang="en-US" sz="2000" dirty="0"/>
              <a:t>The free two-day event provided presentations on how existing, new, and prospective tribal farmers and ranchers and others with disabilities and other functional limitations can remain or become successful in small-scale farming and gardening. </a:t>
            </a:r>
          </a:p>
          <a:p>
            <a:r>
              <a:rPr lang="en-US" sz="2000" dirty="0"/>
              <a:t>With 69 workshop participants representing five states, including NM, IN, TX, CO and WA, attendees had the chance to join presentations from 16 individuals from at least 29 different agencies.</a:t>
            </a:r>
          </a:p>
          <a:p>
            <a:r>
              <a:rPr lang="en-US" sz="2000" dirty="0"/>
              <a:t>Workshop topics included physical rehabilitation issues of farmers and ranchers; microscale farming; adaptive tools and technology; worksite assessment; and farmer stress and suicide prevention.</a:t>
            </a:r>
          </a:p>
          <a:p>
            <a:pPr marL="0" indent="0">
              <a:buNone/>
            </a:pPr>
            <a:endParaRPr lang="en-US" sz="2000" dirty="0"/>
          </a:p>
        </p:txBody>
      </p:sp>
      <p:pic>
        <p:nvPicPr>
          <p:cNvPr id="3074" name="Picture 2" descr="National AgrAbility Project – AgrAbility enhances the quality of life for  farmers, ranchers, and other agricultural workers with disabilities, such  as spinal cord injuries and amputations, AgrAbility addresses not only  these but">
            <a:extLst>
              <a:ext uri="{FF2B5EF4-FFF2-40B4-BE49-F238E27FC236}">
                <a16:creationId xmlns:a16="http://schemas.microsoft.com/office/drawing/2014/main" id="{040EB6B7-B062-9EB3-4E0A-864B8CDC28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41676" y="2480708"/>
            <a:ext cx="2549943" cy="55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5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p:txBody>
          <a:bodyPr>
            <a:normAutofit/>
          </a:bodyPr>
          <a:lstStyle/>
          <a:p>
            <a:pPr>
              <a:lnSpc>
                <a:spcPct val="90000"/>
              </a:lnSpc>
              <a:buFontTx/>
              <a:buNone/>
            </a:pPr>
            <a:endParaRPr lang="en-US" altLang="en-US" dirty="0"/>
          </a:p>
          <a:p>
            <a:pPr>
              <a:lnSpc>
                <a:spcPct val="90000"/>
              </a:lnSpc>
              <a:buFontTx/>
              <a:buNone/>
            </a:pPr>
            <a:endParaRPr lang="en-US" altLang="en-US" sz="2000" dirty="0"/>
          </a:p>
          <a:p>
            <a:pPr>
              <a:lnSpc>
                <a:spcPct val="90000"/>
              </a:lnSpc>
              <a:buFontTx/>
              <a:buNone/>
            </a:pPr>
            <a:r>
              <a:rPr lang="en-US" altLang="en-US" sz="2000" dirty="0"/>
              <a:t> </a:t>
            </a:r>
          </a:p>
        </p:txBody>
      </p:sp>
      <p:sp>
        <p:nvSpPr>
          <p:cNvPr id="4" name="Content Placeholder 3">
            <a:extLst>
              <a:ext uri="{FF2B5EF4-FFF2-40B4-BE49-F238E27FC236}">
                <a16:creationId xmlns:a16="http://schemas.microsoft.com/office/drawing/2014/main" id="{0AB8511E-A3A6-49FE-9E7B-9620AD1DD6ED}"/>
              </a:ext>
            </a:extLst>
          </p:cNvPr>
          <p:cNvSpPr>
            <a:spLocks noGrp="1"/>
          </p:cNvSpPr>
          <p:nvPr>
            <p:ph sz="half" idx="2"/>
          </p:nvPr>
        </p:nvSpPr>
        <p:spPr>
          <a:xfrm>
            <a:off x="378511" y="1524000"/>
            <a:ext cx="5073629" cy="4398779"/>
          </a:xfrm>
        </p:spPr>
        <p:txBody>
          <a:bodyPr>
            <a:normAutofit/>
          </a:bodyPr>
          <a:lstStyle/>
          <a:p>
            <a:pPr marL="0" indent="0" algn="ctr">
              <a:buNone/>
            </a:pPr>
            <a:r>
              <a:rPr lang="en-US" b="1" dirty="0">
                <a:solidFill>
                  <a:schemeClr val="accent2">
                    <a:lumMod val="50000"/>
                  </a:schemeClr>
                </a:solidFill>
              </a:rPr>
              <a:t>Adaptive Farming: </a:t>
            </a:r>
          </a:p>
          <a:p>
            <a:pPr marL="0" indent="0" algn="ctr">
              <a:buNone/>
            </a:pPr>
            <a:r>
              <a:rPr lang="en-US" b="1" dirty="0">
                <a:solidFill>
                  <a:schemeClr val="accent2">
                    <a:lumMod val="50000"/>
                  </a:schemeClr>
                </a:solidFill>
              </a:rPr>
              <a:t>NMAP Apprenticeship Program</a:t>
            </a:r>
          </a:p>
          <a:p>
            <a:r>
              <a:rPr lang="en-US" sz="2400" dirty="0"/>
              <a:t>10 apprenticeships/year</a:t>
            </a:r>
          </a:p>
          <a:p>
            <a:r>
              <a:rPr lang="en-US" sz="2400" dirty="0"/>
              <a:t>2-year commitment</a:t>
            </a:r>
          </a:p>
          <a:p>
            <a:r>
              <a:rPr lang="en-US" sz="2400" dirty="0"/>
              <a:t>On-site programs teach farming techniques and use of adaptive tools</a:t>
            </a:r>
          </a:p>
          <a:p>
            <a:r>
              <a:rPr lang="en-US" sz="2400" dirty="0"/>
              <a:t>Plan and implement individual small farm businesses</a:t>
            </a:r>
          </a:p>
          <a:p>
            <a:r>
              <a:rPr lang="en-US" sz="2400" dirty="0"/>
              <a:t>Volunteers in community farm workshops and mentorships</a:t>
            </a:r>
          </a:p>
          <a:p>
            <a:pPr marL="0" indent="0">
              <a:buNone/>
            </a:pPr>
            <a:endParaRPr lang="en-US" sz="2400" dirty="0"/>
          </a:p>
        </p:txBody>
      </p:sp>
      <p:pic>
        <p:nvPicPr>
          <p:cNvPr id="8" name="Picture 7" descr="Mandy's Farm logo">
            <a:extLst>
              <a:ext uri="{FF2B5EF4-FFF2-40B4-BE49-F238E27FC236}">
                <a16:creationId xmlns:a16="http://schemas.microsoft.com/office/drawing/2014/main" id="{1F36FED9-77BA-4889-ADBF-592158FDC0D5}"/>
              </a:ext>
            </a:extLst>
          </p:cNvPr>
          <p:cNvPicPr>
            <a:picLocks noChangeAspect="1"/>
          </p:cNvPicPr>
          <p:nvPr/>
        </p:nvPicPr>
        <p:blipFill>
          <a:blip r:embed="rId3"/>
          <a:stretch>
            <a:fillRect/>
          </a:stretch>
        </p:blipFill>
        <p:spPr>
          <a:xfrm>
            <a:off x="9248757" y="4855506"/>
            <a:ext cx="1909916" cy="914400"/>
          </a:xfrm>
          <a:prstGeom prst="rect">
            <a:avLst/>
          </a:prstGeom>
          <a:ln w="19050">
            <a:solidFill>
              <a:schemeClr val="accent2">
                <a:lumMod val="50000"/>
              </a:schemeClr>
            </a:solidFill>
          </a:ln>
        </p:spPr>
      </p:pic>
      <p:pic>
        <p:nvPicPr>
          <p:cNvPr id="10" name="Picture 9">
            <a:extLst>
              <a:ext uri="{FF2B5EF4-FFF2-40B4-BE49-F238E27FC236}">
                <a16:creationId xmlns:a16="http://schemas.microsoft.com/office/drawing/2014/main" id="{D3AADFA3-7B7F-4924-8345-3776FC5007D2}"/>
              </a:ext>
            </a:extLst>
          </p:cNvPr>
          <p:cNvPicPr>
            <a:picLocks noChangeAspect="1"/>
          </p:cNvPicPr>
          <p:nvPr/>
        </p:nvPicPr>
        <p:blipFill>
          <a:blip r:embed="rId4"/>
          <a:stretch>
            <a:fillRect/>
          </a:stretch>
        </p:blipFill>
        <p:spPr>
          <a:xfrm>
            <a:off x="6096000" y="428590"/>
            <a:ext cx="1924680" cy="283583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6D390E1-68C5-4745-8D2D-332958F6E833}"/>
              </a:ext>
            </a:extLst>
          </p:cNvPr>
          <p:cNvPicPr>
            <a:picLocks noChangeAspect="1"/>
          </p:cNvPicPr>
          <p:nvPr/>
        </p:nvPicPr>
        <p:blipFill>
          <a:blip r:embed="rId5"/>
          <a:stretch>
            <a:fillRect/>
          </a:stretch>
        </p:blipFill>
        <p:spPr>
          <a:xfrm>
            <a:off x="8750669" y="1735351"/>
            <a:ext cx="2408004" cy="245616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7FA620A3-675D-490D-819A-E54F1B924CAB}"/>
              </a:ext>
            </a:extLst>
          </p:cNvPr>
          <p:cNvPicPr>
            <a:picLocks noChangeAspect="1"/>
          </p:cNvPicPr>
          <p:nvPr/>
        </p:nvPicPr>
        <p:blipFill>
          <a:blip r:embed="rId6"/>
          <a:stretch>
            <a:fillRect/>
          </a:stretch>
        </p:blipFill>
        <p:spPr>
          <a:xfrm>
            <a:off x="6096000" y="3603234"/>
            <a:ext cx="2236563" cy="216667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FB2E79D-2C64-748D-44B7-A683893668B1}"/>
              </a:ext>
            </a:extLst>
          </p:cNvPr>
          <p:cNvSpPr txBox="1"/>
          <p:nvPr/>
        </p:nvSpPr>
        <p:spPr>
          <a:xfrm>
            <a:off x="7269815" y="6484818"/>
            <a:ext cx="4606197" cy="338554"/>
          </a:xfrm>
          <a:prstGeom prst="rect">
            <a:avLst/>
          </a:prstGeom>
          <a:noFill/>
        </p:spPr>
        <p:txBody>
          <a:bodyPr wrap="none" rtlCol="0">
            <a:spAutoFit/>
          </a:bodyPr>
          <a:lstStyle/>
          <a:p>
            <a:r>
              <a:rPr lang="en-US" sz="1600" dirty="0">
                <a:solidFill>
                  <a:schemeClr val="bg1"/>
                </a:solidFill>
              </a:rPr>
              <a:t>Source: Mandy’s Farm </a:t>
            </a:r>
            <a:r>
              <a:rPr lang="en-US" sz="1600" dirty="0">
                <a:solidFill>
                  <a:schemeClr val="bg1"/>
                </a:solidFill>
                <a:hlinkClick r:id="rId7">
                  <a:extLst>
                    <a:ext uri="{A12FA001-AC4F-418D-AE19-62706E023703}">
                      <ahyp:hlinkClr xmlns:ahyp="http://schemas.microsoft.com/office/drawing/2018/hyperlinkcolor" val="tx"/>
                    </a:ext>
                  </a:extLst>
                </a:hlinkClick>
              </a:rPr>
              <a:t>https://www.mandysfarm.org</a:t>
            </a:r>
            <a:r>
              <a:rPr lang="en-US" sz="1600" dirty="0">
                <a:solidFill>
                  <a:schemeClr val="bg1"/>
                </a:solidFill>
              </a:rPr>
              <a:t> </a:t>
            </a:r>
          </a:p>
        </p:txBody>
      </p:sp>
      <p:sp>
        <p:nvSpPr>
          <p:cNvPr id="12" name="Rectangle 2">
            <a:extLst>
              <a:ext uri="{FF2B5EF4-FFF2-40B4-BE49-F238E27FC236}">
                <a16:creationId xmlns:a16="http://schemas.microsoft.com/office/drawing/2014/main" id="{10311E2D-1FBB-28DE-766E-7ED20E4591B6}"/>
              </a:ext>
            </a:extLst>
          </p:cNvPr>
          <p:cNvSpPr txBox="1">
            <a:spLocks noChangeArrowheads="1"/>
          </p:cNvSpPr>
          <p:nvPr/>
        </p:nvSpPr>
        <p:spPr>
          <a:xfrm>
            <a:off x="304800" y="363443"/>
            <a:ext cx="42672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accent2">
                    <a:lumMod val="50000"/>
                  </a:schemeClr>
                </a:solidFill>
                <a:latin typeface="+mn-lt"/>
              </a:rPr>
              <a:t>Mandy’s Farm</a:t>
            </a:r>
          </a:p>
        </p:txBody>
      </p:sp>
      <p:pic>
        <p:nvPicPr>
          <p:cNvPr id="13" name="Picture 12" descr="A picture containing logo&#10;&#10;Description automatically generated">
            <a:extLst>
              <a:ext uri="{FF2B5EF4-FFF2-40B4-BE49-F238E27FC236}">
                <a16:creationId xmlns:a16="http://schemas.microsoft.com/office/drawing/2014/main" id="{BF2AE377-B499-C69E-2957-AA0D943F05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10598" y="316962"/>
            <a:ext cx="3121437" cy="914400"/>
          </a:xfrm>
          <a:prstGeom prst="rect">
            <a:avLst/>
          </a:prstGeom>
        </p:spPr>
      </p:pic>
    </p:spTree>
    <p:extLst>
      <p:ext uri="{BB962C8B-B14F-4D97-AF65-F5344CB8AC3E}">
        <p14:creationId xmlns:p14="http://schemas.microsoft.com/office/powerpoint/2010/main" val="1985401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270BA3A8-6184-1EDF-B929-DEB3D1E579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10598" y="316962"/>
            <a:ext cx="3121437" cy="914400"/>
          </a:xfrm>
          <a:prstGeom prst="rect">
            <a:avLst/>
          </a:prstGeom>
        </p:spPr>
      </p:pic>
      <p:sp>
        <p:nvSpPr>
          <p:cNvPr id="12" name="TextBox 11">
            <a:extLst>
              <a:ext uri="{FF2B5EF4-FFF2-40B4-BE49-F238E27FC236}">
                <a16:creationId xmlns:a16="http://schemas.microsoft.com/office/drawing/2014/main" id="{20B388A2-C15E-F6B7-CB34-290D758CD3D9}"/>
              </a:ext>
            </a:extLst>
          </p:cNvPr>
          <p:cNvSpPr txBox="1"/>
          <p:nvPr/>
        </p:nvSpPr>
        <p:spPr>
          <a:xfrm>
            <a:off x="142461" y="801429"/>
            <a:ext cx="8458198" cy="5346848"/>
          </a:xfrm>
          <a:prstGeom prst="rect">
            <a:avLst/>
          </a:prstGeom>
          <a:noFill/>
        </p:spPr>
        <p:txBody>
          <a:bodyPr wrap="square">
            <a:spAutoFit/>
          </a:bodyPr>
          <a:lstStyle/>
          <a:p>
            <a:pPr marR="0" lvl="0">
              <a:lnSpc>
                <a:spcPct val="107000"/>
              </a:lnSpc>
            </a:pPr>
            <a:endParaRPr lang="en-US" sz="2000" dirty="0">
              <a:ea typeface="Calibri" panose="020F050202020403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Collaborate with </a:t>
            </a:r>
            <a:r>
              <a:rPr lang="en-US" sz="2000" b="1" dirty="0">
                <a:solidFill>
                  <a:srgbClr val="610A2B"/>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VA VR&amp;E</a:t>
            </a:r>
            <a:r>
              <a:rPr lang="en-US" sz="2000" b="1" dirty="0">
                <a:solidFill>
                  <a:srgbClr val="610A2B"/>
                </a:solidFill>
                <a:ea typeface="Calibri" panose="020F0502020204030204" pitchFamily="34" charset="0"/>
                <a:cs typeface="Times New Roman" panose="02020603050405020304" pitchFamily="18" charset="0"/>
              </a:rPr>
              <a:t>  - </a:t>
            </a:r>
            <a:r>
              <a:rPr lang="en-US" sz="2000" b="1" dirty="0">
                <a:solidFill>
                  <a:srgbClr val="610A2B"/>
                </a:solidFill>
                <a:effectLst/>
                <a:ea typeface="Calibri" panose="020F0502020204030204" pitchFamily="34" charset="0"/>
                <a:cs typeface="Times New Roman" panose="02020603050405020304" pitchFamily="18" charset="0"/>
              </a:rPr>
              <a:t>Veteran Readiness &amp; Employment </a:t>
            </a:r>
            <a:r>
              <a:rPr lang="en-US" sz="2000" dirty="0">
                <a:effectLst/>
                <a:ea typeface="Calibri" panose="020F0502020204030204" pitchFamily="34" charset="0"/>
                <a:cs typeface="Times New Roman" panose="02020603050405020304" pitchFamily="18" charset="0"/>
              </a:rPr>
              <a:t>- to accommodate veterans: potentially do assessments for veterans</a:t>
            </a:r>
          </a:p>
          <a:p>
            <a:pPr marL="342900" marR="0" lvl="0" indent="-34290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Finish writing and submitting </a:t>
            </a:r>
            <a:r>
              <a:rPr lang="en-US" sz="2000" b="1" dirty="0">
                <a:solidFill>
                  <a:srgbClr val="610A2B"/>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AgVets Grant</a:t>
            </a:r>
            <a:r>
              <a:rPr lang="en-US" sz="2000" b="1" dirty="0">
                <a:solidFill>
                  <a:srgbClr val="610A2B"/>
                </a:solidFill>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to obtain funding to adopt and implement </a:t>
            </a:r>
            <a:r>
              <a:rPr lang="en-US" sz="2000" b="1" dirty="0">
                <a:solidFill>
                  <a:srgbClr val="610A2B"/>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Battle Ground to Breaking Ground</a:t>
            </a:r>
            <a:r>
              <a:rPr lang="en-US" sz="2000" b="1" dirty="0">
                <a:solidFill>
                  <a:srgbClr val="610A2B"/>
                </a:solidFill>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veteran training program to New Mexico</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2000" dirty="0"/>
              <a:t>NMAP is planning a </a:t>
            </a:r>
            <a:r>
              <a:rPr lang="en-US" sz="2000" b="1" dirty="0">
                <a:solidFill>
                  <a:srgbClr val="610A2B"/>
                </a:solidFill>
                <a:ea typeface="Calibri" panose="020F0502020204030204" pitchFamily="34" charset="0"/>
                <a:cs typeface="Times New Roman" panose="02020603050405020304" pitchFamily="18" charset="0"/>
              </a:rPr>
              <a:t>“Day on the Farm” </a:t>
            </a:r>
            <a:r>
              <a:rPr lang="en-US" sz="2000" dirty="0"/>
              <a:t>event to train its Division of Vocational Rehabilitation team members in the ways that people with disabilities will and can continue to be functional food growers. </a:t>
            </a:r>
          </a:p>
          <a:p>
            <a:pPr marL="342900" marR="0" lvl="0" indent="-342900">
              <a:lnSpc>
                <a:spcPct val="107000"/>
              </a:lnSpc>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Continue developing with</a:t>
            </a:r>
            <a:r>
              <a:rPr lang="en-US" sz="2000" b="1" dirty="0">
                <a:solidFill>
                  <a:srgbClr val="610A2B"/>
                </a:solidFill>
                <a:effectLst/>
                <a:ea typeface="Calibri" panose="020F0502020204030204" pitchFamily="34" charset="0"/>
                <a:cs typeface="Times New Roman" panose="02020603050405020304" pitchFamily="18" charset="0"/>
              </a:rPr>
              <a:t> </a:t>
            </a:r>
            <a:r>
              <a:rPr lang="en-US" sz="2000" b="1" dirty="0">
                <a:solidFill>
                  <a:srgbClr val="610A2B"/>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NM Farm &amp; Ranch Heritage Museum</a:t>
            </a:r>
            <a:r>
              <a:rPr lang="en-US" sz="2000" b="1" dirty="0">
                <a:solidFill>
                  <a:srgbClr val="610A2B"/>
                </a:solidFill>
                <a:ea typeface="Calibri" panose="020F0502020204030204" pitchFamily="34" charset="0"/>
                <a:cs typeface="Times New Roman" panose="02020603050405020304" pitchFamily="18" charset="0"/>
              </a:rPr>
              <a:t>  </a:t>
            </a:r>
            <a:r>
              <a:rPr lang="en-US" sz="2000" dirty="0">
                <a:effectLst/>
                <a:ea typeface="Calibri" panose="020F0502020204030204" pitchFamily="34" charset="0"/>
                <a:cs typeface="Times New Roman" panose="02020603050405020304" pitchFamily="18" charset="0"/>
              </a:rPr>
              <a:t>in Las Cruces an exhibit on AgrAbility (both the National and NMAP), to include an adaptive garden (opening spring 2025)</a:t>
            </a:r>
          </a:p>
          <a:p>
            <a:pPr marL="342900" marR="0" lvl="0" indent="-342900">
              <a:lnSpc>
                <a:spcPct val="107000"/>
              </a:lnSpc>
              <a:buFont typeface="Arial" panose="020B0604020202020204" pitchFamily="34" charset="0"/>
              <a:buChar char="•"/>
            </a:pPr>
            <a:r>
              <a:rPr lang="en-US" sz="2000" dirty="0">
                <a:ea typeface="Calibri" panose="020F0502020204030204" pitchFamily="34" charset="0"/>
                <a:cs typeface="Times New Roman" panose="02020603050405020304" pitchFamily="18" charset="0"/>
              </a:rPr>
              <a:t>Bring the </a:t>
            </a:r>
            <a:r>
              <a:rPr lang="en-US" sz="2000" b="1" dirty="0">
                <a:solidFill>
                  <a:srgbClr val="610A2B"/>
                </a:solidFill>
                <a:ea typeface="Calibri" panose="020F0502020204030204" pitchFamily="34" charset="0"/>
                <a:cs typeface="Times New Roman" panose="02020603050405020304" pitchFamily="18" charset="0"/>
              </a:rPr>
              <a:t>2025 AgrAbility National Training Workshop </a:t>
            </a:r>
            <a:r>
              <a:rPr lang="en-US" sz="2000" dirty="0">
                <a:ea typeface="Calibri" panose="020F0502020204030204" pitchFamily="34" charset="0"/>
                <a:cs typeface="Times New Roman" panose="02020603050405020304" pitchFamily="18" charset="0"/>
              </a:rPr>
              <a:t>to Las Cruces at the opening of the </a:t>
            </a:r>
            <a:r>
              <a:rPr lang="en-US" sz="2000" dirty="0" err="1">
                <a:ea typeface="Calibri" panose="020F0502020204030204" pitchFamily="34" charset="0"/>
                <a:cs typeface="Times New Roman" panose="02020603050405020304" pitchFamily="18" charset="0"/>
              </a:rPr>
              <a:t>Agrability</a:t>
            </a:r>
            <a:r>
              <a:rPr lang="en-US" sz="2000" dirty="0">
                <a:ea typeface="Calibri" panose="020F0502020204030204" pitchFamily="34" charset="0"/>
                <a:cs typeface="Times New Roman" panose="02020603050405020304" pitchFamily="18" charset="0"/>
              </a:rPr>
              <a:t> exhibit at the NM Farm &amp; Ranch Museum (March 2025)</a:t>
            </a:r>
          </a:p>
          <a:p>
            <a:pPr marL="342900" marR="0" lvl="0" indent="-342900">
              <a:lnSpc>
                <a:spcPct val="107000"/>
              </a:lnSpc>
              <a:buFont typeface="Arial" panose="020B0604020202020204" pitchFamily="34" charset="0"/>
              <a:buChar char="•"/>
            </a:pPr>
            <a:r>
              <a:rPr lang="en-US" sz="2000" dirty="0">
                <a:effectLst/>
                <a:ea typeface="Calibri" panose="020F0502020204030204" pitchFamily="34" charset="0"/>
                <a:cs typeface="Times New Roman" panose="02020603050405020304" pitchFamily="18" charset="0"/>
              </a:rPr>
              <a:t>Updated </a:t>
            </a:r>
            <a:r>
              <a:rPr lang="en-US" sz="2000" b="1" dirty="0">
                <a:solidFill>
                  <a:srgbClr val="610A2B"/>
                </a:solidFill>
                <a:effectLst/>
                <a:ea typeface="Calibri" panose="020F0502020204030204" pitchFamily="34" charset="0"/>
                <a:cs typeface="Times New Roman" panose="02020603050405020304" pitchFamily="18" charset="0"/>
              </a:rPr>
              <a:t>Reporting </a:t>
            </a:r>
            <a:r>
              <a:rPr lang="en-US" sz="2000" b="1" dirty="0">
                <a:solidFill>
                  <a:srgbClr val="610A2B"/>
                </a:solidFill>
                <a:ea typeface="Calibri" panose="020F0502020204030204" pitchFamily="34" charset="0"/>
                <a:cs typeface="Times New Roman" panose="02020603050405020304" pitchFamily="18" charset="0"/>
              </a:rPr>
              <a:t>T</a:t>
            </a:r>
            <a:r>
              <a:rPr lang="en-US" sz="2000" b="1" dirty="0">
                <a:solidFill>
                  <a:srgbClr val="610A2B"/>
                </a:solidFill>
                <a:effectLst/>
                <a:ea typeface="Calibri" panose="020F0502020204030204" pitchFamily="34" charset="0"/>
                <a:cs typeface="Times New Roman" panose="02020603050405020304" pitchFamily="18" charset="0"/>
              </a:rPr>
              <a:t>ool </a:t>
            </a:r>
            <a:r>
              <a:rPr lang="en-US" sz="2000" dirty="0">
                <a:effectLst/>
                <a:ea typeface="Calibri" panose="020F0502020204030204" pitchFamily="34" charset="0"/>
                <a:cs typeface="Times New Roman" panose="02020603050405020304" pitchFamily="18" charset="0"/>
              </a:rPr>
              <a:t>to capture all AgrAbility activities across all partners</a:t>
            </a:r>
          </a:p>
        </p:txBody>
      </p:sp>
      <p:sp>
        <p:nvSpPr>
          <p:cNvPr id="3" name="Rectangle 2">
            <a:extLst>
              <a:ext uri="{FF2B5EF4-FFF2-40B4-BE49-F238E27FC236}">
                <a16:creationId xmlns:a16="http://schemas.microsoft.com/office/drawing/2014/main" id="{870D5D76-65A3-295B-4906-371964E5184D}"/>
              </a:ext>
            </a:extLst>
          </p:cNvPr>
          <p:cNvSpPr txBox="1">
            <a:spLocks noChangeArrowheads="1"/>
          </p:cNvSpPr>
          <p:nvPr/>
        </p:nvSpPr>
        <p:spPr>
          <a:xfrm>
            <a:off x="304800" y="363443"/>
            <a:ext cx="7543800" cy="838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chemeClr val="accent2">
                    <a:lumMod val="50000"/>
                  </a:schemeClr>
                </a:solidFill>
                <a:latin typeface="+mn-lt"/>
              </a:rPr>
              <a:t>Future Projects in the Making…</a:t>
            </a:r>
          </a:p>
        </p:txBody>
      </p:sp>
      <p:pic>
        <p:nvPicPr>
          <p:cNvPr id="5" name="Picture 4">
            <a:extLst>
              <a:ext uri="{FF2B5EF4-FFF2-40B4-BE49-F238E27FC236}">
                <a16:creationId xmlns:a16="http://schemas.microsoft.com/office/drawing/2014/main" id="{7453DC04-A36F-0398-4CDE-327FE42AEAA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412448" y="1495941"/>
            <a:ext cx="3460251" cy="2133600"/>
          </a:xfrm>
          <a:prstGeom prst="rect">
            <a:avLst/>
          </a:prstGeom>
          <a:ln>
            <a:noFill/>
          </a:ln>
          <a:effectLst>
            <a:outerShdw blurRad="292100" dist="139700" dir="2700000" algn="tl" rotWithShape="0">
              <a:srgbClr val="333333">
                <a:alpha val="65000"/>
              </a:srgbClr>
            </a:outerShdw>
          </a:effectLst>
        </p:spPr>
      </p:pic>
      <p:pic>
        <p:nvPicPr>
          <p:cNvPr id="5122" name="Picture 2" descr="Farm &amp; Ranch Museum now No. 1 on list of things to do in Las Cruces">
            <a:extLst>
              <a:ext uri="{FF2B5EF4-FFF2-40B4-BE49-F238E27FC236}">
                <a16:creationId xmlns:a16="http://schemas.microsoft.com/office/drawing/2014/main" id="{A066B2B4-64A9-6ABC-8B48-1B63AF3E190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464148" y="3894120"/>
            <a:ext cx="3454400" cy="201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8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logo&#10;&#10;Description automatically generated">
            <a:extLst>
              <a:ext uri="{FF2B5EF4-FFF2-40B4-BE49-F238E27FC236}">
                <a16:creationId xmlns:a16="http://schemas.microsoft.com/office/drawing/2014/main" id="{90E404B9-A126-8AD4-1FB2-CECC423EA18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81000" y="228600"/>
            <a:ext cx="4879858" cy="1429515"/>
          </a:xfrm>
        </p:spPr>
      </p:pic>
      <p:pic>
        <p:nvPicPr>
          <p:cNvPr id="8" name="Picture 7" descr="A group of people posing for a photo&#10;&#10;Description automatically generated">
            <a:extLst>
              <a:ext uri="{FF2B5EF4-FFF2-40B4-BE49-F238E27FC236}">
                <a16:creationId xmlns:a16="http://schemas.microsoft.com/office/drawing/2014/main" id="{EB564258-EBAE-80AF-1AD7-51B991BF36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2609" y="304800"/>
            <a:ext cx="5754029" cy="5486400"/>
          </a:xfrm>
          <a:prstGeom prst="rect">
            <a:avLst/>
          </a:prstGeom>
          <a:ln w="19050">
            <a:solidFill>
              <a:schemeClr val="accent2">
                <a:lumMod val="50000"/>
              </a:schemeClr>
            </a:solidFill>
          </a:ln>
        </p:spPr>
      </p:pic>
      <p:sp>
        <p:nvSpPr>
          <p:cNvPr id="9" name="TextBox 8">
            <a:extLst>
              <a:ext uri="{FF2B5EF4-FFF2-40B4-BE49-F238E27FC236}">
                <a16:creationId xmlns:a16="http://schemas.microsoft.com/office/drawing/2014/main" id="{7AC22D6A-D335-A058-E627-148E5D698C08}"/>
              </a:ext>
            </a:extLst>
          </p:cNvPr>
          <p:cNvSpPr txBox="1"/>
          <p:nvPr/>
        </p:nvSpPr>
        <p:spPr>
          <a:xfrm>
            <a:off x="0" y="2133600"/>
            <a:ext cx="5847626" cy="3785652"/>
          </a:xfrm>
          <a:prstGeom prst="rect">
            <a:avLst/>
          </a:prstGeom>
          <a:noFill/>
        </p:spPr>
        <p:txBody>
          <a:bodyPr wrap="none" rtlCol="0">
            <a:spAutoFit/>
          </a:bodyPr>
          <a:lstStyle/>
          <a:p>
            <a:pPr algn="ctr"/>
            <a:r>
              <a:rPr lang="en-US" sz="2400" b="1" dirty="0">
                <a:solidFill>
                  <a:schemeClr val="accent2">
                    <a:lumMod val="50000"/>
                  </a:schemeClr>
                </a:solidFill>
              </a:rPr>
              <a:t>Our team stands ready to help!</a:t>
            </a:r>
          </a:p>
          <a:p>
            <a:pPr algn="ctr"/>
            <a:r>
              <a:rPr lang="en-US" sz="2400" b="1" dirty="0">
                <a:solidFill>
                  <a:schemeClr val="accent2">
                    <a:lumMod val="50000"/>
                  </a:schemeClr>
                </a:solidFill>
              </a:rPr>
              <a:t>Contact Us</a:t>
            </a:r>
          </a:p>
          <a:p>
            <a:pPr algn="ctr"/>
            <a:endParaRPr lang="en-US" sz="2400" b="1" dirty="0">
              <a:solidFill>
                <a:schemeClr val="accent2">
                  <a:lumMod val="50000"/>
                </a:schemeClr>
              </a:solidFill>
            </a:endParaRPr>
          </a:p>
          <a:p>
            <a:pPr algn="ctr"/>
            <a:r>
              <a:rPr lang="en-US" sz="2400" b="1" dirty="0">
                <a:solidFill>
                  <a:schemeClr val="accent2">
                    <a:lumMod val="50000"/>
                  </a:schemeClr>
                </a:solidFill>
              </a:rPr>
              <a:t>PHONE: 1(855) AGRABLE (247-2253)</a:t>
            </a:r>
          </a:p>
          <a:p>
            <a:pPr algn="ctr"/>
            <a:r>
              <a:rPr lang="en-US" sz="2400" b="1" dirty="0">
                <a:solidFill>
                  <a:schemeClr val="accent2">
                    <a:lumMod val="50000"/>
                  </a:schemeClr>
                </a:solidFill>
              </a:rPr>
              <a:t>EMAIL: </a:t>
            </a:r>
            <a:r>
              <a:rPr lang="en-US" sz="2400" b="1" dirty="0">
                <a:solidFill>
                  <a:schemeClr val="accent2">
                    <a:lumMod val="50000"/>
                  </a:schemeClr>
                </a:solidFill>
                <a:hlinkClick r:id="rId5"/>
              </a:rPr>
              <a:t>nmagribility@gmail.com</a:t>
            </a:r>
            <a:r>
              <a:rPr lang="en-US" sz="2400" b="1" dirty="0">
                <a:solidFill>
                  <a:schemeClr val="accent2">
                    <a:lumMod val="50000"/>
                  </a:schemeClr>
                </a:solidFill>
              </a:rPr>
              <a:t> </a:t>
            </a:r>
          </a:p>
          <a:p>
            <a:pPr algn="ctr"/>
            <a:r>
              <a:rPr lang="en-US" sz="2400" b="1" dirty="0">
                <a:solidFill>
                  <a:schemeClr val="accent2">
                    <a:lumMod val="50000"/>
                  </a:schemeClr>
                </a:solidFill>
              </a:rPr>
              <a:t>Web: </a:t>
            </a:r>
            <a:r>
              <a:rPr lang="en-US" sz="2400" b="1" dirty="0">
                <a:solidFill>
                  <a:schemeClr val="accent2">
                    <a:lumMod val="50000"/>
                  </a:schemeClr>
                </a:solidFill>
                <a:hlinkClick r:id="rId6"/>
              </a:rPr>
              <a:t>http://agrability.nmsu.edu/index.html</a:t>
            </a:r>
            <a:endParaRPr lang="en-US" sz="2400" b="1" dirty="0">
              <a:solidFill>
                <a:schemeClr val="accent2">
                  <a:lumMod val="50000"/>
                </a:schemeClr>
              </a:solidFill>
            </a:endParaRPr>
          </a:p>
          <a:p>
            <a:pPr algn="ctr"/>
            <a:endParaRPr lang="en-US" sz="2400" b="1" dirty="0">
              <a:solidFill>
                <a:schemeClr val="accent2">
                  <a:lumMod val="50000"/>
                </a:schemeClr>
              </a:solidFill>
            </a:endParaRPr>
          </a:p>
          <a:p>
            <a:pPr algn="ctr"/>
            <a:r>
              <a:rPr lang="en-US" sz="2400" b="1" dirty="0">
                <a:solidFill>
                  <a:schemeClr val="accent2">
                    <a:lumMod val="50000"/>
                  </a:schemeClr>
                </a:solidFill>
              </a:rPr>
              <a:t>Robert Hagevoort</a:t>
            </a:r>
          </a:p>
          <a:p>
            <a:pPr algn="ctr"/>
            <a:r>
              <a:rPr lang="en-US" sz="2400" b="1" dirty="0">
                <a:solidFill>
                  <a:schemeClr val="accent2">
                    <a:lumMod val="50000"/>
                  </a:schemeClr>
                </a:solidFill>
                <a:hlinkClick r:id="rId7"/>
              </a:rPr>
              <a:t>dairydoc@nmsu.edu</a:t>
            </a:r>
            <a:endParaRPr lang="en-US" sz="2400" b="1" dirty="0">
              <a:solidFill>
                <a:schemeClr val="accent2">
                  <a:lumMod val="50000"/>
                </a:schemeClr>
              </a:solidFill>
            </a:endParaRPr>
          </a:p>
          <a:p>
            <a:pPr algn="ctr"/>
            <a:r>
              <a:rPr lang="en-US" sz="2400" b="1" dirty="0">
                <a:solidFill>
                  <a:schemeClr val="accent2">
                    <a:lumMod val="50000"/>
                  </a:schemeClr>
                </a:solidFill>
              </a:rPr>
              <a:t>(806)786-3421 </a:t>
            </a:r>
          </a:p>
        </p:txBody>
      </p:sp>
    </p:spTree>
    <p:extLst>
      <p:ext uri="{BB962C8B-B14F-4D97-AF65-F5344CB8AC3E}">
        <p14:creationId xmlns:p14="http://schemas.microsoft.com/office/powerpoint/2010/main" val="4220481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Video 2" title="Tree With Orange Leaves">
            <a:hlinkClick r:id="" action="ppaction://media"/>
            <a:extLst>
              <a:ext uri="{FF2B5EF4-FFF2-40B4-BE49-F238E27FC236}">
                <a16:creationId xmlns:a16="http://schemas.microsoft.com/office/drawing/2014/main" id="{10067AC7-1AF1-8096-FAFB-6642D8F63E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a:ln w="3175">
            <a:solidFill>
              <a:schemeClr val="tx1"/>
            </a:solidFill>
          </a:ln>
        </p:spPr>
      </p:pic>
      <p:sp>
        <p:nvSpPr>
          <p:cNvPr id="29" name="AutoShape 2" descr="No photo description available.">
            <a:extLst>
              <a:ext uri="{FF2B5EF4-FFF2-40B4-BE49-F238E27FC236}">
                <a16:creationId xmlns:a16="http://schemas.microsoft.com/office/drawing/2014/main" id="{622446D5-E95A-53B2-FEAE-2C8698F9D6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New Mexico Agrability Project logo.">
            <a:extLst>
              <a:ext uri="{FF2B5EF4-FFF2-40B4-BE49-F238E27FC236}">
                <a16:creationId xmlns:a16="http://schemas.microsoft.com/office/drawing/2014/main" id="{BAA348EF-6386-6A46-A0C0-EBFCBDEE39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51" y="5328673"/>
            <a:ext cx="4879858" cy="1429515"/>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B4FE6D93-D842-39EF-4CB3-35C07417B4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5048" y="5681375"/>
            <a:ext cx="3679391" cy="1022053"/>
          </a:xfrm>
          <a:prstGeom prst="rect">
            <a:avLst/>
          </a:prstGeom>
        </p:spPr>
      </p:pic>
      <p:pic>
        <p:nvPicPr>
          <p:cNvPr id="34" name="Picture 33" descr="University of New Mexico School of Medicine logo. ">
            <a:extLst>
              <a:ext uri="{FF2B5EF4-FFF2-40B4-BE49-F238E27FC236}">
                <a16:creationId xmlns:a16="http://schemas.microsoft.com/office/drawing/2014/main" id="{F2445FAD-D044-DAC4-70F0-D0B5352192B2}"/>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 contrast="100000"/>
                    </a14:imgEffect>
                  </a14:imgLayer>
                </a14:imgProps>
              </a:ext>
              <a:ext uri="{28A0092B-C50C-407E-A947-70E740481C1C}">
                <a14:useLocalDpi xmlns:a14="http://schemas.microsoft.com/office/drawing/2010/main"/>
              </a:ext>
            </a:extLst>
          </a:blip>
          <a:stretch>
            <a:fillRect/>
          </a:stretch>
        </p:blipFill>
        <p:spPr>
          <a:xfrm>
            <a:off x="9180920" y="3276600"/>
            <a:ext cx="2721360" cy="934279"/>
          </a:xfrm>
          <a:prstGeom prst="rect">
            <a:avLst/>
          </a:prstGeom>
          <a:gradFill>
            <a:gsLst>
              <a:gs pos="100000">
                <a:schemeClr val="accent3">
                  <a:lumMod val="0"/>
                  <a:alpha val="0"/>
                </a:schemeClr>
              </a:gs>
              <a:gs pos="99000">
                <a:schemeClr val="bg2">
                  <a:lumMod val="90000"/>
                </a:schemeClr>
              </a:gs>
              <a:gs pos="100000">
                <a:schemeClr val="accent3">
                  <a:lumMod val="60000"/>
                  <a:lumOff val="40000"/>
                </a:schemeClr>
              </a:gs>
            </a:gsLst>
            <a:lin ang="16200000" scaled="1"/>
          </a:gradFill>
          <a:ln w="12700" cap="sq">
            <a:solidFill>
              <a:schemeClr val="tx1">
                <a:alpha val="76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a:extLst>
              <a:ext uri="{FF2B5EF4-FFF2-40B4-BE49-F238E27FC236}">
                <a16:creationId xmlns:a16="http://schemas.microsoft.com/office/drawing/2014/main" id="{A9B54B86-2550-24CB-0C9E-A725B0B35C8C}"/>
              </a:ext>
            </a:extLst>
          </p:cNvPr>
          <p:cNvSpPr txBox="1"/>
          <p:nvPr/>
        </p:nvSpPr>
        <p:spPr>
          <a:xfrm>
            <a:off x="98851" y="3777207"/>
            <a:ext cx="55214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It takes a team: NMAP Partners</a:t>
            </a:r>
          </a:p>
        </p:txBody>
      </p:sp>
      <p:pic>
        <p:nvPicPr>
          <p:cNvPr id="1028" name="Picture 4" descr="NM Technology Assistance Program">
            <a:extLst>
              <a:ext uri="{FF2B5EF4-FFF2-40B4-BE49-F238E27FC236}">
                <a16:creationId xmlns:a16="http://schemas.microsoft.com/office/drawing/2014/main" id="{F5239620-B712-7519-6F8F-F1959F19388F}"/>
              </a:ext>
            </a:extLst>
          </p:cNvPr>
          <p:cNvPicPr>
            <a:picLocks noChangeAspect="1" noChangeArrowheads="1"/>
          </p:cNvPicPr>
          <p:nvPr/>
        </p:nvPicPr>
        <p:blipFill>
          <a:blip r:embed="rId10">
            <a:alphaModFix/>
            <a:extLst>
              <a:ext uri="{BEBA8EAE-BF5A-486C-A8C5-ECC9F3942E4B}">
                <a14:imgProps xmlns:a14="http://schemas.microsoft.com/office/drawing/2010/main">
                  <a14:imgLayer r:embed="rId11">
                    <a14:imgEffect>
                      <a14:colorTemperature colorTemp="7395"/>
                    </a14:imgEffect>
                    <a14:imgEffect>
                      <a14:saturation sat="251000"/>
                    </a14:imgEffect>
                    <a14:imgEffect>
                      <a14:brightnessContrast bright="18000" contrast="24000"/>
                    </a14:imgEffect>
                  </a14:imgLayer>
                </a14:imgProps>
              </a:ext>
              <a:ext uri="{28A0092B-C50C-407E-A947-70E740481C1C}">
                <a14:useLocalDpi xmlns:a14="http://schemas.microsoft.com/office/drawing/2010/main"/>
              </a:ext>
            </a:extLst>
          </a:blip>
          <a:srcRect/>
          <a:stretch>
            <a:fillRect/>
          </a:stretch>
        </p:blipFill>
        <p:spPr bwMode="auto">
          <a:xfrm>
            <a:off x="5317841" y="4620096"/>
            <a:ext cx="3448050" cy="863600"/>
          </a:xfrm>
          <a:prstGeom prst="rect">
            <a:avLst/>
          </a:prstGeom>
          <a:gradFill>
            <a:gsLst>
              <a:gs pos="100000">
                <a:schemeClr val="accent3">
                  <a:alpha val="0"/>
                  <a:lumMod val="0"/>
                </a:schemeClr>
              </a:gs>
              <a:gs pos="48000">
                <a:schemeClr val="accent3">
                  <a:lumMod val="97000"/>
                  <a:lumOff val="3000"/>
                </a:schemeClr>
              </a:gs>
              <a:gs pos="99000">
                <a:schemeClr val="accent3">
                  <a:lumMod val="60000"/>
                  <a:lumOff val="40000"/>
                </a:schemeClr>
              </a:gs>
            </a:gsLst>
            <a:lin ang="16200000" scaled="1"/>
          </a:gradFill>
          <a:ln>
            <a:solidFill>
              <a:schemeClr val="tx1">
                <a:alpha val="77009"/>
              </a:schemeClr>
            </a:solidFill>
          </a:ln>
        </p:spPr>
      </p:pic>
      <p:pic>
        <p:nvPicPr>
          <p:cNvPr id="1030" name="Picture 6" descr="Mandy's Farm">
            <a:extLst>
              <a:ext uri="{FF2B5EF4-FFF2-40B4-BE49-F238E27FC236}">
                <a16:creationId xmlns:a16="http://schemas.microsoft.com/office/drawing/2014/main" id="{60629721-41C2-5483-ED6B-D25042B73EF9}"/>
              </a:ext>
            </a:extLst>
          </p:cNvPr>
          <p:cNvPicPr>
            <a:picLocks noChangeAspect="1" noChangeArrowheads="1"/>
          </p:cNvPicPr>
          <p:nvPr/>
        </p:nvPicPr>
        <p:blipFill>
          <a:blip r:embed="rId12" cstate="screen">
            <a:alphaModFix amt="77000"/>
            <a:extLst>
              <a:ext uri="{BEBA8EAE-BF5A-486C-A8C5-ECC9F3942E4B}">
                <a14:imgProps xmlns:a14="http://schemas.microsoft.com/office/drawing/2010/main">
                  <a14:imgLayer r:embed="rId13">
                    <a14:imgEffect>
                      <a14:colorTemperature colorTemp="7351"/>
                    </a14:imgEffect>
                    <a14:imgEffect>
                      <a14:saturation sat="224000"/>
                    </a14:imgEffect>
                    <a14:imgEffect>
                      <a14:brightnessContrast bright="-39000" contrast="-13000"/>
                    </a14:imgEffect>
                  </a14:imgLayer>
                </a14:imgProps>
              </a:ext>
              <a:ext uri="{28A0092B-C50C-407E-A947-70E740481C1C}">
                <a14:useLocalDpi xmlns:a14="http://schemas.microsoft.com/office/drawing/2010/main"/>
              </a:ext>
            </a:extLst>
          </a:blip>
          <a:srcRect/>
          <a:stretch>
            <a:fillRect/>
          </a:stretch>
        </p:blipFill>
        <p:spPr bwMode="auto">
          <a:xfrm>
            <a:off x="5620299" y="2174211"/>
            <a:ext cx="2094361" cy="1155072"/>
          </a:xfrm>
          <a:prstGeom prst="rect">
            <a:avLst/>
          </a:prstGeom>
          <a:solidFill>
            <a:schemeClr val="bg2">
              <a:lumMod val="90000"/>
            </a:schemeClr>
          </a:solidFill>
          <a:ln>
            <a:solidFill>
              <a:schemeClr val="tx1">
                <a:alpha val="91247"/>
              </a:schemeClr>
            </a:solidFill>
          </a:ln>
        </p:spPr>
      </p:pic>
      <p:sp>
        <p:nvSpPr>
          <p:cNvPr id="38" name="TextBox 37">
            <a:extLst>
              <a:ext uri="{FF2B5EF4-FFF2-40B4-BE49-F238E27FC236}">
                <a16:creationId xmlns:a16="http://schemas.microsoft.com/office/drawing/2014/main" id="{4161F839-C606-5927-F53F-074239259E32}"/>
              </a:ext>
            </a:extLst>
          </p:cNvPr>
          <p:cNvSpPr txBox="1"/>
          <p:nvPr/>
        </p:nvSpPr>
        <p:spPr>
          <a:xfrm>
            <a:off x="9438583" y="4813094"/>
            <a:ext cx="2691058"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Thank</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you!</a:t>
            </a:r>
          </a:p>
        </p:txBody>
      </p:sp>
    </p:spTree>
    <p:extLst>
      <p:ext uri="{BB962C8B-B14F-4D97-AF65-F5344CB8AC3E}">
        <p14:creationId xmlns:p14="http://schemas.microsoft.com/office/powerpoint/2010/main" val="23111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8" fill="hold"/>
                                        <p:tgtEl>
                                          <p:spTgt spid="3"/>
                                        </p:tgtEl>
                                      </p:cBhvr>
                                    </p:cmd>
                                  </p:childTnLst>
                                </p:cTn>
                              </p:par>
                              <p:par>
                                <p:cTn id="7" presetID="1" presetClass="entr" presetSubtype="0" fill="hold" nodeType="withEffect">
                                  <p:stCondLst>
                                    <p:cond delay="10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5000"/>
                                  </p:stCondLst>
                                  <p:childTnLst>
                                    <p:set>
                                      <p:cBhvr>
                                        <p:cTn id="16" dur="1" fill="hold">
                                          <p:stCondLst>
                                            <p:cond delay="0"/>
                                          </p:stCondLst>
                                        </p:cTn>
                                        <p:tgtEl>
                                          <p:spTgt spid="1030"/>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700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repeatCount="2000" fill="hold" display="0">
                  <p:stCondLst>
                    <p:cond delay="indefinite"/>
                  </p:stCondLst>
                </p:cTn>
                <p:tgtEl>
                  <p:spTgt spid="3"/>
                </p:tgtEl>
              </p:cMediaNode>
            </p:video>
          </p:childTnLst>
        </p:cTn>
      </p:par>
    </p:tnLst>
    <p:bldLst>
      <p:bldP spid="35"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3AA878-7405-B6DF-CA64-3221E4EC5938}"/>
              </a:ext>
            </a:extLst>
          </p:cNvPr>
          <p:cNvSpPr txBox="1"/>
          <p:nvPr/>
        </p:nvSpPr>
        <p:spPr>
          <a:xfrm>
            <a:off x="2133600" y="2590800"/>
            <a:ext cx="7772400" cy="2800767"/>
          </a:xfrm>
          <a:prstGeom prst="rect">
            <a:avLst/>
          </a:prstGeom>
          <a:noFill/>
        </p:spPr>
        <p:txBody>
          <a:bodyPr wrap="square" rtlCol="0">
            <a:spAutoFit/>
          </a:bodyPr>
          <a:lstStyle/>
          <a:p>
            <a:pPr algn="ctr"/>
            <a:r>
              <a:rPr lang="en-US" sz="6000" b="1" dirty="0">
                <a:solidFill>
                  <a:schemeClr val="accent2">
                    <a:lumMod val="50000"/>
                  </a:schemeClr>
                </a:solidFill>
                <a:latin typeface="Dreaming Outloud Pro" panose="020B0604020202020204" pitchFamily="66" charset="0"/>
                <a:cs typeface="Dreaming Outloud Pro" panose="020B0604020202020204" pitchFamily="66" charset="0"/>
              </a:rPr>
              <a:t>Thank You!</a:t>
            </a:r>
          </a:p>
          <a:p>
            <a:pPr algn="ctr"/>
            <a:endParaRPr lang="en-US" sz="4400" b="1" dirty="0">
              <a:solidFill>
                <a:schemeClr val="accent2">
                  <a:lumMod val="50000"/>
                </a:schemeClr>
              </a:solidFill>
              <a:latin typeface="Dreaming Outloud Pro" panose="020B0604020202020204" pitchFamily="66" charset="0"/>
              <a:cs typeface="Dreaming Outloud Pro" panose="020B0604020202020204" pitchFamily="66" charset="0"/>
            </a:endParaRPr>
          </a:p>
          <a:p>
            <a:pPr algn="ctr"/>
            <a:r>
              <a:rPr lang="en-US" sz="3600" b="1" dirty="0">
                <a:solidFill>
                  <a:schemeClr val="accent2">
                    <a:lumMod val="75000"/>
                  </a:schemeClr>
                </a:solidFill>
              </a:rPr>
              <a:t>What ways do you see our programs working together?</a:t>
            </a:r>
          </a:p>
        </p:txBody>
      </p:sp>
      <p:pic>
        <p:nvPicPr>
          <p:cNvPr id="7" name="Picture 6" descr="New Mexico Agrability Project logo.">
            <a:extLst>
              <a:ext uri="{FF2B5EF4-FFF2-40B4-BE49-F238E27FC236}">
                <a16:creationId xmlns:a16="http://schemas.microsoft.com/office/drawing/2014/main" id="{40BD0524-F478-BDCB-752D-8FA193C16A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6853" y="545825"/>
            <a:ext cx="4879858" cy="1429515"/>
          </a:xfrm>
          <a:prstGeom prst="rect">
            <a:avLst/>
          </a:prstGeom>
        </p:spPr>
      </p:pic>
    </p:spTree>
    <p:extLst>
      <p:ext uri="{BB962C8B-B14F-4D97-AF65-F5344CB8AC3E}">
        <p14:creationId xmlns:p14="http://schemas.microsoft.com/office/powerpoint/2010/main" val="352251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a:extLst>
              <a:ext uri="{FF2B5EF4-FFF2-40B4-BE49-F238E27FC236}">
                <a16:creationId xmlns:a16="http://schemas.microsoft.com/office/drawing/2014/main" id="{06F945B8-72CB-4161-91BD-E28839193DD5}"/>
              </a:ext>
            </a:extLst>
          </p:cNvPr>
          <p:cNvSpPr txBox="1">
            <a:spLocks noChangeArrowheads="1"/>
          </p:cNvSpPr>
          <p:nvPr/>
        </p:nvSpPr>
        <p:spPr>
          <a:xfrm>
            <a:off x="532926" y="213211"/>
            <a:ext cx="7886700" cy="6474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accent2">
                    <a:lumMod val="50000"/>
                  </a:schemeClr>
                </a:solidFill>
                <a:latin typeface="+mn-lt"/>
              </a:rPr>
              <a:t>State AgrAbility Projects (2023)</a:t>
            </a:r>
          </a:p>
        </p:txBody>
      </p:sp>
      <p:pic>
        <p:nvPicPr>
          <p:cNvPr id="3" name="Picture 2" descr="A map of the united states&#10;&#10;Description automatically generated">
            <a:extLst>
              <a:ext uri="{FF2B5EF4-FFF2-40B4-BE49-F238E27FC236}">
                <a16:creationId xmlns:a16="http://schemas.microsoft.com/office/drawing/2014/main" id="{C3A9A4D2-9C89-19C0-74B7-D92F489A30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7319" y="873479"/>
            <a:ext cx="8742424" cy="5258280"/>
          </a:xfrm>
          <a:prstGeom prst="rect">
            <a:avLst/>
          </a:prstGeom>
        </p:spPr>
      </p:pic>
      <p:pic>
        <p:nvPicPr>
          <p:cNvPr id="9" name="Picture 8" descr="A group of words on a white background&#10;&#10;Description automatically generated with medium confidence">
            <a:extLst>
              <a:ext uri="{FF2B5EF4-FFF2-40B4-BE49-F238E27FC236}">
                <a16:creationId xmlns:a16="http://schemas.microsoft.com/office/drawing/2014/main" id="{C8CA8366-5819-A7C7-92A1-CFE2150CB6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3200" y="4114800"/>
            <a:ext cx="1625600" cy="850900"/>
          </a:xfrm>
          <a:prstGeom prst="rect">
            <a:avLst/>
          </a:prstGeom>
        </p:spPr>
      </p:pic>
      <p:sp>
        <p:nvSpPr>
          <p:cNvPr id="4" name="TextBox 3">
            <a:extLst>
              <a:ext uri="{FF2B5EF4-FFF2-40B4-BE49-F238E27FC236}">
                <a16:creationId xmlns:a16="http://schemas.microsoft.com/office/drawing/2014/main" id="{CDE7AB0F-DE2D-4593-A28F-920AAC3250BB}"/>
              </a:ext>
            </a:extLst>
          </p:cNvPr>
          <p:cNvSpPr txBox="1"/>
          <p:nvPr/>
        </p:nvSpPr>
        <p:spPr>
          <a:xfrm>
            <a:off x="6690618" y="6384660"/>
            <a:ext cx="5298182" cy="400110"/>
          </a:xfrm>
          <a:prstGeom prst="rect">
            <a:avLst/>
          </a:prstGeom>
          <a:noFill/>
        </p:spPr>
        <p:txBody>
          <a:bodyPr wrap="none" rtlCol="0">
            <a:spAutoFit/>
          </a:bodyPr>
          <a:lstStyle/>
          <a:p>
            <a:r>
              <a:rPr lang="en-US" sz="2000" b="1" dirty="0">
                <a:solidFill>
                  <a:schemeClr val="bg1"/>
                </a:solidFill>
              </a:rPr>
              <a:t>Source: http://</a:t>
            </a:r>
            <a:r>
              <a:rPr lang="en-US" sz="2000" b="1" dirty="0" err="1">
                <a:solidFill>
                  <a:schemeClr val="bg1"/>
                </a:solidFill>
              </a:rPr>
              <a:t>www.agrability.org</a:t>
            </a:r>
            <a:r>
              <a:rPr lang="en-US" sz="2000" b="1" dirty="0">
                <a:solidFill>
                  <a:schemeClr val="bg1"/>
                </a:solidFill>
              </a:rPr>
              <a:t>/contact-lists/</a:t>
            </a:r>
          </a:p>
        </p:txBody>
      </p:sp>
      <p:pic>
        <p:nvPicPr>
          <p:cNvPr id="6" name="Picture 5">
            <a:extLst>
              <a:ext uri="{FF2B5EF4-FFF2-40B4-BE49-F238E27FC236}">
                <a16:creationId xmlns:a16="http://schemas.microsoft.com/office/drawing/2014/main" id="{6906B394-E3EA-2730-D063-CDE233320E1D}"/>
              </a:ext>
            </a:extLst>
          </p:cNvPr>
          <p:cNvPicPr>
            <a:picLocks noChangeAspect="1"/>
          </p:cNvPicPr>
          <p:nvPr/>
        </p:nvPicPr>
        <p:blipFill>
          <a:blip r:embed="rId5"/>
          <a:stretch>
            <a:fillRect/>
          </a:stretch>
        </p:blipFill>
        <p:spPr>
          <a:xfrm>
            <a:off x="8946540" y="213211"/>
            <a:ext cx="3060700" cy="660400"/>
          </a:xfrm>
          <a:prstGeom prst="rect">
            <a:avLst/>
          </a:prstGeom>
        </p:spPr>
      </p:pic>
    </p:spTree>
    <p:extLst>
      <p:ext uri="{BB962C8B-B14F-4D97-AF65-F5344CB8AC3E}">
        <p14:creationId xmlns:p14="http://schemas.microsoft.com/office/powerpoint/2010/main" val="2572042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70FE32-BB90-D30C-0078-011EF47CD7AB}"/>
              </a:ext>
            </a:extLst>
          </p:cNvPr>
          <p:cNvPicPr>
            <a:picLocks noChangeAspect="1"/>
          </p:cNvPicPr>
          <p:nvPr/>
        </p:nvPicPr>
        <p:blipFill>
          <a:blip r:embed="rId3"/>
          <a:stretch>
            <a:fillRect/>
          </a:stretch>
        </p:blipFill>
        <p:spPr>
          <a:xfrm>
            <a:off x="5791200" y="2590800"/>
            <a:ext cx="3523422" cy="3523422"/>
          </a:xfrm>
          <a:prstGeom prst="rect">
            <a:avLst/>
          </a:prstGeom>
        </p:spPr>
      </p:pic>
      <p:sp>
        <p:nvSpPr>
          <p:cNvPr id="3074" name="Rectangle 2"/>
          <p:cNvSpPr>
            <a:spLocks noGrp="1" noChangeArrowheads="1"/>
          </p:cNvSpPr>
          <p:nvPr>
            <p:ph type="title"/>
          </p:nvPr>
        </p:nvSpPr>
        <p:spPr>
          <a:xfrm>
            <a:off x="210378" y="457200"/>
            <a:ext cx="4818822" cy="1082674"/>
          </a:xfrm>
        </p:spPr>
        <p:txBody>
          <a:bodyPr anchor="ctr">
            <a:normAutofit/>
          </a:bodyPr>
          <a:lstStyle/>
          <a:p>
            <a:pPr algn="ctr"/>
            <a:r>
              <a:rPr lang="en-US" altLang="en-US" b="1" dirty="0">
                <a:solidFill>
                  <a:schemeClr val="accent2">
                    <a:lumMod val="50000"/>
                  </a:schemeClr>
                </a:solidFill>
                <a:effectLst/>
                <a:latin typeface="+mn-lt"/>
              </a:rPr>
              <a:t>AgrAbility Mission</a:t>
            </a:r>
          </a:p>
        </p:txBody>
      </p:sp>
      <p:sp>
        <p:nvSpPr>
          <p:cNvPr id="3075" name="Rectangle 3"/>
          <p:cNvSpPr>
            <a:spLocks noGrp="1" noChangeArrowheads="1"/>
          </p:cNvSpPr>
          <p:nvPr>
            <p:ph sz="half" idx="1"/>
          </p:nvPr>
        </p:nvSpPr>
        <p:spPr>
          <a:xfrm>
            <a:off x="195864" y="1803953"/>
            <a:ext cx="5276022" cy="3846170"/>
          </a:xfrm>
        </p:spPr>
        <p:txBody>
          <a:bodyPr>
            <a:noAutofit/>
          </a:bodyPr>
          <a:lstStyle/>
          <a:p>
            <a:pPr>
              <a:buFontTx/>
              <a:buNone/>
            </a:pPr>
            <a:r>
              <a:rPr lang="en-US" altLang="en-US" dirty="0"/>
              <a:t>To enable a high-quality lifestyle for farmers, ranchers, and other agricultural workers with disabilities</a:t>
            </a:r>
          </a:p>
          <a:p>
            <a:pPr>
              <a:buFontTx/>
              <a:buNone/>
            </a:pPr>
            <a:r>
              <a:rPr lang="en-US" altLang="en-US" dirty="0"/>
              <a:t>To eliminate (or at least minimize) obstacles that block success in production agriculture or agriculture-related occupations through education and assistance</a:t>
            </a:r>
          </a:p>
          <a:p>
            <a:pPr>
              <a:buFontTx/>
              <a:buNone/>
            </a:pPr>
            <a:endParaRPr lang="en-US" altLang="en-US" dirty="0"/>
          </a:p>
        </p:txBody>
      </p:sp>
      <p:pic>
        <p:nvPicPr>
          <p:cNvPr id="4" name="Picture 3">
            <a:extLst>
              <a:ext uri="{FF2B5EF4-FFF2-40B4-BE49-F238E27FC236}">
                <a16:creationId xmlns:a16="http://schemas.microsoft.com/office/drawing/2014/main" id="{C266D4C2-E1C0-EA69-5A00-C0B6A7518F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94049" y="178906"/>
            <a:ext cx="3887573" cy="325009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5D4F-AFF7-90D7-C555-3D23A810C5FE}"/>
              </a:ext>
            </a:extLst>
          </p:cNvPr>
          <p:cNvSpPr>
            <a:spLocks noGrp="1"/>
          </p:cNvSpPr>
          <p:nvPr>
            <p:ph type="title"/>
          </p:nvPr>
        </p:nvSpPr>
        <p:spPr>
          <a:xfrm>
            <a:off x="457200" y="365126"/>
            <a:ext cx="11430000" cy="1539874"/>
          </a:xfrm>
        </p:spPr>
        <p:txBody>
          <a:bodyPr>
            <a:noAutofit/>
          </a:bodyPr>
          <a:lstStyle/>
          <a:p>
            <a:pPr algn="ctr"/>
            <a:r>
              <a:rPr lang="en-US" altLang="en-US" sz="2800" b="1" dirty="0">
                <a:solidFill>
                  <a:schemeClr val="accent2">
                    <a:lumMod val="50000"/>
                  </a:schemeClr>
                </a:solidFill>
                <a:latin typeface="+mn-lt"/>
              </a:rPr>
              <a:t>AgrAbility </a:t>
            </a:r>
            <a:r>
              <a:rPr lang="en-US" altLang="en-US" sz="2800" dirty="0">
                <a:latin typeface="+mn-lt"/>
              </a:rPr>
              <a:t>serves </a:t>
            </a:r>
            <a:br>
              <a:rPr lang="en-US" altLang="en-US" sz="2800" b="1" dirty="0">
                <a:solidFill>
                  <a:schemeClr val="accent2">
                    <a:lumMod val="50000"/>
                  </a:schemeClr>
                </a:solidFill>
                <a:latin typeface="+mn-lt"/>
              </a:rPr>
            </a:br>
            <a:r>
              <a:rPr lang="en-US" altLang="en-US" sz="2800" b="1" dirty="0">
                <a:solidFill>
                  <a:schemeClr val="accent2">
                    <a:lumMod val="50000"/>
                  </a:schemeClr>
                </a:solidFill>
                <a:latin typeface="+mn-lt"/>
              </a:rPr>
              <a:t>agricultural workers </a:t>
            </a:r>
            <a:r>
              <a:rPr lang="en-US" altLang="en-US" sz="2800" dirty="0">
                <a:latin typeface="+mn-lt"/>
              </a:rPr>
              <a:t>who are limited by any type of physical, cognitive, or </a:t>
            </a:r>
            <a:br>
              <a:rPr lang="en-US" altLang="en-US" sz="2800" dirty="0">
                <a:latin typeface="+mn-lt"/>
              </a:rPr>
            </a:br>
            <a:r>
              <a:rPr lang="en-US" altLang="en-US" sz="2800" dirty="0">
                <a:latin typeface="+mn-lt"/>
              </a:rPr>
              <a:t>illness-related </a:t>
            </a:r>
            <a:r>
              <a:rPr lang="en-US" altLang="en-US" sz="2800" b="1" dirty="0">
                <a:solidFill>
                  <a:schemeClr val="accent2">
                    <a:lumMod val="50000"/>
                  </a:schemeClr>
                </a:solidFill>
                <a:latin typeface="+mn-lt"/>
              </a:rPr>
              <a:t>disability</a:t>
            </a:r>
            <a:r>
              <a:rPr lang="en-US" altLang="en-US" sz="2800" dirty="0">
                <a:latin typeface="+mn-lt"/>
              </a:rPr>
              <a:t> including but not limited to:</a:t>
            </a:r>
            <a:endParaRPr lang="en-US" sz="2800" dirty="0">
              <a:latin typeface="+mn-lt"/>
            </a:endParaRPr>
          </a:p>
        </p:txBody>
      </p:sp>
      <p:sp>
        <p:nvSpPr>
          <p:cNvPr id="3" name="Content Placeholder 2">
            <a:extLst>
              <a:ext uri="{FF2B5EF4-FFF2-40B4-BE49-F238E27FC236}">
                <a16:creationId xmlns:a16="http://schemas.microsoft.com/office/drawing/2014/main" id="{80637159-C343-44AF-E2E6-DC37BEF7DE18}"/>
              </a:ext>
            </a:extLst>
          </p:cNvPr>
          <p:cNvSpPr>
            <a:spLocks noGrp="1"/>
          </p:cNvSpPr>
          <p:nvPr>
            <p:ph sz="half" idx="1"/>
          </p:nvPr>
        </p:nvSpPr>
        <p:spPr>
          <a:xfrm>
            <a:off x="473765" y="2091872"/>
            <a:ext cx="5257800" cy="3581400"/>
          </a:xfrm>
        </p:spPr>
        <p:txBody>
          <a:bodyPr/>
          <a:lstStyle/>
          <a:p>
            <a:r>
              <a:rPr lang="en-US" sz="2400" dirty="0"/>
              <a:t>Amputation</a:t>
            </a:r>
          </a:p>
          <a:p>
            <a:r>
              <a:rPr lang="en-US" sz="2400" dirty="0"/>
              <a:t>Arthritis</a:t>
            </a:r>
          </a:p>
          <a:p>
            <a:r>
              <a:rPr lang="en-US" sz="2400" dirty="0"/>
              <a:t>Back impairment</a:t>
            </a:r>
          </a:p>
          <a:p>
            <a:r>
              <a:rPr lang="en-US" sz="2400" dirty="0"/>
              <a:t>Deafness/hearing impairment</a:t>
            </a:r>
          </a:p>
          <a:p>
            <a:r>
              <a:rPr lang="en-US" sz="2400" dirty="0"/>
              <a:t>Developmental disabilities, such as cerebral palsy or autism</a:t>
            </a:r>
          </a:p>
          <a:p>
            <a:r>
              <a:rPr lang="en-US" sz="2400" dirty="0"/>
              <a:t>Disabling diseases, such as cancer or heart disease</a:t>
            </a:r>
          </a:p>
          <a:p>
            <a:endParaRPr lang="en-US" dirty="0"/>
          </a:p>
        </p:txBody>
      </p:sp>
      <p:sp>
        <p:nvSpPr>
          <p:cNvPr id="4" name="Content Placeholder 3">
            <a:extLst>
              <a:ext uri="{FF2B5EF4-FFF2-40B4-BE49-F238E27FC236}">
                <a16:creationId xmlns:a16="http://schemas.microsoft.com/office/drawing/2014/main" id="{E51C6051-D173-D6FC-0959-F2B55CE981EB}"/>
              </a:ext>
            </a:extLst>
          </p:cNvPr>
          <p:cNvSpPr>
            <a:spLocks noGrp="1"/>
          </p:cNvSpPr>
          <p:nvPr>
            <p:ph sz="half" idx="2"/>
          </p:nvPr>
        </p:nvSpPr>
        <p:spPr>
          <a:xfrm>
            <a:off x="6286502" y="2168071"/>
            <a:ext cx="5600698" cy="3505201"/>
          </a:xfrm>
        </p:spPr>
        <p:txBody>
          <a:bodyPr>
            <a:normAutofit/>
          </a:bodyPr>
          <a:lstStyle/>
          <a:p>
            <a:r>
              <a:rPr lang="en-US" sz="2400" dirty="0"/>
              <a:t>Mental/behavioral health problems</a:t>
            </a:r>
          </a:p>
          <a:p>
            <a:r>
              <a:rPr lang="en-US" sz="2400" dirty="0"/>
              <a:t>Post-Traumatic Stress Disorder (PTSD)</a:t>
            </a:r>
          </a:p>
          <a:p>
            <a:r>
              <a:rPr lang="en-US" sz="2400" dirty="0"/>
              <a:t>Respiratory diseases</a:t>
            </a:r>
          </a:p>
          <a:p>
            <a:r>
              <a:rPr lang="en-US" sz="2400" dirty="0"/>
              <a:t>Spinal cord injuries</a:t>
            </a:r>
          </a:p>
          <a:p>
            <a:r>
              <a:rPr lang="en-US" sz="2400" dirty="0"/>
              <a:t>Stroke </a:t>
            </a:r>
          </a:p>
          <a:p>
            <a:r>
              <a:rPr lang="en-US" sz="2400" dirty="0"/>
              <a:t>Traumatic brain injury</a:t>
            </a:r>
          </a:p>
          <a:p>
            <a:r>
              <a:rPr lang="en-US" sz="2400" dirty="0"/>
              <a:t>Visual impairment</a:t>
            </a:r>
          </a:p>
        </p:txBody>
      </p:sp>
    </p:spTree>
    <p:extLst>
      <p:ext uri="{BB962C8B-B14F-4D97-AF65-F5344CB8AC3E}">
        <p14:creationId xmlns:p14="http://schemas.microsoft.com/office/powerpoint/2010/main" val="2125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br>
              <a:rPr lang="en-US" altLang="en-US" sz="4000" dirty="0"/>
            </a:br>
            <a:endParaRPr lang="en-US" altLang="en-US" sz="4000" dirty="0"/>
          </a:p>
        </p:txBody>
      </p:sp>
      <p:sp>
        <p:nvSpPr>
          <p:cNvPr id="4099" name="Rectangle 3"/>
          <p:cNvSpPr>
            <a:spLocks noGrp="1" noChangeArrowheads="1"/>
          </p:cNvSpPr>
          <p:nvPr>
            <p:ph type="body" idx="1"/>
          </p:nvPr>
        </p:nvSpPr>
        <p:spPr>
          <a:xfrm>
            <a:off x="114300" y="1981201"/>
            <a:ext cx="11963400" cy="3276600"/>
          </a:xfrm>
        </p:spPr>
        <p:txBody>
          <a:bodyPr/>
          <a:lstStyle/>
          <a:p>
            <a:r>
              <a:rPr lang="en-US" altLang="en-US" dirty="0"/>
              <a:t>Farmers, ranchers, food growers, other agricultural workers </a:t>
            </a:r>
          </a:p>
          <a:p>
            <a:r>
              <a:rPr lang="en-US" altLang="en-US" dirty="0"/>
              <a:t>Women in agriculture </a:t>
            </a:r>
          </a:p>
          <a:p>
            <a:r>
              <a:rPr lang="en-US" altLang="en-US" dirty="0"/>
              <a:t>Veterans and others who want to enter the vocation of farming</a:t>
            </a:r>
          </a:p>
          <a:p>
            <a:r>
              <a:rPr lang="en-US" altLang="en-US" dirty="0"/>
              <a:t>Hispanics/Latinos </a:t>
            </a:r>
          </a:p>
          <a:p>
            <a:r>
              <a:rPr lang="en-US" altLang="en-US" dirty="0"/>
              <a:t>Indigenous Peoples</a:t>
            </a:r>
          </a:p>
          <a:p>
            <a:r>
              <a:rPr lang="en-US" altLang="en-US" dirty="0"/>
              <a:t>Family members of agricultural producers who are impacted by disability issues</a:t>
            </a:r>
          </a:p>
        </p:txBody>
      </p:sp>
      <p:sp>
        <p:nvSpPr>
          <p:cNvPr id="5" name="Rectangle 2">
            <a:extLst>
              <a:ext uri="{FF2B5EF4-FFF2-40B4-BE49-F238E27FC236}">
                <a16:creationId xmlns:a16="http://schemas.microsoft.com/office/drawing/2014/main" id="{1F11E6B2-5919-A4C9-2B4C-3CF2DAB94EDF}"/>
              </a:ext>
            </a:extLst>
          </p:cNvPr>
          <p:cNvSpPr txBox="1">
            <a:spLocks noChangeArrowheads="1"/>
          </p:cNvSpPr>
          <p:nvPr/>
        </p:nvSpPr>
        <p:spPr>
          <a:xfrm>
            <a:off x="2152650" y="365127"/>
            <a:ext cx="7886700" cy="1082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chemeClr val="accent2">
                    <a:lumMod val="50000"/>
                  </a:schemeClr>
                </a:solidFill>
                <a:latin typeface="+mn-lt"/>
              </a:rPr>
              <a:t>“Agricultural Workers” Defined</a:t>
            </a:r>
            <a:endParaRPr lang="en-US" altLang="en-US" sz="2700" b="1" dirty="0">
              <a:solidFill>
                <a:schemeClr val="accent2">
                  <a:lumMod val="50000"/>
                </a:schemeClr>
              </a:solidFill>
              <a:latin typeface="+mn-lt"/>
            </a:endParaRPr>
          </a:p>
        </p:txBody>
      </p:sp>
    </p:spTree>
    <p:extLst>
      <p:ext uri="{BB962C8B-B14F-4D97-AF65-F5344CB8AC3E}">
        <p14:creationId xmlns:p14="http://schemas.microsoft.com/office/powerpoint/2010/main" val="106320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152650" y="365127"/>
            <a:ext cx="7886700" cy="1158874"/>
          </a:xfrm>
        </p:spPr>
        <p:txBody>
          <a:bodyPr/>
          <a:lstStyle/>
          <a:p>
            <a:pPr algn="ctr"/>
            <a:r>
              <a:rPr lang="en-US" altLang="en-US" b="1" dirty="0">
                <a:solidFill>
                  <a:schemeClr val="accent2">
                    <a:lumMod val="50000"/>
                  </a:schemeClr>
                </a:solidFill>
                <a:effectLst/>
                <a:latin typeface="+mn-lt"/>
              </a:rPr>
              <a:t>AgrAbility “</a:t>
            </a:r>
            <a:r>
              <a:rPr lang="en-US" altLang="en-US" b="1" dirty="0">
                <a:solidFill>
                  <a:schemeClr val="accent2">
                    <a:lumMod val="50000"/>
                  </a:schemeClr>
                </a:solidFill>
                <a:latin typeface="+mn-lt"/>
              </a:rPr>
              <a:t>Disability” Defined</a:t>
            </a:r>
            <a:endParaRPr lang="en-US" altLang="en-US" b="1" dirty="0">
              <a:solidFill>
                <a:schemeClr val="accent2">
                  <a:lumMod val="50000"/>
                </a:schemeClr>
              </a:solidFill>
              <a:effectLst/>
              <a:latin typeface="+mn-lt"/>
            </a:endParaRPr>
          </a:p>
        </p:txBody>
      </p:sp>
      <p:sp>
        <p:nvSpPr>
          <p:cNvPr id="60419" name="Rectangle 3"/>
          <p:cNvSpPr>
            <a:spLocks noGrp="1" noChangeArrowheads="1"/>
          </p:cNvSpPr>
          <p:nvPr>
            <p:ph idx="1"/>
          </p:nvPr>
        </p:nvSpPr>
        <p:spPr>
          <a:xfrm>
            <a:off x="228600" y="1560444"/>
            <a:ext cx="8001000" cy="4351338"/>
          </a:xfrm>
        </p:spPr>
        <p:txBody>
          <a:bodyPr/>
          <a:lstStyle/>
          <a:p>
            <a:pPr marL="0" indent="0">
              <a:buNone/>
            </a:pPr>
            <a:r>
              <a:rPr lang="en-US" altLang="en-US" dirty="0"/>
              <a:t>The inability or restricted ability to perform actions, tasks, and activities in the individual’s socio-cultural context and physical environment related to: </a:t>
            </a:r>
          </a:p>
          <a:p>
            <a:r>
              <a:rPr lang="en-US" altLang="en-US" dirty="0"/>
              <a:t>self-care</a:t>
            </a:r>
          </a:p>
          <a:p>
            <a:r>
              <a:rPr lang="en-US" altLang="en-US" dirty="0"/>
              <a:t>home management</a:t>
            </a:r>
          </a:p>
          <a:p>
            <a:r>
              <a:rPr lang="en-US" altLang="en-US" dirty="0"/>
              <a:t>work (job, school, play)</a:t>
            </a:r>
          </a:p>
          <a:p>
            <a:r>
              <a:rPr lang="en-US" altLang="en-US" dirty="0"/>
              <a:t>community</a:t>
            </a:r>
          </a:p>
          <a:p>
            <a:r>
              <a:rPr lang="en-US" altLang="en-US" dirty="0"/>
              <a:t>leisure roles</a:t>
            </a:r>
          </a:p>
        </p:txBody>
      </p:sp>
      <p:pic>
        <p:nvPicPr>
          <p:cNvPr id="3" name="Picture 2" descr="A picture containing person, tree, outdoor, person&#10;&#10;Description automatically generated">
            <a:extLst>
              <a:ext uri="{FF2B5EF4-FFF2-40B4-BE49-F238E27FC236}">
                <a16:creationId xmlns:a16="http://schemas.microsoft.com/office/drawing/2014/main" id="{B92E6CC6-B586-EC6B-0D20-78264A4DE7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6600" y="2667000"/>
            <a:ext cx="4525672" cy="3017520"/>
          </a:xfrm>
          <a:prstGeom prst="rect">
            <a:avLst/>
          </a:prstGeom>
          <a:ln w="15875">
            <a:solidFill>
              <a:schemeClr val="accent2">
                <a:lumMod val="50000"/>
              </a:schemeClr>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66700"/>
            <a:ext cx="12115800" cy="1143000"/>
          </a:xfrm>
        </p:spPr>
        <p:txBody>
          <a:bodyPr anchor="ctr">
            <a:normAutofit/>
          </a:bodyPr>
          <a:lstStyle/>
          <a:p>
            <a:pPr algn="ctr"/>
            <a:r>
              <a:rPr lang="en-US" altLang="en-US" b="1" dirty="0">
                <a:solidFill>
                  <a:schemeClr val="accent2">
                    <a:lumMod val="50000"/>
                  </a:schemeClr>
                </a:solidFill>
                <a:latin typeface="+mn-lt"/>
              </a:rPr>
              <a:t>AgrAbility Project Eligibility</a:t>
            </a:r>
          </a:p>
        </p:txBody>
      </p:sp>
      <p:sp>
        <p:nvSpPr>
          <p:cNvPr id="51203" name="Rectangle 3"/>
          <p:cNvSpPr>
            <a:spLocks noGrp="1" noChangeArrowheads="1"/>
          </p:cNvSpPr>
          <p:nvPr>
            <p:ph type="body" sz="half" idx="1"/>
          </p:nvPr>
        </p:nvSpPr>
        <p:spPr>
          <a:xfrm>
            <a:off x="137492" y="1980438"/>
            <a:ext cx="6934200" cy="3238500"/>
          </a:xfrm>
        </p:spPr>
        <p:txBody>
          <a:bodyPr>
            <a:normAutofit/>
          </a:bodyPr>
          <a:lstStyle/>
          <a:p>
            <a:pPr marL="0" indent="0">
              <a:buNone/>
            </a:pPr>
            <a:r>
              <a:rPr lang="en-US" altLang="en-US" dirty="0"/>
              <a:t>Individuals must meet these requirements:</a:t>
            </a:r>
          </a:p>
          <a:p>
            <a:pPr marL="0" indent="0">
              <a:buNone/>
            </a:pPr>
            <a:endParaRPr lang="en-US" altLang="en-US" dirty="0"/>
          </a:p>
          <a:p>
            <a:r>
              <a:rPr lang="en-US" altLang="en-US" dirty="0"/>
              <a:t>Currently farming or wanting to farm</a:t>
            </a:r>
          </a:p>
          <a:p>
            <a:r>
              <a:rPr lang="en-US" altLang="en-US" dirty="0"/>
              <a:t>Have a disability</a:t>
            </a:r>
          </a:p>
          <a:p>
            <a:r>
              <a:rPr lang="en-US" altLang="en-US" dirty="0"/>
              <a:t>Need accommodations to work or maintain participation in farm/ranch life</a:t>
            </a:r>
          </a:p>
        </p:txBody>
      </p:sp>
      <p:pic>
        <p:nvPicPr>
          <p:cNvPr id="3" name="Picture 2" descr="A person feeding a group of cows&#10;&#10;Description automatically generated with low confidence">
            <a:extLst>
              <a:ext uri="{FF2B5EF4-FFF2-40B4-BE49-F238E27FC236}">
                <a16:creationId xmlns:a16="http://schemas.microsoft.com/office/drawing/2014/main" id="{088FD754-3C00-E559-5508-CFDB8B4550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7467600" y="1295400"/>
            <a:ext cx="4267200" cy="4608576"/>
          </a:xfrm>
          <a:prstGeom prst="rect">
            <a:avLst/>
          </a:prstGeom>
          <a:noFill/>
          <a:ln w="22225">
            <a:solidFill>
              <a:schemeClr val="accent2">
                <a:lumMod val="50000"/>
              </a:schemeClr>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133075"/>
            <a:ext cx="10515600" cy="1325563"/>
          </a:xfrm>
        </p:spPr>
        <p:txBody>
          <a:bodyPr/>
          <a:lstStyle/>
          <a:p>
            <a:pPr algn="ctr"/>
            <a:r>
              <a:rPr lang="en-US" altLang="en-US" b="1" dirty="0">
                <a:solidFill>
                  <a:schemeClr val="accent2">
                    <a:lumMod val="50000"/>
                  </a:schemeClr>
                </a:solidFill>
                <a:latin typeface="+mn-lt"/>
              </a:rPr>
              <a:t>AgrAbility “Farming” Defined</a:t>
            </a:r>
          </a:p>
        </p:txBody>
      </p:sp>
      <p:sp>
        <p:nvSpPr>
          <p:cNvPr id="13" name="TextBox 12">
            <a:extLst>
              <a:ext uri="{FF2B5EF4-FFF2-40B4-BE49-F238E27FC236}">
                <a16:creationId xmlns:a16="http://schemas.microsoft.com/office/drawing/2014/main" id="{750599CB-D250-4515-AE56-3F4E720FF195}"/>
              </a:ext>
            </a:extLst>
          </p:cNvPr>
          <p:cNvSpPr txBox="1"/>
          <p:nvPr/>
        </p:nvSpPr>
        <p:spPr>
          <a:xfrm>
            <a:off x="-228600" y="926188"/>
            <a:ext cx="8210550" cy="523220"/>
          </a:xfrm>
          <a:prstGeom prst="rect">
            <a:avLst/>
          </a:prstGeom>
          <a:noFill/>
        </p:spPr>
        <p:txBody>
          <a:bodyPr wrap="square">
            <a:spAutoFit/>
          </a:bodyPr>
          <a:lstStyle/>
          <a:p>
            <a:pPr algn="ctr"/>
            <a:r>
              <a:rPr lang="en-US" altLang="en-US" sz="2800" dirty="0"/>
              <a:t>Cultivating, operating, or managing a farm for profit</a:t>
            </a:r>
          </a:p>
        </p:txBody>
      </p:sp>
      <p:pic>
        <p:nvPicPr>
          <p:cNvPr id="3" name="Picture 2">
            <a:extLst>
              <a:ext uri="{FF2B5EF4-FFF2-40B4-BE49-F238E27FC236}">
                <a16:creationId xmlns:a16="http://schemas.microsoft.com/office/drawing/2014/main" id="{27338574-2705-DA94-98D1-F9E5EDA1E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8400" y="1676400"/>
            <a:ext cx="5699489" cy="3799659"/>
          </a:xfrm>
          <a:prstGeom prst="rect">
            <a:avLst/>
          </a:prstGeom>
        </p:spPr>
      </p:pic>
      <p:sp>
        <p:nvSpPr>
          <p:cNvPr id="8" name="Content Placeholder 7">
            <a:extLst>
              <a:ext uri="{FF2B5EF4-FFF2-40B4-BE49-F238E27FC236}">
                <a16:creationId xmlns:a16="http://schemas.microsoft.com/office/drawing/2014/main" id="{2C7BCBAF-D3EA-6EA1-981F-AA0FCBF3EC3C}"/>
              </a:ext>
            </a:extLst>
          </p:cNvPr>
          <p:cNvSpPr>
            <a:spLocks noGrp="1"/>
          </p:cNvSpPr>
          <p:nvPr>
            <p:ph sz="half" idx="1"/>
          </p:nvPr>
        </p:nvSpPr>
        <p:spPr>
          <a:xfrm>
            <a:off x="76200" y="1557010"/>
            <a:ext cx="7800975" cy="4996190"/>
          </a:xfrm>
        </p:spPr>
        <p:txBody>
          <a:bodyPr>
            <a:normAutofit lnSpcReduction="10000"/>
          </a:bodyPr>
          <a:lstStyle/>
          <a:p>
            <a:pPr marL="0" indent="0">
              <a:buNone/>
            </a:pPr>
            <a:r>
              <a:rPr lang="en-US" altLang="en-US" sz="2400" b="1" dirty="0"/>
              <a:t>Farms can include:</a:t>
            </a:r>
          </a:p>
          <a:p>
            <a:pPr lvl="1"/>
            <a:r>
              <a:rPr lang="en-US" altLang="en-US" dirty="0"/>
              <a:t>raising stock for food or fiber</a:t>
            </a:r>
          </a:p>
          <a:p>
            <a:pPr lvl="1"/>
            <a:r>
              <a:rPr lang="en-US" altLang="en-US" dirty="0"/>
              <a:t>dairy</a:t>
            </a:r>
          </a:p>
          <a:p>
            <a:pPr lvl="1"/>
            <a:r>
              <a:rPr lang="en-US" altLang="en-US" dirty="0"/>
              <a:t>poultry </a:t>
            </a:r>
          </a:p>
          <a:p>
            <a:pPr lvl="1"/>
            <a:r>
              <a:rPr lang="en-US" altLang="en-US" dirty="0"/>
              <a:t>fish </a:t>
            </a:r>
          </a:p>
          <a:p>
            <a:pPr lvl="1"/>
            <a:r>
              <a:rPr lang="en-US" altLang="en-US" dirty="0"/>
              <a:t>fruit</a:t>
            </a:r>
          </a:p>
          <a:p>
            <a:pPr lvl="1"/>
            <a:r>
              <a:rPr lang="en-US" altLang="en-US" dirty="0"/>
              <a:t>produce</a:t>
            </a:r>
          </a:p>
          <a:p>
            <a:pPr lvl="1"/>
            <a:r>
              <a:rPr lang="en-US" altLang="en-US" dirty="0"/>
              <a:t>orchards </a:t>
            </a:r>
          </a:p>
          <a:p>
            <a:pPr lvl="1"/>
            <a:r>
              <a:rPr lang="en-US" altLang="en-US" dirty="0"/>
              <a:t>providing range or pasturage </a:t>
            </a:r>
          </a:p>
          <a:p>
            <a:pPr lvl="1"/>
            <a:r>
              <a:rPr lang="en-US" altLang="en-US" dirty="0"/>
              <a:t>growing and harvesting forages </a:t>
            </a:r>
          </a:p>
          <a:p>
            <a:pPr lvl="1"/>
            <a:r>
              <a:rPr lang="en-US" altLang="en-US" dirty="0"/>
              <a:t>crops</a:t>
            </a:r>
          </a:p>
          <a:p>
            <a:pPr lvl="1"/>
            <a:r>
              <a:rPr lang="en-US" altLang="en-US" dirty="0"/>
              <a:t>grains</a:t>
            </a:r>
          </a:p>
          <a:p>
            <a:pPr lvl="1"/>
            <a:r>
              <a:rPr lang="en-US" altLang="en-US" dirty="0"/>
              <a:t>ag-horticultural products (tree nuts, ornamental plants)</a:t>
            </a:r>
          </a:p>
          <a:p>
            <a:endParaRPr lang="en-US" sz="2400" dirty="0"/>
          </a:p>
        </p:txBody>
      </p:sp>
    </p:spTree>
  </p:cSld>
  <p:clrMapOvr>
    <a:masterClrMapping/>
  </p:clrMapOvr>
</p:sld>
</file>

<file path=ppt/theme/theme1.xml><?xml version="1.0" encoding="utf-8"?>
<a:theme xmlns:a="http://schemas.openxmlformats.org/drawingml/2006/main" name="ACES_2019">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S_2019" id="{A7E75E80-43B5-4A35-9C9A-679BFD9C0699}" vid="{549D6266-E8CA-449A-A703-4C1BC6CDA3E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E04F7FDFEBF54C9DB5842833803782" ma:contentTypeVersion="2" ma:contentTypeDescription="Create a new document." ma:contentTypeScope="" ma:versionID="187ebe01d05c3872a9beb1080318e54d">
  <xsd:schema xmlns:xsd="http://www.w3.org/2001/XMLSchema" xmlns:xs="http://www.w3.org/2001/XMLSchema" xmlns:p="http://schemas.microsoft.com/office/2006/metadata/properties" xmlns:ns3="d0a3063f-1d64-4885-a108-2af0fb69c163" targetNamespace="http://schemas.microsoft.com/office/2006/metadata/properties" ma:root="true" ma:fieldsID="4dcbb8e8fdfa1a7e5936ecde5e0e7a21" ns3:_="">
    <xsd:import namespace="d0a3063f-1d64-4885-a108-2af0fb69c16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3063f-1d64-4885-a108-2af0fb69c1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F8A493-99C0-4EEB-8E24-EA05A7AAD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3063f-1d64-4885-a108-2af0fb69c1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96E517-CC42-4D53-A7A4-9D538657A9FB}">
  <ds:schemaRefs>
    <ds:schemaRef ds:uri="http://schemas.microsoft.com/sharepoint/v3/contenttype/forms"/>
  </ds:schemaRefs>
</ds:datastoreItem>
</file>

<file path=customXml/itemProps3.xml><?xml version="1.0" encoding="utf-8"?>
<ds:datastoreItem xmlns:ds="http://schemas.openxmlformats.org/officeDocument/2006/customXml" ds:itemID="{B2B2B5C4-E3CD-4712-B6BE-637980913568}">
  <ds:schemaRefs>
    <ds:schemaRef ds:uri="http://schemas.microsoft.com/office/2006/documentManagement/types"/>
    <ds:schemaRef ds:uri="http://purl.org/dc/terms/"/>
    <ds:schemaRef ds:uri="http://www.w3.org/XML/1998/namespace"/>
    <ds:schemaRef ds:uri="http://schemas.openxmlformats.org/package/2006/metadata/core-properties"/>
    <ds:schemaRef ds:uri="http://purl.org/dc/dcmitype/"/>
    <ds:schemaRef ds:uri="http://purl.org/dc/elements/1.1/"/>
    <ds:schemaRef ds:uri="http://schemas.microsoft.com/office/infopath/2007/PartnerControls"/>
    <ds:schemaRef ds:uri="d0a3063f-1d64-4885-a108-2af0fb69c16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ACES_2019</Template>
  <TotalTime>39164</TotalTime>
  <Words>1670</Words>
  <Application>Microsoft Office PowerPoint</Application>
  <PresentationFormat>Widescreen</PresentationFormat>
  <Paragraphs>247</Paragraphs>
  <Slides>29</Slides>
  <Notes>25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Calibri</vt:lpstr>
      <vt:lpstr>Calibri Light</vt:lpstr>
      <vt:lpstr>Dreaming Outloud Pro</vt:lpstr>
      <vt:lpstr>Fira Sans</vt:lpstr>
      <vt:lpstr>Public Sans</vt:lpstr>
      <vt:lpstr>Times New Roman</vt:lpstr>
      <vt:lpstr>ACES_2019</vt:lpstr>
      <vt:lpstr>Office Theme</vt:lpstr>
      <vt:lpstr>Introduction:   National &amp; New Mexico AgrAbility Project</vt:lpstr>
      <vt:lpstr>National AgrAbility Project</vt:lpstr>
      <vt:lpstr>PowerPoint Presentation</vt:lpstr>
      <vt:lpstr>AgrAbility Mission</vt:lpstr>
      <vt:lpstr>AgrAbility serves  agricultural workers who are limited by any type of physical, cognitive, or  illness-related disability including but not limited to:</vt:lpstr>
      <vt:lpstr> </vt:lpstr>
      <vt:lpstr>AgrAbility “Disability” Defined</vt:lpstr>
      <vt:lpstr>AgrAbility Project Eligibility</vt:lpstr>
      <vt:lpstr>AgrAbility “Farming” Defined</vt:lpstr>
      <vt:lpstr>AgrAbility “Farmers” Defined</vt:lpstr>
      <vt:lpstr>Disabilities in the U.S. Farm population (2008-2016)</vt:lpstr>
      <vt:lpstr>New Mexico Statistics</vt:lpstr>
      <vt:lpstr>PowerPoint Presentation</vt:lpstr>
      <vt:lpstr>As a land-grant university Extension program,  AgrAbility’s primary task is disseminating evidence-based information to the public</vt:lpstr>
      <vt:lpstr>1. Information and Referral</vt:lpstr>
      <vt:lpstr>2. On-Site Technical Assistance</vt:lpstr>
      <vt:lpstr>NM Technology Assistance Program (NMTAP)</vt:lpstr>
      <vt:lpstr>PowerPoint Presentation</vt:lpstr>
      <vt:lpstr>4. Training</vt:lpstr>
      <vt:lpstr>5. Peer Support</vt:lpstr>
      <vt:lpstr>6. Accommodations</vt:lpstr>
      <vt:lpstr>Information and Referral</vt:lpstr>
      <vt:lpstr>PowerPoint Presentation</vt:lpstr>
      <vt:lpstr>Regional AgrAbility 2-day Workshop</vt:lpstr>
      <vt:lpstr>PowerPoint Presentation</vt:lpstr>
      <vt:lpstr>PowerPoint Presentation</vt:lpstr>
      <vt:lpstr>PowerPoint Presentation</vt:lpstr>
      <vt:lpstr>PowerPoint Presentation</vt:lpstr>
      <vt:lpstr>PowerPoint Presentation</vt:lpstr>
    </vt:vector>
  </TitlesOfParts>
  <Company>OSU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kircher</dc:creator>
  <cp:lastModifiedBy>Sonja Koukel</cp:lastModifiedBy>
  <cp:revision>164</cp:revision>
  <cp:lastPrinted>2004-09-16T15:12:36Z</cp:lastPrinted>
  <dcterms:created xsi:type="dcterms:W3CDTF">2002-08-27T21:07:53Z</dcterms:created>
  <dcterms:modified xsi:type="dcterms:W3CDTF">2024-02-19T19:26:13Z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0x0101009BE04F7FDFEBF54C9DB5842833803782</vt:lpwstr>
  </property>
</Properties>
</file>