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2.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3.xml" ContentType="application/vnd.openxmlformats-officedocument.theme+xml"/>
  <Override PartName="/ppt/slideLayouts/slideLayout87.xml" ContentType="application/vnd.openxmlformats-officedocument.presentationml.slideLayout+xml"/>
  <Override PartName="/ppt/theme/theme14.xml" ContentType="application/vnd.openxmlformats-officedocument.theme+xml"/>
  <Override PartName="/ppt/slideLayouts/slideLayout8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16" r:id="rId4"/>
    <p:sldMasterId id="2147483731" r:id="rId5"/>
    <p:sldMasterId id="2147483743" r:id="rId6"/>
    <p:sldMasterId id="2147483755" r:id="rId7"/>
    <p:sldMasterId id="2147483761" r:id="rId8"/>
    <p:sldMasterId id="2147483762" r:id="rId9"/>
    <p:sldMasterId id="2147483763" r:id="rId10"/>
    <p:sldMasterId id="2147483764" r:id="rId11"/>
    <p:sldMasterId id="2147483765" r:id="rId12"/>
    <p:sldMasterId id="2147483766" r:id="rId13"/>
    <p:sldMasterId id="2147483771" r:id="rId14"/>
    <p:sldMasterId id="2147483773" r:id="rId15"/>
  </p:sldMasterIdLst>
  <p:notesMasterIdLst>
    <p:notesMasterId r:id="rId45"/>
  </p:notesMasterIdLst>
  <p:sldIdLst>
    <p:sldId id="269" r:id="rId16"/>
    <p:sldId id="278" r:id="rId17"/>
    <p:sldId id="276" r:id="rId18"/>
    <p:sldId id="285" r:id="rId19"/>
    <p:sldId id="295" r:id="rId20"/>
    <p:sldId id="296" r:id="rId21"/>
    <p:sldId id="298" r:id="rId22"/>
    <p:sldId id="257" r:id="rId23"/>
    <p:sldId id="259" r:id="rId24"/>
    <p:sldId id="256" r:id="rId25"/>
    <p:sldId id="261" r:id="rId26"/>
    <p:sldId id="262" r:id="rId27"/>
    <p:sldId id="260" r:id="rId28"/>
    <p:sldId id="272" r:id="rId29"/>
    <p:sldId id="287" r:id="rId30"/>
    <p:sldId id="275" r:id="rId31"/>
    <p:sldId id="418" r:id="rId32"/>
    <p:sldId id="416" r:id="rId33"/>
    <p:sldId id="286" r:id="rId34"/>
    <p:sldId id="297" r:id="rId35"/>
    <p:sldId id="290" r:id="rId36"/>
    <p:sldId id="289" r:id="rId37"/>
    <p:sldId id="294" r:id="rId38"/>
    <p:sldId id="284" r:id="rId39"/>
    <p:sldId id="292" r:id="rId40"/>
    <p:sldId id="291" r:id="rId41"/>
    <p:sldId id="414" r:id="rId42"/>
    <p:sldId id="419" r:id="rId43"/>
    <p:sldId id="2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51" d="100"/>
          <a:sy n="151" d="100"/>
        </p:scale>
        <p:origin x="654" y="1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presProps" Target="presProps.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FBA291-4AA6-4517-A715-2B67693F3C05}" type="datetimeFigureOut">
              <a:rPr lang="en-US" smtClean="0"/>
              <a:t>6/28/2023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6532E2-E9E4-4D78-A845-C3A34D9A0B7D}" type="slidenum">
              <a:rPr lang="en-US" smtClean="0"/>
              <a:t>‹#›</a:t>
            </a:fld>
            <a:endParaRPr lang="en-US"/>
          </a:p>
        </p:txBody>
      </p:sp>
    </p:spTree>
    <p:extLst>
      <p:ext uri="{BB962C8B-B14F-4D97-AF65-F5344CB8AC3E}">
        <p14:creationId xmlns:p14="http://schemas.microsoft.com/office/powerpoint/2010/main" val="1402752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discussing climate</a:t>
            </a:r>
            <a:r>
              <a:rPr lang="en-US" baseline="0" dirty="0"/>
              <a:t>, you will often see maps of average annual or monthly precipitation</a:t>
            </a:r>
            <a:endParaRPr lang="en-US" dirty="0"/>
          </a:p>
        </p:txBody>
      </p:sp>
      <p:sp>
        <p:nvSpPr>
          <p:cNvPr id="4" name="Slide Number Placeholder 3"/>
          <p:cNvSpPr>
            <a:spLocks noGrp="1"/>
          </p:cNvSpPr>
          <p:nvPr>
            <p:ph type="sldNum" sz="quarter" idx="10"/>
          </p:nvPr>
        </p:nvSpPr>
        <p:spPr/>
        <p:txBody>
          <a:bodyPr/>
          <a:lstStyle/>
          <a:p>
            <a:fld id="{0C6532E2-E9E4-4D78-A845-C3A34D9A0B7D}" type="slidenum">
              <a:rPr lang="en-US" smtClean="0"/>
              <a:t>2</a:t>
            </a:fld>
            <a:endParaRPr lang="en-US"/>
          </a:p>
        </p:txBody>
      </p:sp>
    </p:spTree>
    <p:extLst>
      <p:ext uri="{BB962C8B-B14F-4D97-AF65-F5344CB8AC3E}">
        <p14:creationId xmlns:p14="http://schemas.microsoft.com/office/powerpoint/2010/main" val="1725307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Step by step drought planning process – will briefly describe each</a:t>
            </a:r>
            <a:r>
              <a:rPr lang="en-US" baseline="0" dirty="0"/>
              <a:t> step in the following slides</a:t>
            </a:r>
            <a:endParaRPr lang="en-US" dirty="0"/>
          </a:p>
        </p:txBody>
      </p:sp>
      <p:sp>
        <p:nvSpPr>
          <p:cNvPr id="4" name="Slide Number Placeholder 3"/>
          <p:cNvSpPr>
            <a:spLocks noGrp="1"/>
          </p:cNvSpPr>
          <p:nvPr>
            <p:ph type="sldNum" sz="quarter" idx="10"/>
          </p:nvPr>
        </p:nvSpPr>
        <p:spPr/>
        <p:txBody>
          <a:bodyPr/>
          <a:lstStyle/>
          <a:p>
            <a:fld id="{0C6532E2-E9E4-4D78-A845-C3A34D9A0B7D}" type="slidenum">
              <a:rPr lang="en-US" smtClean="0"/>
              <a:t>12</a:t>
            </a:fld>
            <a:endParaRPr lang="en-US"/>
          </a:p>
        </p:txBody>
      </p:sp>
    </p:spTree>
    <p:extLst>
      <p:ext uri="{BB962C8B-B14F-4D97-AF65-F5344CB8AC3E}">
        <p14:creationId xmlns:p14="http://schemas.microsoft.com/office/powerpoint/2010/main" val="3369060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list of resources to inventory developed</a:t>
            </a:r>
            <a:r>
              <a:rPr lang="en-US" baseline="0" dirty="0"/>
              <a:t> by our group of ranchers and advisors – often bring in experts/consultants to help them do the inventory</a:t>
            </a:r>
            <a:endParaRPr lang="en-US" dirty="0"/>
          </a:p>
        </p:txBody>
      </p:sp>
      <p:sp>
        <p:nvSpPr>
          <p:cNvPr id="4" name="Slide Number Placeholder 3"/>
          <p:cNvSpPr>
            <a:spLocks noGrp="1"/>
          </p:cNvSpPr>
          <p:nvPr>
            <p:ph type="sldNum" sz="quarter" idx="10"/>
          </p:nvPr>
        </p:nvSpPr>
        <p:spPr/>
        <p:txBody>
          <a:bodyPr/>
          <a:lstStyle/>
          <a:p>
            <a:fld id="{0C6532E2-E9E4-4D78-A845-C3A34D9A0B7D}" type="slidenum">
              <a:rPr lang="en-US" smtClean="0"/>
              <a:t>14</a:t>
            </a:fld>
            <a:endParaRPr lang="en-US"/>
          </a:p>
        </p:txBody>
      </p:sp>
    </p:spTree>
    <p:extLst>
      <p:ext uri="{BB962C8B-B14F-4D97-AF65-F5344CB8AC3E}">
        <p14:creationId xmlns:p14="http://schemas.microsoft.com/office/powerpoint/2010/main" val="3002882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576">
              <a:defRPr>
                <a:solidFill>
                  <a:schemeClr val="tx1"/>
                </a:solidFill>
                <a:latin typeface="Arial" charset="0"/>
              </a:defRPr>
            </a:lvl1pPr>
            <a:lvl2pPr marL="735892" indent="-283035" defTabSz="913576">
              <a:defRPr>
                <a:solidFill>
                  <a:schemeClr val="tx1"/>
                </a:solidFill>
                <a:latin typeface="Arial" charset="0"/>
              </a:defRPr>
            </a:lvl2pPr>
            <a:lvl3pPr marL="1132142" indent="-226428" defTabSz="913576">
              <a:defRPr>
                <a:solidFill>
                  <a:schemeClr val="tx1"/>
                </a:solidFill>
                <a:latin typeface="Arial" charset="0"/>
              </a:defRPr>
            </a:lvl3pPr>
            <a:lvl4pPr marL="1584998" indent="-226428" defTabSz="913576">
              <a:defRPr>
                <a:solidFill>
                  <a:schemeClr val="tx1"/>
                </a:solidFill>
                <a:latin typeface="Arial" charset="0"/>
              </a:defRPr>
            </a:lvl4pPr>
            <a:lvl5pPr marL="2037855" indent="-226428" defTabSz="913576">
              <a:defRPr>
                <a:solidFill>
                  <a:schemeClr val="tx1"/>
                </a:solidFill>
                <a:latin typeface="Arial" charset="0"/>
              </a:defRPr>
            </a:lvl5pPr>
            <a:lvl6pPr marL="2490711" indent="-226428" defTabSz="913576" eaLnBrk="0" fontAlgn="base" hangingPunct="0">
              <a:spcBef>
                <a:spcPct val="0"/>
              </a:spcBef>
              <a:spcAft>
                <a:spcPct val="0"/>
              </a:spcAft>
              <a:defRPr>
                <a:solidFill>
                  <a:schemeClr val="tx1"/>
                </a:solidFill>
                <a:latin typeface="Arial" charset="0"/>
              </a:defRPr>
            </a:lvl6pPr>
            <a:lvl7pPr marL="2943568" indent="-226428" defTabSz="913576" eaLnBrk="0" fontAlgn="base" hangingPunct="0">
              <a:spcBef>
                <a:spcPct val="0"/>
              </a:spcBef>
              <a:spcAft>
                <a:spcPct val="0"/>
              </a:spcAft>
              <a:defRPr>
                <a:solidFill>
                  <a:schemeClr val="tx1"/>
                </a:solidFill>
                <a:latin typeface="Arial" charset="0"/>
              </a:defRPr>
            </a:lvl7pPr>
            <a:lvl8pPr marL="3396425" indent="-226428" defTabSz="913576" eaLnBrk="0" fontAlgn="base" hangingPunct="0">
              <a:spcBef>
                <a:spcPct val="0"/>
              </a:spcBef>
              <a:spcAft>
                <a:spcPct val="0"/>
              </a:spcAft>
              <a:defRPr>
                <a:solidFill>
                  <a:schemeClr val="tx1"/>
                </a:solidFill>
                <a:latin typeface="Arial" charset="0"/>
              </a:defRPr>
            </a:lvl8pPr>
            <a:lvl9pPr marL="3849281" indent="-226428" defTabSz="913576" eaLnBrk="0" fontAlgn="base" hangingPunct="0">
              <a:spcBef>
                <a:spcPct val="0"/>
              </a:spcBef>
              <a:spcAft>
                <a:spcPct val="0"/>
              </a:spcAft>
              <a:defRPr>
                <a:solidFill>
                  <a:schemeClr val="tx1"/>
                </a:solidFill>
                <a:latin typeface="Arial" charset="0"/>
              </a:defRPr>
            </a:lvl9pPr>
          </a:lstStyle>
          <a:p>
            <a:fld id="{30F6030B-36AB-43CD-95EA-9D36083B0440}" type="slidenum">
              <a:rPr lang="en-US" altLang="en-US" smtClean="0">
                <a:latin typeface="Times New Roman" pitchFamily="18" charset="0"/>
              </a:rPr>
              <a:pPr/>
              <a:t>15</a:t>
            </a:fld>
            <a:endParaRPr lang="en-US" altLang="en-US">
              <a:latin typeface="Times New Roman" pitchFamily="18"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Need</a:t>
            </a:r>
            <a:r>
              <a:rPr lang="en-US" altLang="en-US" baseline="0" dirty="0"/>
              <a:t> to understand drought and how it impacts your operation. These are the results of a survey of Nebraska ranchers. A wide range of potential impacts are noted. What impacts are the most relevant for your operation – which are most pressing to address.</a:t>
            </a:r>
            <a:endParaRPr lang="en-US" altLang="en-US" dirty="0"/>
          </a:p>
        </p:txBody>
      </p:sp>
    </p:spTree>
    <p:extLst>
      <p:ext uri="{BB962C8B-B14F-4D97-AF65-F5344CB8AC3E}">
        <p14:creationId xmlns:p14="http://schemas.microsoft.com/office/powerpoint/2010/main" val="1273683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a:t>
            </a:r>
            <a:r>
              <a:rPr lang="en-US" baseline="0" dirty="0"/>
              <a:t> order to manage for drought, you need to be able to monitor conditions on an ongoing basis. Helps you understand when you’re going into drought and when to trigger actions. There are national drought monitoring products and outlooks, but you need  to decide what is important and feasible to monitor on your operation (rainfall, forage production, cattle health, etc.) There are also some new tools that enable you to utilize monitoring information to make management decision, such as </a:t>
            </a:r>
            <a:r>
              <a:rPr lang="en-US" baseline="0" dirty="0" err="1"/>
              <a:t>Grasscast</a:t>
            </a:r>
            <a:r>
              <a:rPr lang="en-US" baseline="0" dirty="0"/>
              <a:t>. Having a monitoring system can also help you know when things are good on your operation – maybe you will want to increase your herd size, for example, when you have good grass and precipitation (and more in the forecast).</a:t>
            </a:r>
            <a:endParaRPr lang="en-US" dirty="0"/>
          </a:p>
        </p:txBody>
      </p:sp>
      <p:sp>
        <p:nvSpPr>
          <p:cNvPr id="4" name="Slide Number Placeholder 3"/>
          <p:cNvSpPr>
            <a:spLocks noGrp="1"/>
          </p:cNvSpPr>
          <p:nvPr>
            <p:ph type="sldNum" sz="quarter" idx="10"/>
          </p:nvPr>
        </p:nvSpPr>
        <p:spPr/>
        <p:txBody>
          <a:bodyPr/>
          <a:lstStyle/>
          <a:p>
            <a:fld id="{0C6532E2-E9E4-4D78-A845-C3A34D9A0B7D}" type="slidenum">
              <a:rPr lang="en-US" smtClean="0"/>
              <a:t>16</a:t>
            </a:fld>
            <a:endParaRPr lang="en-US"/>
          </a:p>
        </p:txBody>
      </p:sp>
    </p:spTree>
    <p:extLst>
      <p:ext uri="{BB962C8B-B14F-4D97-AF65-F5344CB8AC3E}">
        <p14:creationId xmlns:p14="http://schemas.microsoft.com/office/powerpoint/2010/main" val="451273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Ranchers will tell you that one of the most difficult decisions when managing drought is when to make decision. Thinking through when you need to make important decision throughout the year will help you identify critical decision making dates for your operation. You can then use your monitoring system to assess conditions at those times to help you make the decision. This is an example of a Kansas rancher’s drought plan showing his critical dates, monitoring information he assessed at those dates, and management decision he plans to make. The dates and decision will probably be different for your operation.</a:t>
            </a:r>
            <a:endParaRPr lang="en-US" dirty="0"/>
          </a:p>
        </p:txBody>
      </p:sp>
      <p:sp>
        <p:nvSpPr>
          <p:cNvPr id="4" name="Slide Number Placeholder 3"/>
          <p:cNvSpPr>
            <a:spLocks noGrp="1"/>
          </p:cNvSpPr>
          <p:nvPr>
            <p:ph type="sldNum" sz="quarter" idx="10"/>
          </p:nvPr>
        </p:nvSpPr>
        <p:spPr/>
        <p:txBody>
          <a:bodyPr/>
          <a:lstStyle/>
          <a:p>
            <a:fld id="{0C6532E2-E9E4-4D78-A845-C3A34D9A0B7D}" type="slidenum">
              <a:rPr lang="en-US" smtClean="0"/>
              <a:t>19</a:t>
            </a:fld>
            <a:endParaRPr lang="en-US"/>
          </a:p>
        </p:txBody>
      </p:sp>
    </p:spTree>
    <p:extLst>
      <p:ext uri="{BB962C8B-B14F-4D97-AF65-F5344CB8AC3E}">
        <p14:creationId xmlns:p14="http://schemas.microsoft.com/office/powerpoint/2010/main" val="2251116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shown</a:t>
            </a:r>
            <a:r>
              <a:rPr lang="en-US" baseline="0" dirty="0"/>
              <a:t> in the previous example, you need to identify actions to be implemented in your plan that are tailored for your operation not only during drought but before drought, as well. Implementing best management practices before drought will put you in a better situation going into drought and will likely decrease the need to make as many adjustments during drought. Nonetheless, some adjustments will likely be necessary and they should be thought out ahead of time. Some ranchers like to have a definite plan of what they’re going to do, while others and advisors may say to have a few options outlined and weigh your options when you reach a critical decision making date.</a:t>
            </a:r>
            <a:endParaRPr lang="en-US" dirty="0"/>
          </a:p>
        </p:txBody>
      </p:sp>
      <p:sp>
        <p:nvSpPr>
          <p:cNvPr id="4" name="Slide Number Placeholder 3"/>
          <p:cNvSpPr>
            <a:spLocks noGrp="1"/>
          </p:cNvSpPr>
          <p:nvPr>
            <p:ph type="sldNum" sz="quarter" idx="10"/>
          </p:nvPr>
        </p:nvSpPr>
        <p:spPr/>
        <p:txBody>
          <a:bodyPr/>
          <a:lstStyle/>
          <a:p>
            <a:fld id="{0C6532E2-E9E4-4D78-A845-C3A34D9A0B7D}" type="slidenum">
              <a:rPr lang="en-US" smtClean="0"/>
              <a:t>21</a:t>
            </a:fld>
            <a:endParaRPr lang="en-US"/>
          </a:p>
        </p:txBody>
      </p:sp>
    </p:spTree>
    <p:extLst>
      <p:ext uri="{BB962C8B-B14F-4D97-AF65-F5344CB8AC3E}">
        <p14:creationId xmlns:p14="http://schemas.microsoft.com/office/powerpoint/2010/main" val="3616168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With all of this information, put</a:t>
            </a:r>
            <a:r>
              <a:rPr lang="en-US" baseline="0" dirty="0"/>
              <a:t> it together into a plan that includes pre-drought best management strategies, along with critical dates, decision criteria to be evaluate near those dates, and strategies to be implemented as the drought worsens or improves.</a:t>
            </a:r>
            <a:endParaRPr lang="en-US" dirty="0"/>
          </a:p>
        </p:txBody>
      </p:sp>
      <p:sp>
        <p:nvSpPr>
          <p:cNvPr id="4" name="Slide Number Placeholder 3"/>
          <p:cNvSpPr>
            <a:spLocks noGrp="1"/>
          </p:cNvSpPr>
          <p:nvPr>
            <p:ph type="sldNum" sz="quarter" idx="10"/>
          </p:nvPr>
        </p:nvSpPr>
        <p:spPr/>
        <p:txBody>
          <a:bodyPr/>
          <a:lstStyle/>
          <a:p>
            <a:fld id="{0C6532E2-E9E4-4D78-A845-C3A34D9A0B7D}" type="slidenum">
              <a:rPr lang="en-US" smtClean="0"/>
              <a:t>22</a:t>
            </a:fld>
            <a:endParaRPr lang="en-US"/>
          </a:p>
        </p:txBody>
      </p:sp>
    </p:spTree>
    <p:extLst>
      <p:ext uri="{BB962C8B-B14F-4D97-AF65-F5344CB8AC3E}">
        <p14:creationId xmlns:p14="http://schemas.microsoft.com/office/powerpoint/2010/main" val="817089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Testimon</a:t>
            </a:r>
            <a:r>
              <a:rPr lang="en-US" baseline="0" dirty="0"/>
              <a:t>ies from ranchers on why having a drought plan is important.</a:t>
            </a:r>
            <a:endParaRPr lang="en-US" dirty="0"/>
          </a:p>
        </p:txBody>
      </p:sp>
      <p:sp>
        <p:nvSpPr>
          <p:cNvPr id="4" name="Slide Number Placeholder 3"/>
          <p:cNvSpPr>
            <a:spLocks noGrp="1"/>
          </p:cNvSpPr>
          <p:nvPr>
            <p:ph type="sldNum" sz="quarter" idx="10"/>
          </p:nvPr>
        </p:nvSpPr>
        <p:spPr/>
        <p:txBody>
          <a:bodyPr/>
          <a:lstStyle/>
          <a:p>
            <a:fld id="{0C6532E2-E9E4-4D78-A845-C3A34D9A0B7D}" type="slidenum">
              <a:rPr lang="en-US" smtClean="0"/>
              <a:t>24</a:t>
            </a:fld>
            <a:endParaRPr lang="en-US"/>
          </a:p>
        </p:txBody>
      </p:sp>
    </p:spTree>
    <p:extLst>
      <p:ext uri="{BB962C8B-B14F-4D97-AF65-F5344CB8AC3E}">
        <p14:creationId xmlns:p14="http://schemas.microsoft.com/office/powerpoint/2010/main" val="1903644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Last</a:t>
            </a:r>
            <a:r>
              <a:rPr lang="en-US" baseline="0" dirty="0"/>
              <a:t> quote – trying to deal with a drought while you’re in the midst of it is stressful and often emotional (hate to sell those cows). Having a plan helps take some of the emotion out of it knowing thought about the decisions you need to make and are doing what’s best for your operation.</a:t>
            </a:r>
            <a:endParaRPr lang="en-US" dirty="0"/>
          </a:p>
        </p:txBody>
      </p:sp>
      <p:sp>
        <p:nvSpPr>
          <p:cNvPr id="4" name="Slide Number Placeholder 3"/>
          <p:cNvSpPr>
            <a:spLocks noGrp="1"/>
          </p:cNvSpPr>
          <p:nvPr>
            <p:ph type="sldNum" sz="quarter" idx="10"/>
          </p:nvPr>
        </p:nvSpPr>
        <p:spPr/>
        <p:txBody>
          <a:bodyPr/>
          <a:lstStyle/>
          <a:p>
            <a:fld id="{0C6532E2-E9E4-4D78-A845-C3A34D9A0B7D}" type="slidenum">
              <a:rPr lang="en-US" smtClean="0"/>
              <a:t>25</a:t>
            </a:fld>
            <a:endParaRPr lang="en-US"/>
          </a:p>
        </p:txBody>
      </p:sp>
    </p:spTree>
    <p:extLst>
      <p:ext uri="{BB962C8B-B14F-4D97-AF65-F5344CB8AC3E}">
        <p14:creationId xmlns:p14="http://schemas.microsoft.com/office/powerpoint/2010/main" val="1057922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Having a drought</a:t>
            </a:r>
            <a:r>
              <a:rPr lang="en-US" baseline="0" dirty="0"/>
              <a:t> plan can also help in any situation where you lose grass…</a:t>
            </a:r>
            <a:endParaRPr lang="en-US" dirty="0"/>
          </a:p>
        </p:txBody>
      </p:sp>
      <p:sp>
        <p:nvSpPr>
          <p:cNvPr id="4" name="Slide Number Placeholder 3"/>
          <p:cNvSpPr>
            <a:spLocks noGrp="1"/>
          </p:cNvSpPr>
          <p:nvPr>
            <p:ph type="sldNum" sz="quarter" idx="10"/>
          </p:nvPr>
        </p:nvSpPr>
        <p:spPr/>
        <p:txBody>
          <a:bodyPr/>
          <a:lstStyle/>
          <a:p>
            <a:fld id="{0C6532E2-E9E4-4D78-A845-C3A34D9A0B7D}" type="slidenum">
              <a:rPr lang="en-US" smtClean="0"/>
              <a:t>26</a:t>
            </a:fld>
            <a:endParaRPr lang="en-US"/>
          </a:p>
        </p:txBody>
      </p:sp>
    </p:spTree>
    <p:extLst>
      <p:ext uri="{BB962C8B-B14F-4D97-AF65-F5344CB8AC3E}">
        <p14:creationId xmlns:p14="http://schemas.microsoft.com/office/powerpoint/2010/main" val="277696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However our climate is much more variable. It’s difficult</a:t>
            </a:r>
            <a:r>
              <a:rPr lang="en-US" baseline="0" dirty="0"/>
              <a:t> to find an average year</a:t>
            </a:r>
            <a:endParaRPr lang="en-US" dirty="0"/>
          </a:p>
        </p:txBody>
      </p:sp>
      <p:sp>
        <p:nvSpPr>
          <p:cNvPr id="4" name="Slide Number Placeholder 3"/>
          <p:cNvSpPr>
            <a:spLocks noGrp="1"/>
          </p:cNvSpPr>
          <p:nvPr>
            <p:ph type="sldNum" sz="quarter" idx="10"/>
          </p:nvPr>
        </p:nvSpPr>
        <p:spPr/>
        <p:txBody>
          <a:bodyPr/>
          <a:lstStyle/>
          <a:p>
            <a:fld id="{0C6532E2-E9E4-4D78-A845-C3A34D9A0B7D}" type="slidenum">
              <a:rPr lang="en-US" smtClean="0"/>
              <a:t>3</a:t>
            </a:fld>
            <a:endParaRPr lang="en-US"/>
          </a:p>
        </p:txBody>
      </p:sp>
    </p:spTree>
    <p:extLst>
      <p:ext uri="{BB962C8B-B14F-4D97-AF65-F5344CB8AC3E}">
        <p14:creationId xmlns:p14="http://schemas.microsoft.com/office/powerpoint/2010/main" val="2900427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a:t>
            </a:r>
            <a:r>
              <a:rPr lang="en-US" baseline="0" dirty="0"/>
              <a:t>, how do you deal with the impacts of variable weather and climate?</a:t>
            </a:r>
            <a:endParaRPr lang="en-US" dirty="0"/>
          </a:p>
        </p:txBody>
      </p:sp>
      <p:sp>
        <p:nvSpPr>
          <p:cNvPr id="4" name="Slide Number Placeholder 3"/>
          <p:cNvSpPr>
            <a:spLocks noGrp="1"/>
          </p:cNvSpPr>
          <p:nvPr>
            <p:ph type="sldNum" sz="quarter" idx="10"/>
          </p:nvPr>
        </p:nvSpPr>
        <p:spPr/>
        <p:txBody>
          <a:bodyPr/>
          <a:lstStyle/>
          <a:p>
            <a:fld id="{0C6532E2-E9E4-4D78-A845-C3A34D9A0B7D}" type="slidenum">
              <a:rPr lang="en-US" smtClean="0"/>
              <a:t>4</a:t>
            </a:fld>
            <a:endParaRPr lang="en-US"/>
          </a:p>
        </p:txBody>
      </p:sp>
    </p:spTree>
    <p:extLst>
      <p:ext uri="{BB962C8B-B14F-4D97-AF65-F5344CB8AC3E}">
        <p14:creationId xmlns:p14="http://schemas.microsoft.com/office/powerpoint/2010/main" val="183890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82C7A8-3C2B-4F77-97FD-CB12D1390FF5}" type="slidenum">
              <a:rPr lang="en-US"/>
              <a:pPr/>
              <a:t>5</a:t>
            </a:fld>
            <a:endParaRPr lang="en-US"/>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p:txBody>
          <a:bodyPr/>
          <a:lstStyle/>
          <a:p>
            <a:r>
              <a:rPr lang="en-US" dirty="0"/>
              <a:t>Our perspective</a:t>
            </a:r>
            <a:r>
              <a:rPr lang="en-US" baseline="0" dirty="0"/>
              <a:t> on drought management is reflected in our mission </a:t>
            </a:r>
            <a:endParaRPr lang="en-US" dirty="0"/>
          </a:p>
        </p:txBody>
      </p:sp>
    </p:spTree>
    <p:extLst>
      <p:ext uri="{BB962C8B-B14F-4D97-AF65-F5344CB8AC3E}">
        <p14:creationId xmlns:p14="http://schemas.microsoft.com/office/powerpoint/2010/main" val="421322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465DCD-B427-4267-BC54-DAA703D0C058}" type="slidenum">
              <a:rPr lang="en-US" altLang="en-US" sz="1200" smtClean="0">
                <a:latin typeface="Arial" charset="0"/>
              </a:rPr>
              <a:pPr eaLnBrk="1" hangingPunct="1"/>
              <a:t>6</a:t>
            </a:fld>
            <a:endParaRPr lang="en-US" altLang="en-US" sz="1200">
              <a:latin typeface="Arial" charset="0"/>
            </a:endParaRPr>
          </a:p>
        </p:txBody>
      </p:sp>
      <p:sp>
        <p:nvSpPr>
          <p:cNvPr id="38915" name="Rectangle 2"/>
          <p:cNvSpPr>
            <a:spLocks noGrp="1" noRot="1" noChangeAspect="1" noChangeArrowheads="1" noTextEdit="1"/>
          </p:cNvSpPr>
          <p:nvPr>
            <p:ph type="sldImg"/>
          </p:nvPr>
        </p:nvSpPr>
        <p:spPr>
          <a:xfrm>
            <a:off x="381000" y="685800"/>
            <a:ext cx="6096000" cy="3429000"/>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ndParaRPr>
          </a:p>
        </p:txBody>
      </p:sp>
    </p:spTree>
    <p:extLst>
      <p:ext uri="{BB962C8B-B14F-4D97-AF65-F5344CB8AC3E}">
        <p14:creationId xmlns:p14="http://schemas.microsoft.com/office/powerpoint/2010/main" val="1365910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576">
              <a:defRPr>
                <a:solidFill>
                  <a:schemeClr val="tx1"/>
                </a:solidFill>
                <a:latin typeface="Arial" charset="0"/>
              </a:defRPr>
            </a:lvl1pPr>
            <a:lvl2pPr marL="735892" indent="-283035" defTabSz="913576">
              <a:defRPr>
                <a:solidFill>
                  <a:schemeClr val="tx1"/>
                </a:solidFill>
                <a:latin typeface="Arial" charset="0"/>
              </a:defRPr>
            </a:lvl2pPr>
            <a:lvl3pPr marL="1132142" indent="-226428" defTabSz="913576">
              <a:defRPr>
                <a:solidFill>
                  <a:schemeClr val="tx1"/>
                </a:solidFill>
                <a:latin typeface="Arial" charset="0"/>
              </a:defRPr>
            </a:lvl3pPr>
            <a:lvl4pPr marL="1584998" indent="-226428" defTabSz="913576">
              <a:defRPr>
                <a:solidFill>
                  <a:schemeClr val="tx1"/>
                </a:solidFill>
                <a:latin typeface="Arial" charset="0"/>
              </a:defRPr>
            </a:lvl4pPr>
            <a:lvl5pPr marL="2037855" indent="-226428" defTabSz="913576">
              <a:defRPr>
                <a:solidFill>
                  <a:schemeClr val="tx1"/>
                </a:solidFill>
                <a:latin typeface="Arial" charset="0"/>
              </a:defRPr>
            </a:lvl5pPr>
            <a:lvl6pPr marL="2490711" indent="-226428" defTabSz="913576" eaLnBrk="0" fontAlgn="base" hangingPunct="0">
              <a:spcBef>
                <a:spcPct val="0"/>
              </a:spcBef>
              <a:spcAft>
                <a:spcPct val="0"/>
              </a:spcAft>
              <a:defRPr>
                <a:solidFill>
                  <a:schemeClr val="tx1"/>
                </a:solidFill>
                <a:latin typeface="Arial" charset="0"/>
              </a:defRPr>
            </a:lvl6pPr>
            <a:lvl7pPr marL="2943568" indent="-226428" defTabSz="913576" eaLnBrk="0" fontAlgn="base" hangingPunct="0">
              <a:spcBef>
                <a:spcPct val="0"/>
              </a:spcBef>
              <a:spcAft>
                <a:spcPct val="0"/>
              </a:spcAft>
              <a:defRPr>
                <a:solidFill>
                  <a:schemeClr val="tx1"/>
                </a:solidFill>
                <a:latin typeface="Arial" charset="0"/>
              </a:defRPr>
            </a:lvl7pPr>
            <a:lvl8pPr marL="3396425" indent="-226428" defTabSz="913576" eaLnBrk="0" fontAlgn="base" hangingPunct="0">
              <a:spcBef>
                <a:spcPct val="0"/>
              </a:spcBef>
              <a:spcAft>
                <a:spcPct val="0"/>
              </a:spcAft>
              <a:defRPr>
                <a:solidFill>
                  <a:schemeClr val="tx1"/>
                </a:solidFill>
                <a:latin typeface="Arial" charset="0"/>
              </a:defRPr>
            </a:lvl8pPr>
            <a:lvl9pPr marL="3849281" indent="-226428" defTabSz="913576" eaLnBrk="0" fontAlgn="base" hangingPunct="0">
              <a:spcBef>
                <a:spcPct val="0"/>
              </a:spcBef>
              <a:spcAft>
                <a:spcPct val="0"/>
              </a:spcAft>
              <a:defRPr>
                <a:solidFill>
                  <a:schemeClr val="tx1"/>
                </a:solidFill>
                <a:latin typeface="Arial" charset="0"/>
              </a:defRPr>
            </a:lvl9pPr>
          </a:lstStyle>
          <a:p>
            <a:fld id="{6C76BBEA-30B7-4BAD-91AF-3193F639CAD1}" type="slidenum">
              <a:rPr lang="en-US" altLang="en-US" smtClean="0">
                <a:latin typeface="Times New Roman" pitchFamily="18" charset="0"/>
              </a:rPr>
              <a:pPr/>
              <a:t>8</a:t>
            </a:fld>
            <a:endParaRPr lang="en-US" altLang="en-US">
              <a:latin typeface="Times New Roman" pitchFamily="18" charset="0"/>
            </a:endParaRPr>
          </a:p>
        </p:txBody>
      </p:sp>
      <p:sp>
        <p:nvSpPr>
          <p:cNvPr id="23555" name="Rectangle 2"/>
          <p:cNvSpPr>
            <a:spLocks noGrp="1" noRot="1" noChangeAspect="1" noChangeArrowheads="1" noTextEdit="1"/>
          </p:cNvSpPr>
          <p:nvPr>
            <p:ph type="sldImg"/>
          </p:nvPr>
        </p:nvSpPr>
        <p:spPr>
          <a:xfrm>
            <a:off x="381000" y="685800"/>
            <a:ext cx="6096000" cy="3429000"/>
          </a:xfrm>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I’ll now talk about our efforts</a:t>
            </a:r>
            <a:r>
              <a:rPr lang="en-US" altLang="en-US" baseline="0" dirty="0"/>
              <a:t> working with ranchers and advisors to promote drought risk management</a:t>
            </a:r>
            <a:endParaRPr lang="en-US" altLang="en-US" dirty="0"/>
          </a:p>
        </p:txBody>
      </p:sp>
    </p:spTree>
    <p:extLst>
      <p:ext uri="{BB962C8B-B14F-4D97-AF65-F5344CB8AC3E}">
        <p14:creationId xmlns:p14="http://schemas.microsoft.com/office/powerpoint/2010/main" val="3366384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576">
              <a:defRPr>
                <a:solidFill>
                  <a:schemeClr val="tx1"/>
                </a:solidFill>
                <a:latin typeface="Arial" charset="0"/>
              </a:defRPr>
            </a:lvl1pPr>
            <a:lvl2pPr marL="735892" indent="-283035" defTabSz="913576">
              <a:defRPr>
                <a:solidFill>
                  <a:schemeClr val="tx1"/>
                </a:solidFill>
                <a:latin typeface="Arial" charset="0"/>
              </a:defRPr>
            </a:lvl2pPr>
            <a:lvl3pPr marL="1132142" indent="-226428" defTabSz="913576">
              <a:defRPr>
                <a:solidFill>
                  <a:schemeClr val="tx1"/>
                </a:solidFill>
                <a:latin typeface="Arial" charset="0"/>
              </a:defRPr>
            </a:lvl3pPr>
            <a:lvl4pPr marL="1584998" indent="-226428" defTabSz="913576">
              <a:defRPr>
                <a:solidFill>
                  <a:schemeClr val="tx1"/>
                </a:solidFill>
                <a:latin typeface="Arial" charset="0"/>
              </a:defRPr>
            </a:lvl4pPr>
            <a:lvl5pPr marL="2037855" indent="-226428" defTabSz="913576">
              <a:defRPr>
                <a:solidFill>
                  <a:schemeClr val="tx1"/>
                </a:solidFill>
                <a:latin typeface="Arial" charset="0"/>
              </a:defRPr>
            </a:lvl5pPr>
            <a:lvl6pPr marL="2490711" indent="-226428" defTabSz="913576" eaLnBrk="0" fontAlgn="base" hangingPunct="0">
              <a:spcBef>
                <a:spcPct val="0"/>
              </a:spcBef>
              <a:spcAft>
                <a:spcPct val="0"/>
              </a:spcAft>
              <a:defRPr>
                <a:solidFill>
                  <a:schemeClr val="tx1"/>
                </a:solidFill>
                <a:latin typeface="Arial" charset="0"/>
              </a:defRPr>
            </a:lvl6pPr>
            <a:lvl7pPr marL="2943568" indent="-226428" defTabSz="913576" eaLnBrk="0" fontAlgn="base" hangingPunct="0">
              <a:spcBef>
                <a:spcPct val="0"/>
              </a:spcBef>
              <a:spcAft>
                <a:spcPct val="0"/>
              </a:spcAft>
              <a:defRPr>
                <a:solidFill>
                  <a:schemeClr val="tx1"/>
                </a:solidFill>
                <a:latin typeface="Arial" charset="0"/>
              </a:defRPr>
            </a:lvl7pPr>
            <a:lvl8pPr marL="3396425" indent="-226428" defTabSz="913576" eaLnBrk="0" fontAlgn="base" hangingPunct="0">
              <a:spcBef>
                <a:spcPct val="0"/>
              </a:spcBef>
              <a:spcAft>
                <a:spcPct val="0"/>
              </a:spcAft>
              <a:defRPr>
                <a:solidFill>
                  <a:schemeClr val="tx1"/>
                </a:solidFill>
                <a:latin typeface="Arial" charset="0"/>
              </a:defRPr>
            </a:lvl8pPr>
            <a:lvl9pPr marL="3849281" indent="-226428" defTabSz="913576" eaLnBrk="0" fontAlgn="base" hangingPunct="0">
              <a:spcBef>
                <a:spcPct val="0"/>
              </a:spcBef>
              <a:spcAft>
                <a:spcPct val="0"/>
              </a:spcAft>
              <a:defRPr>
                <a:solidFill>
                  <a:schemeClr val="tx1"/>
                </a:solidFill>
                <a:latin typeface="Arial" charset="0"/>
              </a:defRPr>
            </a:lvl9pPr>
          </a:lstStyle>
          <a:p>
            <a:fld id="{5085F82B-6A1D-4D75-8CBE-D4409E462148}" type="slidenum">
              <a:rPr lang="en-US" altLang="en-US" smtClean="0">
                <a:latin typeface="Times New Roman" pitchFamily="18" charset="0"/>
              </a:rPr>
              <a:pPr/>
              <a:t>9</a:t>
            </a:fld>
            <a:endParaRPr lang="en-US" altLang="en-US">
              <a:latin typeface="Times New Roman" pitchFamily="18" charset="0"/>
            </a:endParaRPr>
          </a:p>
        </p:txBody>
      </p:sp>
      <p:sp>
        <p:nvSpPr>
          <p:cNvPr id="24579" name="Rectangle 2"/>
          <p:cNvSpPr>
            <a:spLocks noGrp="1" noRot="1" noChangeAspect="1" noChangeArrowheads="1" noTextEdit="1"/>
          </p:cNvSpPr>
          <p:nvPr>
            <p:ph type="sldImg"/>
          </p:nvPr>
        </p:nvSpPr>
        <p:spPr>
          <a:xfrm>
            <a:off x="381000" y="685800"/>
            <a:ext cx="6096000" cy="34290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First</a:t>
            </a:r>
            <a:r>
              <a:rPr lang="en-US" altLang="en-US" baseline="0" dirty="0"/>
              <a:t> started working with ranchers on drought planning when Ted Alexander contacted a colleague of mine to review a drought plan he had put together for his operation in 2000.</a:t>
            </a:r>
            <a:endParaRPr lang="en-US" altLang="en-US" dirty="0"/>
          </a:p>
        </p:txBody>
      </p:sp>
    </p:spTree>
    <p:extLst>
      <p:ext uri="{BB962C8B-B14F-4D97-AF65-F5344CB8AC3E}">
        <p14:creationId xmlns:p14="http://schemas.microsoft.com/office/powerpoint/2010/main" val="3269697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Worked with ranchers and advisors from across</a:t>
            </a:r>
            <a:r>
              <a:rPr lang="en-US" baseline="0" dirty="0"/>
              <a:t> the Great Plains to develop the Managing Drought Risk on the Ranch website and planning guide (next slide)</a:t>
            </a:r>
            <a:endParaRPr lang="en-US" dirty="0"/>
          </a:p>
        </p:txBody>
      </p:sp>
      <p:sp>
        <p:nvSpPr>
          <p:cNvPr id="4" name="Slide Number Placeholder 3"/>
          <p:cNvSpPr>
            <a:spLocks noGrp="1"/>
          </p:cNvSpPr>
          <p:nvPr>
            <p:ph type="sldNum" sz="quarter" idx="10"/>
          </p:nvPr>
        </p:nvSpPr>
        <p:spPr/>
        <p:txBody>
          <a:bodyPr/>
          <a:lstStyle/>
          <a:p>
            <a:fld id="{0C6532E2-E9E4-4D78-A845-C3A34D9A0B7D}" type="slidenum">
              <a:rPr lang="en-US" smtClean="0"/>
              <a:t>10</a:t>
            </a:fld>
            <a:endParaRPr lang="en-US"/>
          </a:p>
        </p:txBody>
      </p:sp>
    </p:spTree>
    <p:extLst>
      <p:ext uri="{BB962C8B-B14F-4D97-AF65-F5344CB8AC3E}">
        <p14:creationId xmlns:p14="http://schemas.microsoft.com/office/powerpoint/2010/main" val="1107716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Talk about each of the tabs at the top </a:t>
            </a:r>
            <a:r>
              <a:rPr lang="en-US" baseline="0" dirty="0"/>
              <a:t> and point out case studies of ranchers who have developed drought plans</a:t>
            </a:r>
            <a:endParaRPr lang="en-US" dirty="0"/>
          </a:p>
        </p:txBody>
      </p:sp>
      <p:sp>
        <p:nvSpPr>
          <p:cNvPr id="4" name="Slide Number Placeholder 3"/>
          <p:cNvSpPr>
            <a:spLocks noGrp="1"/>
          </p:cNvSpPr>
          <p:nvPr>
            <p:ph type="sldNum" sz="quarter" idx="10"/>
          </p:nvPr>
        </p:nvSpPr>
        <p:spPr/>
        <p:txBody>
          <a:bodyPr/>
          <a:lstStyle/>
          <a:p>
            <a:fld id="{0C6532E2-E9E4-4D78-A845-C3A34D9A0B7D}" type="slidenum">
              <a:rPr lang="en-US" smtClean="0"/>
              <a:t>11</a:t>
            </a:fld>
            <a:endParaRPr lang="en-US"/>
          </a:p>
        </p:txBody>
      </p:sp>
    </p:spTree>
    <p:extLst>
      <p:ext uri="{BB962C8B-B14F-4D97-AF65-F5344CB8AC3E}">
        <p14:creationId xmlns:p14="http://schemas.microsoft.com/office/powerpoint/2010/main" val="3519149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defRPr/>
            </a:lvl1pPr>
          </a:lstStyle>
          <a:p>
            <a:fld id="{CEEF8B8B-DA03-4688-BEB4-A2EE74EC7E0F}" type="datetimeFigureOut">
              <a:rPr lang="en-US" smtClean="0"/>
              <a:t>6/28/2023</a:t>
            </a:fld>
            <a:endParaRPr lang="en-US"/>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a:prstGeom prst="rect">
            <a:avLst/>
          </a:prstGeom>
        </p:spPr>
        <p:txBody>
          <a:bodyPr/>
          <a:lstStyle>
            <a:lvl1pPr>
              <a:defRPr/>
            </a:lvl1pPr>
          </a:lstStyle>
          <a:p>
            <a:fld id="{C5C38CEA-D5F3-48DF-AF79-8CE413B1C17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Tree>
    <p:extLst>
      <p:ext uri="{BB962C8B-B14F-4D97-AF65-F5344CB8AC3E}">
        <p14:creationId xmlns:p14="http://schemas.microsoft.com/office/powerpoint/2010/main" val="477343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9F8330-7CB2-4CF3-8DB2-08864846F06D}"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C5131-5BBA-44F5-9021-681BBC7DB1C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F8330-7CB2-4CF3-8DB2-08864846F06D}"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C5131-5BBA-44F5-9021-681BBC7DB1C6}"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F8330-7CB2-4CF3-8DB2-08864846F06D}"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C5131-5BBA-44F5-9021-681BBC7DB1C6}"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9F8330-7CB2-4CF3-8DB2-08864846F06D}"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C5131-5BBA-44F5-9021-681BBC7DB1C6}"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9F8330-7CB2-4CF3-8DB2-08864846F06D}" type="datetimeFigureOut">
              <a:rPr lang="en-US" smtClean="0"/>
              <a:pPr/>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C5131-5BBA-44F5-9021-681BBC7DB1C6}"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9F8330-7CB2-4CF3-8DB2-08864846F06D}" type="datetimeFigureOut">
              <a:rPr lang="en-US" smtClean="0"/>
              <a:pPr/>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C5131-5BBA-44F5-9021-681BBC7DB1C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F8330-7CB2-4CF3-8DB2-08864846F06D}" type="datetimeFigureOut">
              <a:rPr lang="en-US" smtClean="0"/>
              <a:pPr/>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C5131-5BBA-44F5-9021-681BBC7DB1C6}"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9F8330-7CB2-4CF3-8DB2-08864846F06D}"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C5131-5BBA-44F5-9021-681BBC7DB1C6}"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9F8330-7CB2-4CF3-8DB2-08864846F06D}"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C5131-5BBA-44F5-9021-681BBC7DB1C6}"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F8330-7CB2-4CF3-8DB2-08864846F06D}"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C5131-5BBA-44F5-9021-681BBC7DB1C6}"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F8330-7CB2-4CF3-8DB2-08864846F06D}"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C5131-5BBA-44F5-9021-681BBC7DB1C6}"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a:prstGeom prst="rect">
            <a:avLst/>
          </a:prstGeom>
        </p:spPr>
        <p:txBody>
          <a:bodyPr/>
          <a:lstStyle>
            <a:lvl1pPr>
              <a:defRPr/>
            </a:lvl1pPr>
          </a:lstStyle>
          <a:p>
            <a:fld id="{EFD34497-D87A-4DD9-949C-E152B41DD67A}"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270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AE8A1-10EA-44D9-98D2-357D93CD1BBC}" type="datetime1">
              <a:rPr lang="en-US" smtClean="0"/>
              <a:t>6/28/2023</a:t>
            </a:fld>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7" name="Straight Connector 6"/>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77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169FF5-285A-4229-AACC-A1CA46E83406}" type="datetime1">
              <a:rPr lang="en-US" smtClean="0"/>
              <a:t>6/28/2023</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926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EDA2B6-E9E6-4CF9-90A3-4FD81DE1DBFC}" type="datetime1">
              <a:rPr lang="en-US" smtClean="0"/>
              <a:t>6/28/2023</a:t>
            </a:fld>
            <a:endParaRPr lang="en-US"/>
          </a:p>
        </p:txBody>
      </p:sp>
      <p:sp>
        <p:nvSpPr>
          <p:cNvPr id="6" name="Footer Placeholder 5"/>
          <p:cNvSpPr>
            <a:spLocks noGrp="1"/>
          </p:cNvSpPr>
          <p:nvPr>
            <p:ph type="ftr" sz="quarter" idx="11"/>
          </p:nvPr>
        </p:nvSpPr>
        <p:spPr/>
        <p:txBody>
          <a:body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630291029"/>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EDA2B6-E9E6-4CF9-90A3-4FD81DE1DBFC}" type="datetime1">
              <a:rPr lang="en-US" smtClean="0"/>
              <a:t>6/28/2023</a:t>
            </a:fld>
            <a:endParaRPr lang="en-US"/>
          </a:p>
        </p:txBody>
      </p:sp>
      <p:sp>
        <p:nvSpPr>
          <p:cNvPr id="8" name="Footer Placeholder 7"/>
          <p:cNvSpPr>
            <a:spLocks noGrp="1"/>
          </p:cNvSpPr>
          <p:nvPr>
            <p:ph type="ftr" sz="quarter" idx="11"/>
          </p:nvPr>
        </p:nvSpPr>
        <p:spPr/>
        <p:txBody>
          <a:body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23350130"/>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354BC7-F43F-4790-8778-A44E149CE929}" type="datetime1">
              <a:rPr lang="en-US" smtClean="0"/>
              <a:t>6/28/2023</a:t>
            </a:fld>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Slide Number Placeholder 4"/>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6" name="Straight Connector 5"/>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228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3488D5-90CE-47CC-8620-3CF4A1BA2014}" type="datetime1">
              <a:rPr lang="en-US" smtClean="0"/>
              <a:t>6/28/2023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218621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148C925-3E87-4DD7-A892-3DACC128BF7B}" type="datetime1">
              <a:rPr lang="en-US" smtClean="0"/>
              <a:t>6/28/2023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5645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B1A771-1ED5-48AA-AC4F-202B4DBFF0D4}" type="datetime1">
              <a:rPr lang="en-US" smtClean="0"/>
              <a:t>6/28/2023</a:t>
            </a:fld>
            <a:endParaRPr lang="en-US"/>
          </a:p>
        </p:txBody>
      </p:sp>
      <p:sp>
        <p:nvSpPr>
          <p:cNvPr id="6" name="Footer Placeholder 5"/>
          <p:cNvSpPr>
            <a:spLocks noGrp="1"/>
          </p:cNvSpPr>
          <p:nvPr>
            <p:ph type="ftr" sz="quarter" idx="11"/>
          </p:nvPr>
        </p:nvSpPr>
        <p:spPr/>
        <p:txBody>
          <a:bodyPr/>
          <a:lstStyle/>
          <a:p>
            <a:r>
              <a:rPr lang="en-US"/>
              <a:t>NATIONAL DROUGHT MITIGATION CENTER</a:t>
            </a:r>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555796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6/28/2023</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4170435419"/>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6/28/2023</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43347248"/>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469CDA-A969-4631-88FA-C1D3A3E81E62}" type="datetime1">
              <a:rPr lang="en-US" smtClean="0"/>
              <a:t>6/28/2023</a:t>
            </a:fld>
            <a:endParaRPr lang="en-US"/>
          </a:p>
        </p:txBody>
      </p:sp>
      <p:sp>
        <p:nvSpPr>
          <p:cNvPr id="5" name="Slide Number Placeholder 4"/>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3150931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96454" y="559674"/>
            <a:ext cx="10515600" cy="2852737"/>
          </a:xfrm>
        </p:spPr>
        <p:txBody>
          <a:bodyPr anchor="b"/>
          <a:lstStyle>
            <a:lvl1pPr>
              <a:defRPr sz="6000">
                <a:solidFill>
                  <a:srgbClr val="3A2313"/>
                </a:solidFill>
              </a:defRPr>
            </a:lvl1pPr>
          </a:lstStyle>
          <a:p>
            <a:r>
              <a:rPr lang="en-US" dirty="0"/>
              <a:t>Click to edit Master title style</a:t>
            </a:r>
          </a:p>
        </p:txBody>
      </p:sp>
      <p:sp>
        <p:nvSpPr>
          <p:cNvPr id="10" name="Text Placeholder 2"/>
          <p:cNvSpPr>
            <a:spLocks noGrp="1"/>
          </p:cNvSpPr>
          <p:nvPr>
            <p:ph type="body" idx="1"/>
          </p:nvPr>
        </p:nvSpPr>
        <p:spPr>
          <a:xfrm>
            <a:off x="496454" y="3439399"/>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50055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6"/>
          <p:cNvSpPr/>
          <p:nvPr/>
        </p:nvSpPr>
        <p:spPr>
          <a:xfrm>
            <a:off x="3170" y="6400800"/>
            <a:ext cx="12188829" cy="457200"/>
          </a:xfrm>
          <a:prstGeom prst="rect">
            <a:avLst/>
          </a:prstGeom>
          <a:solidFill>
            <a:srgbClr val="4B7136"/>
          </a:solidFill>
          <a:ln cap="flat">
            <a:noFill/>
            <a:prstDash val="solid"/>
          </a:ln>
        </p:spPr>
        <p:txBody>
          <a:bodyPr vert="horz" wrap="square" lIns="0" tIns="0" rIns="0" bIns="0" anchor="t" anchorCtr="0" compatLnSpc="1">
            <a:noAutofit/>
          </a:bodyPr>
          <a:lstStyle/>
          <a:p>
            <a:pPr marL="0" marR="0" lvl="0" indent="0" algn="l"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ndParaRPr>
          </a:p>
        </p:txBody>
      </p:sp>
      <p:sp>
        <p:nvSpPr>
          <p:cNvPr id="3" name="Rectangle 7"/>
          <p:cNvSpPr/>
          <p:nvPr/>
        </p:nvSpPr>
        <p:spPr>
          <a:xfrm>
            <a:off x="12" y="6334316"/>
            <a:ext cx="12188829" cy="64008"/>
          </a:xfrm>
          <a:prstGeom prst="rect">
            <a:avLst/>
          </a:prstGeom>
          <a:solidFill>
            <a:srgbClr val="649648"/>
          </a:solidFill>
          <a:ln cap="flat">
            <a:noFill/>
            <a:prstDash val="solid"/>
          </a:ln>
        </p:spPr>
        <p:txBody>
          <a:bodyPr vert="horz" wrap="square" lIns="0" tIns="0" rIns="0" bIns="0" anchor="t" anchorCtr="0" compatLnSpc="1">
            <a:noAutofit/>
          </a:bodyPr>
          <a:lstStyle/>
          <a:p>
            <a:pPr marL="0" marR="0" lvl="0" indent="0" algn="l"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ndParaRPr>
          </a:p>
        </p:txBody>
      </p:sp>
      <p:sp>
        <p:nvSpPr>
          <p:cNvPr id="4" name="Title 1"/>
          <p:cNvSpPr txBox="1">
            <a:spLocks noGrp="1"/>
          </p:cNvSpPr>
          <p:nvPr>
            <p:ph type="ctrTitle"/>
          </p:nvPr>
        </p:nvSpPr>
        <p:spPr>
          <a:xfrm>
            <a:off x="1097280" y="758952"/>
            <a:ext cx="10058400" cy="3566160"/>
          </a:xfrm>
        </p:spPr>
        <p:txBody>
          <a:bodyPr/>
          <a:lstStyle>
            <a:lvl1pPr>
              <a:defRPr sz="8000">
                <a:solidFill>
                  <a:srgbClr val="262626"/>
                </a:solidFill>
              </a:defRPr>
            </a:lvl1pPr>
          </a:lstStyle>
          <a:p>
            <a:pPr lvl="0"/>
            <a:r>
              <a:rPr lang="en-US"/>
              <a:t>Click to edit Master title style</a:t>
            </a:r>
          </a:p>
        </p:txBody>
      </p:sp>
      <p:sp>
        <p:nvSpPr>
          <p:cNvPr id="5" name="Subtitle 2"/>
          <p:cNvSpPr txBox="1">
            <a:spLocks noGrp="1"/>
          </p:cNvSpPr>
          <p:nvPr>
            <p:ph type="subTitle" idx="1"/>
          </p:nvPr>
        </p:nvSpPr>
        <p:spPr>
          <a:xfrm>
            <a:off x="1100047" y="4455627"/>
            <a:ext cx="10058400" cy="1143000"/>
          </a:xfrm>
        </p:spPr>
        <p:txBody>
          <a:bodyPr lIns="91440" rIns="91440"/>
          <a:lstStyle>
            <a:lvl1pPr marL="0" indent="0">
              <a:buNone/>
              <a:defRPr sz="2400" cap="all" spc="200">
                <a:solidFill>
                  <a:srgbClr val="46464A"/>
                </a:solidFill>
                <a:latin typeface="Calibri Light"/>
              </a:defRPr>
            </a:lvl1pPr>
          </a:lstStyle>
          <a:p>
            <a:pPr lvl="0"/>
            <a:r>
              <a:rPr lang="en-US"/>
              <a:t>Click to edit Master subtitle style</a:t>
            </a:r>
          </a:p>
        </p:txBody>
      </p:sp>
      <p:sp>
        <p:nvSpPr>
          <p:cNvPr id="6" name="Date Placeholder 3"/>
          <p:cNvSpPr txBox="1">
            <a:spLocks noGrp="1"/>
          </p:cNvSpPr>
          <p:nvPr>
            <p:ph type="dt" sz="half" idx="7"/>
          </p:nvPr>
        </p:nvSpPr>
        <p:spPr/>
        <p:txBody>
          <a:bodyPr/>
          <a:lstStyle>
            <a:lvl1pPr>
              <a:defRPr/>
            </a:lvl1pPr>
          </a:lstStyle>
          <a:p>
            <a:fld id="{B61BEF0D-F0BB-DE4B-95CE-6DB70DBA9567}" type="datetimeFigureOut">
              <a:rPr lang="en-US" smtClean="0"/>
              <a:pPr/>
              <a:t>6/28/2023</a:t>
            </a:fld>
            <a:endParaRPr lang="en-US" dirty="0"/>
          </a:p>
        </p:txBody>
      </p:sp>
      <p:sp>
        <p:nvSpPr>
          <p:cNvPr id="7" name="Footer Placeholder 4"/>
          <p:cNvSpPr txBox="1">
            <a:spLocks noGrp="1"/>
          </p:cNvSpPr>
          <p:nvPr>
            <p:ph type="ftr" sz="quarter" idx="9"/>
          </p:nvPr>
        </p:nvSpPr>
        <p:spPr/>
        <p:txBody>
          <a:bodyPr/>
          <a:lstStyle>
            <a:lvl1pPr>
              <a:defRPr/>
            </a:lvl1pPr>
          </a:lstStyle>
          <a:p>
            <a:endParaRPr lang="en-US" dirty="0"/>
          </a:p>
        </p:txBody>
      </p:sp>
      <p:sp>
        <p:nvSpPr>
          <p:cNvPr id="8" name="Slide Number Placeholder 5"/>
          <p:cNvSpPr txBox="1">
            <a:spLocks noGrp="1"/>
          </p:cNvSpPr>
          <p:nvPr>
            <p:ph type="sldNum" sz="quarter" idx="8"/>
          </p:nvPr>
        </p:nvSpPr>
        <p:spPr/>
        <p:txBody>
          <a:bodyPr/>
          <a:lstStyle>
            <a:lvl1pPr>
              <a:defRPr/>
            </a:lvl1pPr>
          </a:lstStyle>
          <a:p>
            <a:fld id="{D57F1E4F-1CFF-5643-939E-217C01CDF565}" type="slidenum">
              <a:rPr lang="en-US" smtClean="0"/>
              <a:pPr/>
              <a:t>‹#›</a:t>
            </a:fld>
            <a:endParaRPr lang="en-US" dirty="0"/>
          </a:p>
        </p:txBody>
      </p:sp>
      <p:cxnSp>
        <p:nvCxnSpPr>
          <p:cNvPr id="9" name="Straight Connector 8"/>
          <p:cNvCxnSpPr/>
          <p:nvPr/>
        </p:nvCxnSpPr>
        <p:spPr>
          <a:xfrm>
            <a:off x="1207653" y="4343400"/>
            <a:ext cx="9875520" cy="0"/>
          </a:xfrm>
          <a:prstGeom prst="straightConnector1">
            <a:avLst/>
          </a:prstGeom>
          <a:noFill/>
          <a:ln w="6345" cap="flat">
            <a:solidFill>
              <a:srgbClr val="7F7F7F"/>
            </a:solidFill>
            <a:prstDash val="solid"/>
            <a:miter/>
          </a:ln>
        </p:spPr>
      </p:cxnSp>
    </p:spTree>
    <p:extLst>
      <p:ext uri="{BB962C8B-B14F-4D97-AF65-F5344CB8AC3E}">
        <p14:creationId xmlns:p14="http://schemas.microsoft.com/office/powerpoint/2010/main" val="279493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fld id="{2FAAE8A1-10EA-44D9-98D2-357D93CD1BBC}" type="datetime1">
              <a:rPr lang="en-US" smtClean="0"/>
              <a:t>6/28/2023</a:t>
            </a:fld>
            <a:endParaRPr lang="en-US" dirty="0"/>
          </a:p>
        </p:txBody>
      </p:sp>
      <p:sp>
        <p:nvSpPr>
          <p:cNvPr id="5" name="Footer Placeholder 4"/>
          <p:cNvSpPr txBox="1">
            <a:spLocks noGrp="1"/>
          </p:cNvSpPr>
          <p:nvPr>
            <p:ph type="ftr" sz="quarter" idx="9"/>
          </p:nvPr>
        </p:nvSpPr>
        <p:spPr/>
        <p:txBody>
          <a:bodyPr/>
          <a:lstStyle>
            <a:lvl1pPr>
              <a:defRPr/>
            </a:lvl1pPr>
          </a:lstStyle>
          <a:p>
            <a:r>
              <a:rPr lang="en-US"/>
              <a:t>NATIONAL DROUGHT MITIGATION CENTER</a:t>
            </a:r>
            <a:endParaRPr lang="en-US" dirty="0"/>
          </a:p>
        </p:txBody>
      </p:sp>
      <p:sp>
        <p:nvSpPr>
          <p:cNvPr id="6" name="Slide Number Placeholder 5"/>
          <p:cNvSpPr txBox="1">
            <a:spLocks noGrp="1"/>
          </p:cNvSpPr>
          <p:nvPr>
            <p:ph type="sldNum" sz="quarter" idx="8"/>
          </p:nvPr>
        </p:nvSpPr>
        <p:spPr/>
        <p:txBody>
          <a:bodyPr/>
          <a:lstStyle>
            <a:lvl1pPr>
              <a:defRPr/>
            </a:lvl1pPr>
          </a:lstStyle>
          <a:p>
            <a:fld id="{588676DA-17D9-4E76-BDBF-839424D51AA4}" type="slidenum">
              <a:rPr lang="en-US" smtClean="0"/>
              <a:pPr/>
              <a:t>‹#›</a:t>
            </a:fld>
            <a:endParaRPr lang="en-US" dirty="0"/>
          </a:p>
        </p:txBody>
      </p:sp>
      <p:cxnSp>
        <p:nvCxnSpPr>
          <p:cNvPr id="7" name="Straight Connector 6"/>
          <p:cNvCxnSpPr/>
          <p:nvPr/>
        </p:nvCxnSpPr>
        <p:spPr>
          <a:xfrm>
            <a:off x="1" y="6259019"/>
            <a:ext cx="12285780" cy="0"/>
          </a:xfrm>
          <a:prstGeom prst="straightConnector1">
            <a:avLst/>
          </a:prstGeom>
          <a:noFill/>
          <a:ln w="12701" cap="flat">
            <a:solidFill>
              <a:srgbClr val="FFFFFF"/>
            </a:solidFill>
            <a:prstDash val="solid"/>
            <a:miter/>
          </a:ln>
        </p:spPr>
      </p:cxnSp>
    </p:spTree>
    <p:extLst>
      <p:ext uri="{BB962C8B-B14F-4D97-AF65-F5344CB8AC3E}">
        <p14:creationId xmlns:p14="http://schemas.microsoft.com/office/powerpoint/2010/main" val="460221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Rectangle 6"/>
          <p:cNvSpPr/>
          <p:nvPr/>
        </p:nvSpPr>
        <p:spPr>
          <a:xfrm>
            <a:off x="3170" y="6400800"/>
            <a:ext cx="12188829" cy="457200"/>
          </a:xfrm>
          <a:prstGeom prst="rect">
            <a:avLst/>
          </a:prstGeom>
          <a:solidFill>
            <a:srgbClr val="4B7136"/>
          </a:solidFill>
          <a:ln cap="flat">
            <a:noFill/>
            <a:prstDash val="solid"/>
          </a:ln>
        </p:spPr>
        <p:txBody>
          <a:bodyPr vert="horz" wrap="square" lIns="0" tIns="0" rIns="0" bIns="0" anchor="t" anchorCtr="0" compatLnSpc="1">
            <a:noAutofit/>
          </a:bodyPr>
          <a:lstStyle/>
          <a:p>
            <a:pPr marL="0" marR="0" lvl="0" indent="0" algn="l"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ndParaRPr>
          </a:p>
        </p:txBody>
      </p:sp>
      <p:sp>
        <p:nvSpPr>
          <p:cNvPr id="3" name="Rectangle 7"/>
          <p:cNvSpPr/>
          <p:nvPr/>
        </p:nvSpPr>
        <p:spPr>
          <a:xfrm>
            <a:off x="12" y="6334316"/>
            <a:ext cx="12188829" cy="64008"/>
          </a:xfrm>
          <a:prstGeom prst="rect">
            <a:avLst/>
          </a:prstGeom>
          <a:solidFill>
            <a:srgbClr val="649648"/>
          </a:solidFill>
          <a:ln cap="flat">
            <a:noFill/>
            <a:prstDash val="solid"/>
          </a:ln>
        </p:spPr>
        <p:txBody>
          <a:bodyPr vert="horz" wrap="square" lIns="0" tIns="0" rIns="0" bIns="0" anchor="t" anchorCtr="0" compatLnSpc="1">
            <a:noAutofit/>
          </a:bodyPr>
          <a:lstStyle/>
          <a:p>
            <a:pPr marL="0" marR="0" lvl="0" indent="0" algn="l"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ndParaRPr>
          </a:p>
        </p:txBody>
      </p:sp>
      <p:sp>
        <p:nvSpPr>
          <p:cNvPr id="4" name="Title 1"/>
          <p:cNvSpPr txBox="1">
            <a:spLocks noGrp="1"/>
          </p:cNvSpPr>
          <p:nvPr>
            <p:ph type="title"/>
          </p:nvPr>
        </p:nvSpPr>
        <p:spPr>
          <a:xfrm>
            <a:off x="1097280" y="758952"/>
            <a:ext cx="10058400" cy="3566160"/>
          </a:xfrm>
        </p:spPr>
        <p:txBody>
          <a:bodyPr/>
          <a:lstStyle>
            <a:lvl1pPr>
              <a:defRPr sz="8000">
                <a:solidFill>
                  <a:srgbClr val="262626"/>
                </a:solidFill>
              </a:defRPr>
            </a:lvl1pPr>
          </a:lstStyle>
          <a:p>
            <a:pPr lvl="0"/>
            <a:r>
              <a:rPr lang="en-US"/>
              <a:t>Click to edit Master title style</a:t>
            </a:r>
          </a:p>
        </p:txBody>
      </p:sp>
      <p:sp>
        <p:nvSpPr>
          <p:cNvPr id="5" name="Text Placeholder 2"/>
          <p:cNvSpPr txBox="1">
            <a:spLocks noGrp="1"/>
          </p:cNvSpPr>
          <p:nvPr>
            <p:ph type="body" idx="1"/>
          </p:nvPr>
        </p:nvSpPr>
        <p:spPr>
          <a:xfrm>
            <a:off x="1097280" y="4453128"/>
            <a:ext cx="10058400" cy="1143000"/>
          </a:xfrm>
        </p:spPr>
        <p:txBody>
          <a:bodyPr lIns="91440" rIns="91440"/>
          <a:lstStyle>
            <a:lvl1pPr marL="0" indent="0">
              <a:buNone/>
              <a:defRPr sz="2400" cap="all" spc="200">
                <a:solidFill>
                  <a:srgbClr val="46464A"/>
                </a:solidFill>
                <a:latin typeface="Calibri Light"/>
              </a:defRPr>
            </a:lvl1pPr>
          </a:lstStyle>
          <a:p>
            <a:pPr lvl="0"/>
            <a:r>
              <a:rPr lang="en-US"/>
              <a:t>Click to edit Master text styles</a:t>
            </a:r>
          </a:p>
        </p:txBody>
      </p:sp>
      <p:sp>
        <p:nvSpPr>
          <p:cNvPr id="6" name="Date Placeholder 3"/>
          <p:cNvSpPr txBox="1">
            <a:spLocks noGrp="1"/>
          </p:cNvSpPr>
          <p:nvPr>
            <p:ph type="dt" sz="half" idx="7"/>
          </p:nvPr>
        </p:nvSpPr>
        <p:spPr/>
        <p:txBody>
          <a:bodyPr/>
          <a:lstStyle>
            <a:lvl1pPr>
              <a:defRPr/>
            </a:lvl1pPr>
          </a:lstStyle>
          <a:p>
            <a:fld id="{F5169FF5-285A-4229-AACC-A1CA46E83406}" type="datetime1">
              <a:rPr lang="en-US" smtClean="0"/>
              <a:t>6/28/2023</a:t>
            </a:fld>
            <a:endParaRPr lang="en-US"/>
          </a:p>
        </p:txBody>
      </p:sp>
      <p:sp>
        <p:nvSpPr>
          <p:cNvPr id="7" name="Footer Placeholder 4"/>
          <p:cNvSpPr txBox="1">
            <a:spLocks noGrp="1"/>
          </p:cNvSpPr>
          <p:nvPr>
            <p:ph type="ftr" sz="quarter" idx="9"/>
          </p:nvPr>
        </p:nvSpPr>
        <p:spPr/>
        <p:txBody>
          <a:bodyPr/>
          <a:lstStyle>
            <a:lvl1pPr>
              <a:defRPr/>
            </a:lvl1pPr>
          </a:lstStyle>
          <a:p>
            <a:r>
              <a:rPr lang="en-US"/>
              <a:t>NATIONAL DROUGHT MITIGATION CENTER</a:t>
            </a:r>
            <a:endParaRPr lang="en-US" dirty="0"/>
          </a:p>
        </p:txBody>
      </p:sp>
      <p:sp>
        <p:nvSpPr>
          <p:cNvPr id="8" name="Slide Number Placeholder 5"/>
          <p:cNvSpPr txBox="1">
            <a:spLocks noGrp="1"/>
          </p:cNvSpPr>
          <p:nvPr>
            <p:ph type="sldNum" sz="quarter" idx="8"/>
          </p:nvPr>
        </p:nvSpPr>
        <p:spPr/>
        <p:txBody>
          <a:bodyPr/>
          <a:lstStyle>
            <a:lvl1pPr>
              <a:defRPr/>
            </a:lvl1pPr>
          </a:lstStyle>
          <a:p>
            <a:fld id="{588676DA-17D9-4E76-BDBF-839424D51AA4}" type="slidenum">
              <a:rPr lang="en-US" smtClean="0"/>
              <a:t>‹#›</a:t>
            </a:fld>
            <a:endParaRPr lang="en-US"/>
          </a:p>
        </p:txBody>
      </p:sp>
      <p:cxnSp>
        <p:nvCxnSpPr>
          <p:cNvPr id="9" name="Straight Connector 8"/>
          <p:cNvCxnSpPr/>
          <p:nvPr/>
        </p:nvCxnSpPr>
        <p:spPr>
          <a:xfrm>
            <a:off x="1207653" y="4343400"/>
            <a:ext cx="9875520" cy="0"/>
          </a:xfrm>
          <a:prstGeom prst="straightConnector1">
            <a:avLst/>
          </a:prstGeom>
          <a:noFill/>
          <a:ln w="6345" cap="flat">
            <a:solidFill>
              <a:srgbClr val="7F7F7F"/>
            </a:solidFill>
            <a:prstDash val="solid"/>
            <a:miter/>
          </a:ln>
        </p:spPr>
      </p:cxnSp>
    </p:spTree>
    <p:extLst>
      <p:ext uri="{BB962C8B-B14F-4D97-AF65-F5344CB8AC3E}">
        <p14:creationId xmlns:p14="http://schemas.microsoft.com/office/powerpoint/2010/main" val="1160827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7"/>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097280" y="1845735"/>
            <a:ext cx="4937760" cy="402336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6217920" y="1845735"/>
            <a:ext cx="4937760" cy="402336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txBox="1">
            <a:spLocks noGrp="1"/>
          </p:cNvSpPr>
          <p:nvPr>
            <p:ph type="dt" sz="half" idx="7"/>
          </p:nvPr>
        </p:nvSpPr>
        <p:spPr/>
        <p:txBody>
          <a:bodyPr/>
          <a:lstStyle>
            <a:lvl1pPr>
              <a:defRPr/>
            </a:lvl1pPr>
          </a:lstStyle>
          <a:p>
            <a:fld id="{B2EDA2B6-E9E6-4CF9-90A3-4FD81DE1DBFC}" type="datetime1">
              <a:rPr lang="en-US" smtClean="0"/>
              <a:t>6/28/2023</a:t>
            </a:fld>
            <a:endParaRPr lang="en-US"/>
          </a:p>
        </p:txBody>
      </p:sp>
      <p:sp>
        <p:nvSpPr>
          <p:cNvPr id="6" name="Footer Placeholder 5"/>
          <p:cNvSpPr txBox="1">
            <a:spLocks noGrp="1"/>
          </p:cNvSpPr>
          <p:nvPr>
            <p:ph type="ftr" sz="quarter" idx="9"/>
          </p:nvPr>
        </p:nvSpPr>
        <p:spPr/>
        <p:txBody>
          <a:bodyPr/>
          <a:lstStyle>
            <a:lvl1pPr>
              <a:defRPr/>
            </a:lvl1pPr>
          </a:lstStyle>
          <a:p>
            <a:r>
              <a:rPr lang="en-US"/>
              <a:t>NATIONAL DROUGHT MITIGATION CENTER</a:t>
            </a:r>
            <a:endParaRPr lang="en-US" dirty="0"/>
          </a:p>
        </p:txBody>
      </p:sp>
      <p:sp>
        <p:nvSpPr>
          <p:cNvPr id="7" name="Slide Number Placeholder 6"/>
          <p:cNvSpPr txBox="1">
            <a:spLocks noGrp="1"/>
          </p:cNvSpPr>
          <p:nvPr>
            <p:ph type="sldNum" sz="quarter" idx="8"/>
          </p:nvPr>
        </p:nvSpPr>
        <p:spPr/>
        <p:txBody>
          <a:bodyPr/>
          <a:lstStyle>
            <a:lvl1pPr>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38320732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1097280" y="1846051"/>
            <a:ext cx="4937760" cy="736287"/>
          </a:xfrm>
        </p:spPr>
        <p:txBody>
          <a:bodyPr lIns="91440" rIns="91440" anchor="ctr"/>
          <a:lstStyle>
            <a:lvl1pPr marL="0" indent="0">
              <a:buNone/>
              <a:defRPr cap="all">
                <a:solidFill>
                  <a:srgbClr val="46464A"/>
                </a:solidFill>
              </a:defRPr>
            </a:lvl1pPr>
          </a:lstStyle>
          <a:p>
            <a:pPr lvl="0"/>
            <a:r>
              <a:rPr lang="en-US"/>
              <a:t>Click to edit Master text styles</a:t>
            </a:r>
          </a:p>
        </p:txBody>
      </p:sp>
      <p:sp>
        <p:nvSpPr>
          <p:cNvPr id="3" name="Content Placeholder 3"/>
          <p:cNvSpPr txBox="1">
            <a:spLocks noGrp="1"/>
          </p:cNvSpPr>
          <p:nvPr>
            <p:ph idx="4294967295"/>
          </p:nvPr>
        </p:nvSpPr>
        <p:spPr>
          <a:xfrm>
            <a:off x="1097280" y="2582339"/>
            <a:ext cx="4937760" cy="337819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p:cNvSpPr txBox="1">
            <a:spLocks noGrp="1"/>
          </p:cNvSpPr>
          <p:nvPr>
            <p:ph type="body" idx="4294967295"/>
          </p:nvPr>
        </p:nvSpPr>
        <p:spPr>
          <a:xfrm>
            <a:off x="6217920" y="1846051"/>
            <a:ext cx="4937760" cy="736287"/>
          </a:xfrm>
        </p:spPr>
        <p:txBody>
          <a:bodyPr lIns="91440" rIns="91440" anchor="ctr"/>
          <a:lstStyle>
            <a:lvl1pPr marL="0" indent="0">
              <a:buNone/>
              <a:defRPr cap="all">
                <a:solidFill>
                  <a:srgbClr val="46464A"/>
                </a:solidFill>
              </a:defRPr>
            </a:lvl1pPr>
          </a:lstStyle>
          <a:p>
            <a:pPr lvl="0"/>
            <a:r>
              <a:rPr lang="en-US"/>
              <a:t>Click to edit Master text styles</a:t>
            </a:r>
          </a:p>
        </p:txBody>
      </p:sp>
      <p:sp>
        <p:nvSpPr>
          <p:cNvPr id="5" name="Content Placeholder 5"/>
          <p:cNvSpPr txBox="1">
            <a:spLocks noGrp="1"/>
          </p:cNvSpPr>
          <p:nvPr>
            <p:ph idx="4294967295"/>
          </p:nvPr>
        </p:nvSpPr>
        <p:spPr>
          <a:xfrm>
            <a:off x="6217920" y="2582339"/>
            <a:ext cx="4937760" cy="337819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6"/>
          <p:cNvSpPr txBox="1">
            <a:spLocks noGrp="1"/>
          </p:cNvSpPr>
          <p:nvPr>
            <p:ph type="dt" sz="half" idx="7"/>
          </p:nvPr>
        </p:nvSpPr>
        <p:spPr/>
        <p:txBody>
          <a:bodyPr/>
          <a:lstStyle>
            <a:lvl1pPr>
              <a:defRPr/>
            </a:lvl1pPr>
          </a:lstStyle>
          <a:p>
            <a:fld id="{B2EDA2B6-E9E6-4CF9-90A3-4FD81DE1DBFC}" type="datetime1">
              <a:rPr lang="en-US" smtClean="0"/>
              <a:t>6/28/2023</a:t>
            </a:fld>
            <a:endParaRPr lang="en-US"/>
          </a:p>
        </p:txBody>
      </p:sp>
      <p:sp>
        <p:nvSpPr>
          <p:cNvPr id="7" name="Footer Placeholder 7"/>
          <p:cNvSpPr txBox="1">
            <a:spLocks noGrp="1"/>
          </p:cNvSpPr>
          <p:nvPr>
            <p:ph type="ftr" sz="quarter" idx="9"/>
          </p:nvPr>
        </p:nvSpPr>
        <p:spPr/>
        <p:txBody>
          <a:bodyPr/>
          <a:lstStyle>
            <a:lvl1pPr>
              <a:defRPr/>
            </a:lvl1pPr>
          </a:lstStyle>
          <a:p>
            <a:r>
              <a:rPr lang="en-US"/>
              <a:t>NATIONAL DROUGHT MITIGATION CENTER</a:t>
            </a:r>
            <a:endParaRPr lang="en-US" dirty="0"/>
          </a:p>
        </p:txBody>
      </p:sp>
      <p:sp>
        <p:nvSpPr>
          <p:cNvPr id="8" name="Slide Number Placeholder 8"/>
          <p:cNvSpPr txBox="1">
            <a:spLocks noGrp="1"/>
          </p:cNvSpPr>
          <p:nvPr>
            <p:ph type="sldNum" sz="quarter" idx="8"/>
          </p:nvPr>
        </p:nvSpPr>
        <p:spPr/>
        <p:txBody>
          <a:bodyPr/>
          <a:lstStyle>
            <a:lvl1pPr>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2259471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a:defRPr/>
            </a:lvl1pPr>
          </a:lstStyle>
          <a:p>
            <a:fld id="{39354BC7-F43F-4790-8778-A44E149CE929}" type="datetime1">
              <a:rPr lang="en-US" smtClean="0"/>
              <a:t>6/28/2023</a:t>
            </a:fld>
            <a:endParaRPr lang="en-US" dirty="0"/>
          </a:p>
        </p:txBody>
      </p:sp>
      <p:sp>
        <p:nvSpPr>
          <p:cNvPr id="4" name="Footer Placeholder 3"/>
          <p:cNvSpPr txBox="1">
            <a:spLocks noGrp="1"/>
          </p:cNvSpPr>
          <p:nvPr>
            <p:ph type="ftr" sz="quarter" idx="9"/>
          </p:nvPr>
        </p:nvSpPr>
        <p:spPr/>
        <p:txBody>
          <a:bodyPr/>
          <a:lstStyle>
            <a:lvl1pPr>
              <a:defRPr/>
            </a:lvl1pPr>
          </a:lstStyle>
          <a:p>
            <a:r>
              <a:rPr lang="en-US"/>
              <a:t>NATIONAL DROUGHT MITIGATION CENTER</a:t>
            </a:r>
            <a:endParaRPr lang="en-US" dirty="0"/>
          </a:p>
        </p:txBody>
      </p:sp>
      <p:sp>
        <p:nvSpPr>
          <p:cNvPr id="5" name="Slide Number Placeholder 4"/>
          <p:cNvSpPr txBox="1">
            <a:spLocks noGrp="1"/>
          </p:cNvSpPr>
          <p:nvPr>
            <p:ph type="sldNum" sz="quarter" idx="8"/>
          </p:nvPr>
        </p:nvSpPr>
        <p:spPr/>
        <p:txBody>
          <a:bodyPr/>
          <a:lstStyle>
            <a:lvl1pPr>
              <a:defRPr/>
            </a:lvl1pPr>
          </a:lstStyle>
          <a:p>
            <a:fld id="{588676DA-17D9-4E76-BDBF-839424D51AA4}" type="slidenum">
              <a:rPr lang="en-US" smtClean="0"/>
              <a:pPr/>
              <a:t>‹#›</a:t>
            </a:fld>
            <a:endParaRPr lang="en-US" dirty="0"/>
          </a:p>
        </p:txBody>
      </p:sp>
      <p:cxnSp>
        <p:nvCxnSpPr>
          <p:cNvPr id="6" name="Straight Connector 5"/>
          <p:cNvCxnSpPr/>
          <p:nvPr/>
        </p:nvCxnSpPr>
        <p:spPr>
          <a:xfrm>
            <a:off x="1" y="6259019"/>
            <a:ext cx="12285780" cy="0"/>
          </a:xfrm>
          <a:prstGeom prst="straightConnector1">
            <a:avLst/>
          </a:prstGeom>
          <a:noFill/>
          <a:ln w="12701" cap="flat">
            <a:solidFill>
              <a:srgbClr val="FFFFFF"/>
            </a:solidFill>
            <a:prstDash val="solid"/>
            <a:miter/>
          </a:ln>
        </p:spPr>
      </p:cxnSp>
    </p:spTree>
    <p:extLst>
      <p:ext uri="{BB962C8B-B14F-4D97-AF65-F5344CB8AC3E}">
        <p14:creationId xmlns:p14="http://schemas.microsoft.com/office/powerpoint/2010/main" val="4229923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p:nvPr/>
        </p:nvSpPr>
        <p:spPr>
          <a:xfrm>
            <a:off x="3170" y="6400800"/>
            <a:ext cx="12188829" cy="457200"/>
          </a:xfrm>
          <a:prstGeom prst="rect">
            <a:avLst/>
          </a:prstGeom>
          <a:solidFill>
            <a:srgbClr val="4B7136"/>
          </a:solidFill>
          <a:ln cap="flat">
            <a:noFill/>
            <a:prstDash val="solid"/>
          </a:ln>
        </p:spPr>
        <p:txBody>
          <a:bodyPr vert="horz" wrap="square" lIns="0" tIns="0" rIns="0" bIns="0" anchor="t" anchorCtr="0" compatLnSpc="1">
            <a:noAutofit/>
          </a:bodyPr>
          <a:lstStyle/>
          <a:p>
            <a:pPr marL="0" marR="0" lvl="0" indent="0" algn="l"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ndParaRPr>
          </a:p>
        </p:txBody>
      </p:sp>
      <p:sp>
        <p:nvSpPr>
          <p:cNvPr id="3" name="Rectangle 5"/>
          <p:cNvSpPr/>
          <p:nvPr/>
        </p:nvSpPr>
        <p:spPr>
          <a:xfrm>
            <a:off x="12" y="6334316"/>
            <a:ext cx="12188829" cy="64008"/>
          </a:xfrm>
          <a:prstGeom prst="rect">
            <a:avLst/>
          </a:prstGeom>
          <a:solidFill>
            <a:srgbClr val="649648"/>
          </a:solidFill>
          <a:ln cap="flat">
            <a:noFill/>
            <a:prstDash val="solid"/>
          </a:ln>
        </p:spPr>
        <p:txBody>
          <a:bodyPr vert="horz" wrap="square" lIns="0" tIns="0" rIns="0" bIns="0" anchor="t" anchorCtr="0" compatLnSpc="1">
            <a:noAutofit/>
          </a:bodyPr>
          <a:lstStyle/>
          <a:p>
            <a:pPr marL="0" marR="0" lvl="0" indent="0" algn="l"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ndParaRPr>
          </a:p>
        </p:txBody>
      </p:sp>
      <p:sp>
        <p:nvSpPr>
          <p:cNvPr id="4" name="Date Placeholder 6"/>
          <p:cNvSpPr txBox="1">
            <a:spLocks noGrp="1"/>
          </p:cNvSpPr>
          <p:nvPr>
            <p:ph type="dt" sz="half" idx="7"/>
          </p:nvPr>
        </p:nvSpPr>
        <p:spPr/>
        <p:txBody>
          <a:bodyPr/>
          <a:lstStyle>
            <a:lvl1pPr>
              <a:defRPr/>
            </a:lvl1pPr>
          </a:lstStyle>
          <a:p>
            <a:fld id="{303488D5-90CE-47CC-8620-3CF4A1BA2014}" type="datetime1">
              <a:rPr lang="en-US" smtClean="0"/>
              <a:t>6/28/2023</a:t>
            </a:fld>
            <a:endParaRPr lang="en-US"/>
          </a:p>
        </p:txBody>
      </p:sp>
      <p:sp>
        <p:nvSpPr>
          <p:cNvPr id="5" name="Footer Placeholder 7"/>
          <p:cNvSpPr txBox="1">
            <a:spLocks noGrp="1"/>
          </p:cNvSpPr>
          <p:nvPr>
            <p:ph type="ftr" sz="quarter" idx="9"/>
          </p:nvPr>
        </p:nvSpPr>
        <p:spPr/>
        <p:txBody>
          <a:bodyPr/>
          <a:lstStyle>
            <a:lvl1pPr>
              <a:defRPr/>
            </a:lvl1pPr>
          </a:lstStyle>
          <a:p>
            <a:r>
              <a:rPr lang="en-US"/>
              <a:t>NATIONAL DROUGHT MITIGATION CENTER</a:t>
            </a:r>
            <a:endParaRPr lang="en-US" dirty="0"/>
          </a:p>
        </p:txBody>
      </p:sp>
      <p:sp>
        <p:nvSpPr>
          <p:cNvPr id="6" name="Slide Number Placeholder 8"/>
          <p:cNvSpPr txBox="1">
            <a:spLocks noGrp="1"/>
          </p:cNvSpPr>
          <p:nvPr>
            <p:ph type="sldNum" sz="quarter" idx="8"/>
          </p:nvPr>
        </p:nvSpPr>
        <p:spPr/>
        <p:txBody>
          <a:bodyPr/>
          <a:lstStyle>
            <a:lvl1pPr>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2820055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Rectangle 7"/>
          <p:cNvSpPr/>
          <p:nvPr/>
        </p:nvSpPr>
        <p:spPr>
          <a:xfrm>
            <a:off x="12" y="1"/>
            <a:ext cx="4050792" cy="6857999"/>
          </a:xfrm>
          <a:prstGeom prst="rect">
            <a:avLst/>
          </a:prstGeom>
          <a:solidFill>
            <a:srgbClr val="4B7136"/>
          </a:solidFill>
          <a:ln cap="flat">
            <a:noFill/>
            <a:prstDash val="solid"/>
          </a:ln>
        </p:spPr>
        <p:txBody>
          <a:bodyPr vert="horz" wrap="square" lIns="0" tIns="0" rIns="0" bIns="0" anchor="t" anchorCtr="0" compatLnSpc="1">
            <a:noAutofit/>
          </a:bodyPr>
          <a:lstStyle/>
          <a:p>
            <a:pPr marL="0" marR="0" lvl="0" indent="0" algn="l"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ndParaRPr>
          </a:p>
        </p:txBody>
      </p:sp>
      <p:sp>
        <p:nvSpPr>
          <p:cNvPr id="3" name="Rectangle 8"/>
          <p:cNvSpPr/>
          <p:nvPr/>
        </p:nvSpPr>
        <p:spPr>
          <a:xfrm>
            <a:off x="4040075" y="1"/>
            <a:ext cx="64008" cy="6857999"/>
          </a:xfrm>
          <a:prstGeom prst="rect">
            <a:avLst/>
          </a:prstGeom>
          <a:solidFill>
            <a:srgbClr val="649648"/>
          </a:solidFill>
          <a:ln cap="flat">
            <a:noFill/>
            <a:prstDash val="solid"/>
          </a:ln>
        </p:spPr>
        <p:txBody>
          <a:bodyPr vert="horz" wrap="square" lIns="0" tIns="0" rIns="0" bIns="0" anchor="t" anchorCtr="0" compatLnSpc="1">
            <a:noAutofit/>
          </a:bodyPr>
          <a:lstStyle/>
          <a:p>
            <a:pPr marL="0" marR="0" lvl="0" indent="0" algn="l"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ndParaRPr>
          </a:p>
        </p:txBody>
      </p:sp>
      <p:sp>
        <p:nvSpPr>
          <p:cNvPr id="4" name="Title 1"/>
          <p:cNvSpPr txBox="1">
            <a:spLocks noGrp="1"/>
          </p:cNvSpPr>
          <p:nvPr>
            <p:ph type="title"/>
          </p:nvPr>
        </p:nvSpPr>
        <p:spPr>
          <a:xfrm>
            <a:off x="457200" y="594360"/>
            <a:ext cx="3200400" cy="2286000"/>
          </a:xfrm>
        </p:spPr>
        <p:txBody>
          <a:bodyPr/>
          <a:lstStyle>
            <a:lvl1pPr>
              <a:defRPr sz="3600">
                <a:solidFill>
                  <a:srgbClr val="FFFFFF"/>
                </a:solidFill>
              </a:defRPr>
            </a:lvl1pPr>
          </a:lstStyle>
          <a:p>
            <a:pPr lvl="0"/>
            <a:r>
              <a:rPr lang="en-US"/>
              <a:t>Click to edit Master title style</a:t>
            </a:r>
          </a:p>
        </p:txBody>
      </p:sp>
      <p:sp>
        <p:nvSpPr>
          <p:cNvPr id="5" name="Content Placeholder 2"/>
          <p:cNvSpPr txBox="1">
            <a:spLocks noGrp="1"/>
          </p:cNvSpPr>
          <p:nvPr>
            <p:ph idx="1"/>
          </p:nvPr>
        </p:nvSpPr>
        <p:spPr>
          <a:xfrm>
            <a:off x="4800601" y="731521"/>
            <a:ext cx="6492239" cy="525779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txBox="1">
            <a:spLocks noGrp="1"/>
          </p:cNvSpPr>
          <p:nvPr>
            <p:ph type="body" idx="2"/>
          </p:nvPr>
        </p:nvSpPr>
        <p:spPr>
          <a:xfrm>
            <a:off x="457200" y="2926081"/>
            <a:ext cx="3200400" cy="3379121"/>
          </a:xfrm>
        </p:spPr>
        <p:txBody>
          <a:bodyPr lIns="91440" rIns="91440"/>
          <a:lstStyle>
            <a:lvl1pPr marL="0" indent="0">
              <a:buNone/>
              <a:defRPr sz="1500">
                <a:solidFill>
                  <a:srgbClr val="FFFFFF"/>
                </a:solidFill>
              </a:defRPr>
            </a:lvl1pPr>
          </a:lstStyle>
          <a:p>
            <a:pPr lvl="0"/>
            <a:r>
              <a:rPr lang="en-US"/>
              <a:t>Click to edit Master text styles</a:t>
            </a:r>
          </a:p>
        </p:txBody>
      </p:sp>
      <p:sp>
        <p:nvSpPr>
          <p:cNvPr id="7" name="Date Placeholder 4"/>
          <p:cNvSpPr txBox="1">
            <a:spLocks noGrp="1"/>
          </p:cNvSpPr>
          <p:nvPr>
            <p:ph type="dt" sz="half" idx="7"/>
          </p:nvPr>
        </p:nvSpPr>
        <p:spPr>
          <a:xfrm>
            <a:off x="465515" y="6459784"/>
            <a:ext cx="2618512" cy="365125"/>
          </a:xfrm>
        </p:spPr>
        <p:txBody>
          <a:bodyPr/>
          <a:lstStyle>
            <a:lvl1pPr>
              <a:defRPr/>
            </a:lvl1pPr>
          </a:lstStyle>
          <a:p>
            <a:fld id="{8148C925-3E87-4DD7-A892-3DACC128BF7B}" type="datetime1">
              <a:rPr lang="en-US" smtClean="0"/>
              <a:t>6/28/2023</a:t>
            </a:fld>
            <a:endParaRPr lang="en-US"/>
          </a:p>
        </p:txBody>
      </p:sp>
      <p:sp>
        <p:nvSpPr>
          <p:cNvPr id="8" name="Footer Placeholder 5"/>
          <p:cNvSpPr txBox="1">
            <a:spLocks noGrp="1"/>
          </p:cNvSpPr>
          <p:nvPr>
            <p:ph type="ftr" sz="quarter" idx="9"/>
          </p:nvPr>
        </p:nvSpPr>
        <p:spPr>
          <a:xfrm>
            <a:off x="4800601" y="6459784"/>
            <a:ext cx="4648199" cy="365125"/>
          </a:xfrm>
        </p:spPr>
        <p:txBody>
          <a:bodyPr anchorCtr="0"/>
          <a:lstStyle>
            <a:lvl1pPr algn="l">
              <a:defRPr>
                <a:solidFill>
                  <a:srgbClr val="46464A"/>
                </a:solidFill>
              </a:defRPr>
            </a:lvl1pPr>
          </a:lstStyle>
          <a:p>
            <a:r>
              <a:rPr lang="en-US"/>
              <a:t>NATIONAL DROUGHT MITIGATION CENTER</a:t>
            </a:r>
            <a:endParaRPr lang="en-US" dirty="0"/>
          </a:p>
        </p:txBody>
      </p:sp>
      <p:sp>
        <p:nvSpPr>
          <p:cNvPr id="9" name="Slide Number Placeholder 6"/>
          <p:cNvSpPr txBox="1">
            <a:spLocks noGrp="1"/>
          </p:cNvSpPr>
          <p:nvPr>
            <p:ph type="sldNum" sz="quarter" idx="8"/>
          </p:nvPr>
        </p:nvSpPr>
        <p:spPr/>
        <p:txBody>
          <a:bodyPr/>
          <a:lstStyle>
            <a:lvl1pPr>
              <a:defRPr>
                <a:solidFill>
                  <a:srgbClr val="46464A"/>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20138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Rectangle 7"/>
          <p:cNvSpPr/>
          <p:nvPr/>
        </p:nvSpPr>
        <p:spPr>
          <a:xfrm>
            <a:off x="0" y="4952999"/>
            <a:ext cx="12188829" cy="1905000"/>
          </a:xfrm>
          <a:prstGeom prst="rect">
            <a:avLst/>
          </a:prstGeom>
          <a:solidFill>
            <a:srgbClr val="4B7136"/>
          </a:solidFill>
          <a:ln cap="flat">
            <a:noFill/>
            <a:prstDash val="solid"/>
          </a:ln>
        </p:spPr>
        <p:txBody>
          <a:bodyPr vert="horz" wrap="square" lIns="0" tIns="0" rIns="0" bIns="0" anchor="t" anchorCtr="0" compatLnSpc="1">
            <a:noAutofit/>
          </a:bodyPr>
          <a:lstStyle/>
          <a:p>
            <a:pPr marL="0" marR="0" lvl="0" indent="0" algn="l"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ndParaRPr>
          </a:p>
        </p:txBody>
      </p:sp>
      <p:sp>
        <p:nvSpPr>
          <p:cNvPr id="3" name="Rectangle 8"/>
          <p:cNvSpPr/>
          <p:nvPr/>
        </p:nvSpPr>
        <p:spPr>
          <a:xfrm>
            <a:off x="12" y="4915071"/>
            <a:ext cx="12188829" cy="64008"/>
          </a:xfrm>
          <a:prstGeom prst="rect">
            <a:avLst/>
          </a:prstGeom>
          <a:solidFill>
            <a:srgbClr val="649648"/>
          </a:solidFill>
          <a:ln cap="flat">
            <a:noFill/>
            <a:prstDash val="solid"/>
          </a:ln>
        </p:spPr>
        <p:txBody>
          <a:bodyPr vert="horz" wrap="square" lIns="0" tIns="0" rIns="0" bIns="0" anchor="t" anchorCtr="0" compatLnSpc="1">
            <a:noAutofit/>
          </a:bodyPr>
          <a:lstStyle/>
          <a:p>
            <a:pPr marL="0" marR="0" lvl="0" indent="0" algn="l"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ndParaRPr>
          </a:p>
        </p:txBody>
      </p:sp>
      <p:sp>
        <p:nvSpPr>
          <p:cNvPr id="4" name="Title 1"/>
          <p:cNvSpPr txBox="1">
            <a:spLocks noGrp="1"/>
          </p:cNvSpPr>
          <p:nvPr>
            <p:ph type="title"/>
          </p:nvPr>
        </p:nvSpPr>
        <p:spPr>
          <a:xfrm>
            <a:off x="1097281" y="5074919"/>
            <a:ext cx="10113641" cy="822960"/>
          </a:xfrm>
        </p:spPr>
        <p:txBody>
          <a:bodyPr tIns="0" bIns="0">
            <a:noAutofit/>
          </a:bodyPr>
          <a:lstStyle>
            <a:lvl1pPr>
              <a:defRPr sz="3600">
                <a:solidFill>
                  <a:srgbClr val="FFFFFF"/>
                </a:solidFill>
              </a:defRPr>
            </a:lvl1pPr>
          </a:lstStyle>
          <a:p>
            <a:pPr lvl="0"/>
            <a:r>
              <a:rPr lang="en-US"/>
              <a:t>Click to edit Master title style</a:t>
            </a:r>
          </a:p>
        </p:txBody>
      </p:sp>
      <p:sp>
        <p:nvSpPr>
          <p:cNvPr id="5" name="Picture Placeholder 2"/>
          <p:cNvSpPr txBox="1">
            <a:spLocks noGrp="1"/>
          </p:cNvSpPr>
          <p:nvPr>
            <p:ph type="pic" idx="1"/>
          </p:nvPr>
        </p:nvSpPr>
        <p:spPr>
          <a:xfrm>
            <a:off x="12" y="1"/>
            <a:ext cx="12191987" cy="4915071"/>
          </a:xfrm>
          <a:solidFill>
            <a:srgbClr val="E5E5E5"/>
          </a:solidFill>
        </p:spPr>
        <p:txBody>
          <a:bodyPr lIns="457200" tIns="457200"/>
          <a:lstStyle>
            <a:lvl1pPr marL="0" indent="0">
              <a:buNone/>
              <a:defRPr sz="3200"/>
            </a:lvl1pPr>
          </a:lstStyle>
          <a:p>
            <a:pPr lvl="0"/>
            <a:r>
              <a:rPr lang="en-US"/>
              <a:t>Click icon to add picture</a:t>
            </a:r>
          </a:p>
        </p:txBody>
      </p:sp>
      <p:sp>
        <p:nvSpPr>
          <p:cNvPr id="6" name="Text Placeholder 3"/>
          <p:cNvSpPr txBox="1">
            <a:spLocks noGrp="1"/>
          </p:cNvSpPr>
          <p:nvPr>
            <p:ph type="body" idx="2"/>
          </p:nvPr>
        </p:nvSpPr>
        <p:spPr>
          <a:xfrm>
            <a:off x="1097280" y="5907024"/>
            <a:ext cx="10113264" cy="594360"/>
          </a:xfrm>
        </p:spPr>
        <p:txBody>
          <a:bodyPr lIns="91440" tIns="0" rIns="91440" bIns="0"/>
          <a:lstStyle>
            <a:lvl1pPr marL="0" indent="0">
              <a:spcBef>
                <a:spcPts val="0"/>
              </a:spcBef>
              <a:spcAft>
                <a:spcPts val="600"/>
              </a:spcAft>
              <a:buNone/>
              <a:defRPr sz="1500">
                <a:solidFill>
                  <a:srgbClr val="FFFFFF"/>
                </a:solidFill>
              </a:defRPr>
            </a:lvl1pPr>
          </a:lstStyle>
          <a:p>
            <a:pPr lvl="0"/>
            <a:r>
              <a:rPr lang="en-US"/>
              <a:t>Click to edit Master text styles</a:t>
            </a:r>
          </a:p>
        </p:txBody>
      </p:sp>
      <p:sp>
        <p:nvSpPr>
          <p:cNvPr id="7" name="Date Placeholder 4"/>
          <p:cNvSpPr txBox="1">
            <a:spLocks noGrp="1"/>
          </p:cNvSpPr>
          <p:nvPr>
            <p:ph type="dt" sz="half" idx="7"/>
          </p:nvPr>
        </p:nvSpPr>
        <p:spPr/>
        <p:txBody>
          <a:bodyPr/>
          <a:lstStyle>
            <a:lvl1pPr>
              <a:defRPr/>
            </a:lvl1pPr>
          </a:lstStyle>
          <a:p>
            <a:fld id="{3CB1A771-1ED5-48AA-AC4F-202B4DBFF0D4}" type="datetime1">
              <a:rPr lang="en-US" smtClean="0"/>
              <a:t>6/28/2023</a:t>
            </a:fld>
            <a:endParaRPr lang="en-US"/>
          </a:p>
        </p:txBody>
      </p:sp>
      <p:sp>
        <p:nvSpPr>
          <p:cNvPr id="8" name="Footer Placeholder 5"/>
          <p:cNvSpPr txBox="1">
            <a:spLocks noGrp="1"/>
          </p:cNvSpPr>
          <p:nvPr>
            <p:ph type="ftr" sz="quarter" idx="9"/>
          </p:nvPr>
        </p:nvSpPr>
        <p:spPr/>
        <p:txBody>
          <a:bodyPr/>
          <a:lstStyle>
            <a:lvl1pPr>
              <a:defRPr/>
            </a:lvl1pPr>
          </a:lstStyle>
          <a:p>
            <a:r>
              <a:rPr lang="en-US"/>
              <a:t>NATIONAL DROUGHT MITIGATION CENTER</a:t>
            </a:r>
          </a:p>
        </p:txBody>
      </p:sp>
      <p:sp>
        <p:nvSpPr>
          <p:cNvPr id="9" name="Slide Number Placeholder 6"/>
          <p:cNvSpPr txBox="1">
            <a:spLocks noGrp="1"/>
          </p:cNvSpPr>
          <p:nvPr>
            <p:ph type="sldNum" sz="quarter" idx="8"/>
          </p:nvPr>
        </p:nvSpPr>
        <p:spPr/>
        <p:txBody>
          <a:bodyPr/>
          <a:lstStyle>
            <a:lvl1pPr>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1997708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lIns="45720" tIns="0" rIns="45720" bIns="0"/>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fld id="{B2EDA2B6-E9E6-4CF9-90A3-4FD81DE1DBFC}" type="datetime1">
              <a:rPr lang="en-US" smtClean="0"/>
              <a:t>6/28/2023</a:t>
            </a:fld>
            <a:endParaRPr lang="en-US"/>
          </a:p>
        </p:txBody>
      </p:sp>
      <p:sp>
        <p:nvSpPr>
          <p:cNvPr id="5" name="Footer Placeholder 4"/>
          <p:cNvSpPr txBox="1">
            <a:spLocks noGrp="1"/>
          </p:cNvSpPr>
          <p:nvPr>
            <p:ph type="ftr" sz="quarter" idx="9"/>
          </p:nvPr>
        </p:nvSpPr>
        <p:spPr/>
        <p:txBody>
          <a:bodyPr/>
          <a:lstStyle>
            <a:lvl1pPr>
              <a:defRPr/>
            </a:lvl1pPr>
          </a:lstStyle>
          <a:p>
            <a:r>
              <a:rPr lang="en-US"/>
              <a:t>NATIONAL DROUGHT MITIGATION CENTER</a:t>
            </a:r>
            <a:endParaRPr lang="en-US" dirty="0"/>
          </a:p>
        </p:txBody>
      </p:sp>
      <p:sp>
        <p:nvSpPr>
          <p:cNvPr id="6" name="Slide Number Placeholder 5"/>
          <p:cNvSpPr txBox="1">
            <a:spLocks noGrp="1"/>
          </p:cNvSpPr>
          <p:nvPr>
            <p:ph type="sldNum" sz="quarter" idx="8"/>
          </p:nvPr>
        </p:nvSpPr>
        <p:spPr/>
        <p:txBody>
          <a:bodyPr/>
          <a:lstStyle>
            <a:lvl1pPr>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85507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Rectangle 6"/>
          <p:cNvSpPr/>
          <p:nvPr/>
        </p:nvSpPr>
        <p:spPr>
          <a:xfrm>
            <a:off x="3170" y="6400800"/>
            <a:ext cx="12188829" cy="457200"/>
          </a:xfrm>
          <a:prstGeom prst="rect">
            <a:avLst/>
          </a:prstGeom>
          <a:solidFill>
            <a:srgbClr val="4B7136"/>
          </a:solidFill>
          <a:ln cap="flat">
            <a:noFill/>
            <a:prstDash val="solid"/>
          </a:ln>
        </p:spPr>
        <p:txBody>
          <a:bodyPr vert="horz" wrap="square" lIns="0" tIns="0" rIns="0" bIns="0" anchor="t" anchorCtr="0" compatLnSpc="1">
            <a:noAutofit/>
          </a:bodyPr>
          <a:lstStyle/>
          <a:p>
            <a:pPr marL="0" marR="0" lvl="0" indent="0" algn="l"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ndParaRPr>
          </a:p>
        </p:txBody>
      </p:sp>
      <p:sp>
        <p:nvSpPr>
          <p:cNvPr id="3" name="Rectangle 7"/>
          <p:cNvSpPr/>
          <p:nvPr/>
        </p:nvSpPr>
        <p:spPr>
          <a:xfrm>
            <a:off x="12" y="6334316"/>
            <a:ext cx="12188829" cy="64008"/>
          </a:xfrm>
          <a:prstGeom prst="rect">
            <a:avLst/>
          </a:prstGeom>
          <a:solidFill>
            <a:srgbClr val="649648"/>
          </a:solidFill>
          <a:ln cap="flat">
            <a:noFill/>
            <a:prstDash val="solid"/>
          </a:ln>
        </p:spPr>
        <p:txBody>
          <a:bodyPr vert="horz" wrap="square" lIns="0" tIns="0" rIns="0" bIns="0" anchor="t" anchorCtr="0" compatLnSpc="1">
            <a:noAutofit/>
          </a:bodyPr>
          <a:lstStyle/>
          <a:p>
            <a:pPr marL="0" marR="0" lvl="0" indent="0" algn="l"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ndParaRPr>
          </a:p>
        </p:txBody>
      </p:sp>
      <p:sp>
        <p:nvSpPr>
          <p:cNvPr id="4" name="Vertical Title 1"/>
          <p:cNvSpPr txBox="1">
            <a:spLocks noGrp="1"/>
          </p:cNvSpPr>
          <p:nvPr>
            <p:ph type="title" orient="vert"/>
          </p:nvPr>
        </p:nvSpPr>
        <p:spPr>
          <a:xfrm>
            <a:off x="8724900" y="412297"/>
            <a:ext cx="2628899" cy="5759903"/>
          </a:xfrm>
        </p:spPr>
        <p:txBody>
          <a:bodyPr vert="eaVert"/>
          <a:lstStyle>
            <a:lvl1pPr>
              <a:defRPr/>
            </a:lvl1pPr>
          </a:lstStyle>
          <a:p>
            <a:pPr lvl="0"/>
            <a:r>
              <a:rPr lang="en-US"/>
              <a:t>Click to edit Master title style</a:t>
            </a:r>
          </a:p>
        </p:txBody>
      </p:sp>
      <p:sp>
        <p:nvSpPr>
          <p:cNvPr id="5" name="Vertical Text Placeholder 2"/>
          <p:cNvSpPr txBox="1">
            <a:spLocks noGrp="1"/>
          </p:cNvSpPr>
          <p:nvPr>
            <p:ph type="body" orient="vert" idx="1"/>
          </p:nvPr>
        </p:nvSpPr>
        <p:spPr>
          <a:xfrm>
            <a:off x="838201" y="412297"/>
            <a:ext cx="7734300" cy="5759903"/>
          </a:xfrm>
        </p:spPr>
        <p:txBody>
          <a:bodyPr vert="eaVert" lIns="45720" tIns="0" rIns="45720" bIns="0"/>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txBox="1">
            <a:spLocks noGrp="1"/>
          </p:cNvSpPr>
          <p:nvPr>
            <p:ph type="dt" sz="half" idx="7"/>
          </p:nvPr>
        </p:nvSpPr>
        <p:spPr/>
        <p:txBody>
          <a:bodyPr/>
          <a:lstStyle>
            <a:lvl1pPr>
              <a:defRPr/>
            </a:lvl1pPr>
          </a:lstStyle>
          <a:p>
            <a:fld id="{B2EDA2B6-E9E6-4CF9-90A3-4FD81DE1DBFC}" type="datetime1">
              <a:rPr lang="en-US" smtClean="0"/>
              <a:t>6/28/2023</a:t>
            </a:fld>
            <a:endParaRPr lang="en-US"/>
          </a:p>
        </p:txBody>
      </p:sp>
      <p:sp>
        <p:nvSpPr>
          <p:cNvPr id="7" name="Footer Placeholder 4"/>
          <p:cNvSpPr txBox="1">
            <a:spLocks noGrp="1"/>
          </p:cNvSpPr>
          <p:nvPr>
            <p:ph type="ftr" sz="quarter" idx="9"/>
          </p:nvPr>
        </p:nvSpPr>
        <p:spPr/>
        <p:txBody>
          <a:bodyPr/>
          <a:lstStyle>
            <a:lvl1pPr>
              <a:defRPr/>
            </a:lvl1pPr>
          </a:lstStyle>
          <a:p>
            <a:r>
              <a:rPr lang="en-US"/>
              <a:t>NATIONAL DROUGHT MITIGATION CENTER</a:t>
            </a:r>
            <a:endParaRPr lang="en-US" dirty="0"/>
          </a:p>
        </p:txBody>
      </p:sp>
      <p:sp>
        <p:nvSpPr>
          <p:cNvPr id="8" name="Slide Number Placeholder 5"/>
          <p:cNvSpPr txBox="1">
            <a:spLocks noGrp="1"/>
          </p:cNvSpPr>
          <p:nvPr>
            <p:ph type="sldNum" sz="quarter" idx="8"/>
          </p:nvPr>
        </p:nvSpPr>
        <p:spPr/>
        <p:txBody>
          <a:bodyPr/>
          <a:lstStyle>
            <a:lvl1pPr>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4231191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496457" y="559674"/>
            <a:ext cx="10515600" cy="2852732"/>
          </a:xfrm>
        </p:spPr>
        <p:txBody>
          <a:bodyPr/>
          <a:lstStyle>
            <a:lvl1pPr>
              <a:defRPr sz="6000">
                <a:solidFill>
                  <a:srgbClr val="3A2313"/>
                </a:solidFill>
              </a:defRPr>
            </a:lvl1pPr>
          </a:lstStyle>
          <a:p>
            <a:pPr lvl="0"/>
            <a:r>
              <a:rPr lang="en-US"/>
              <a:t>Click to edit Master title style</a:t>
            </a:r>
          </a:p>
        </p:txBody>
      </p:sp>
      <p:sp>
        <p:nvSpPr>
          <p:cNvPr id="3" name="Text Placeholder 2"/>
          <p:cNvSpPr txBox="1">
            <a:spLocks noGrp="1"/>
          </p:cNvSpPr>
          <p:nvPr>
            <p:ph type="body" idx="4294967295"/>
          </p:nvPr>
        </p:nvSpPr>
        <p:spPr>
          <a:xfrm>
            <a:off x="496457" y="3439399"/>
            <a:ext cx="10515600" cy="1500188"/>
          </a:xfrm>
        </p:spPr>
        <p:txBody>
          <a:bodyPr/>
          <a:lstStyle>
            <a:lvl1pPr marL="0" indent="0">
              <a:buNone/>
              <a:defRPr sz="2400">
                <a:solidFill>
                  <a:srgbClr val="898989"/>
                </a:solidFill>
              </a:defRPr>
            </a:lvl1pPr>
          </a:lstStyle>
          <a:p>
            <a:pPr lvl="0"/>
            <a:r>
              <a:rPr lang="en-US"/>
              <a:t>Click to edit Master text styles</a:t>
            </a:r>
          </a:p>
        </p:txBody>
      </p:sp>
    </p:spTree>
    <p:extLst>
      <p:ext uri="{BB962C8B-B14F-4D97-AF65-F5344CB8AC3E}">
        <p14:creationId xmlns:p14="http://schemas.microsoft.com/office/powerpoint/2010/main" val="42875990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r>
              <a:rPr lang="en-US" noProof="0"/>
              <a:t>Click icon to add table</a:t>
            </a:r>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fontAlgn="auto">
              <a:spcBef>
                <a:spcPts val="0"/>
              </a:spcBef>
              <a:spcAft>
                <a:spcPts val="0"/>
              </a:spcAft>
              <a:defRPr>
                <a:latin typeface="+mn-lt"/>
              </a:defRPr>
            </a:lvl1pPr>
          </a:lstStyle>
          <a:p>
            <a:fld id="{B2EDA2B6-E9E6-4CF9-90A3-4FD81DE1DBFC}" type="datetime1">
              <a:rPr lang="en-US" smtClean="0"/>
              <a:t>6/28/2023</a:t>
            </a:fld>
            <a:endParaRPr lang="en-US"/>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fontAlgn="auto">
              <a:spcBef>
                <a:spcPts val="0"/>
              </a:spcBef>
              <a:spcAft>
                <a:spcPts val="0"/>
              </a:spcAft>
              <a:defRPr>
                <a:latin typeface="+mn-lt"/>
              </a:defRPr>
            </a:lvl1pPr>
          </a:lstStyle>
          <a:p>
            <a:r>
              <a:rPr lang="en-US"/>
              <a:t>NATIONAL DROUGHT MITIGATION CENTER</a:t>
            </a:r>
            <a:endParaRPr lang="en-US" dirty="0"/>
          </a:p>
        </p:txBody>
      </p:sp>
      <p:sp>
        <p:nvSpPr>
          <p:cNvPr id="6" name="Slide Number Placeholder 5"/>
          <p:cNvSpPr>
            <a:spLocks noGrp="1"/>
          </p:cNvSpPr>
          <p:nvPr>
            <p:ph type="sldNum" sz="quarter" idx="12"/>
          </p:nvPr>
        </p:nvSpPr>
        <p:spPr>
          <a:xfrm>
            <a:off x="8737600" y="6248400"/>
            <a:ext cx="2540000" cy="457200"/>
          </a:xfrm>
          <a:prstGeom prst="rect">
            <a:avLst/>
          </a:prstGeom>
        </p:spPr>
        <p:txBody>
          <a:bodyPr/>
          <a:lstStyle>
            <a:lvl1pPr fontAlgn="auto">
              <a:spcBef>
                <a:spcPts val="0"/>
              </a:spcBef>
              <a:spcAft>
                <a:spcPts val="0"/>
              </a:spcAft>
              <a:defRPr>
                <a:latin typeface="+mn-lt"/>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30376280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online image</a:t>
            </a:r>
          </a:p>
        </p:txBody>
      </p:sp>
    </p:spTree>
    <p:extLst>
      <p:ext uri="{BB962C8B-B14F-4D97-AF65-F5344CB8AC3E}">
        <p14:creationId xmlns:p14="http://schemas.microsoft.com/office/powerpoint/2010/main" val="1858029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4796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6043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86613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646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885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207179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75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65378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382322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1990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0798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49283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153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10366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1689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4873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41296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1468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67458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996330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8183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3843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6000" b="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1800" cap="all" spc="150" baseline="0">
                <a:solidFill>
                  <a:schemeClr val="bg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F5169FF5-285A-4229-AACC-A1CA46E83406}" type="datetime1">
              <a:rPr lang="en-US" smtClean="0"/>
              <a:t>6/28/2023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88676DA-17D9-4E76-BDBF-839424D51AA4}"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2554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lvl1pPr>
              <a:defRPr>
                <a:solidFill>
                  <a:srgbClr val="AD122A"/>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defRPr sz="2667">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0"/>
          </p:nvPr>
        </p:nvSpPr>
        <p:spPr>
          <a:xfrm>
            <a:off x="1275558" y="2282647"/>
            <a:ext cx="9709617" cy="457200"/>
          </a:xfrm>
        </p:spPr>
        <p:txBody>
          <a:bodyPr tIns="0" bIns="0" anchor="t"/>
          <a:lstStyle>
            <a:lvl1pPr>
              <a:defRPr b="1">
                <a:solidFill>
                  <a:srgbClr val="A2B526"/>
                </a:solidFill>
              </a:defRPr>
            </a:lvl1pPr>
          </a:lstStyle>
          <a:p>
            <a:pPr lvl="0"/>
            <a:r>
              <a:rPr lang="en-US"/>
              <a:t>Click to edit Master text styles</a:t>
            </a:r>
          </a:p>
        </p:txBody>
      </p:sp>
    </p:spTree>
    <p:extLst>
      <p:ext uri="{BB962C8B-B14F-4D97-AF65-F5344CB8AC3E}">
        <p14:creationId xmlns:p14="http://schemas.microsoft.com/office/powerpoint/2010/main" val="39550478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online image</a:t>
            </a:r>
          </a:p>
        </p:txBody>
      </p:sp>
    </p:spTree>
    <p:extLst>
      <p:ext uri="{BB962C8B-B14F-4D97-AF65-F5344CB8AC3E}">
        <p14:creationId xmlns:p14="http://schemas.microsoft.com/office/powerpoint/2010/main" val="1928406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fld id="{2FAAE8A1-10EA-44D9-98D2-357D93CD1BBC}" type="datetime1">
              <a:rPr lang="en-US" smtClean="0"/>
              <a:t>6/28/2023</a:t>
            </a:fld>
            <a:endParaRPr lang="en-US" dirty="0"/>
          </a:p>
        </p:txBody>
      </p:sp>
      <p:sp>
        <p:nvSpPr>
          <p:cNvPr id="5" name="Footer Placeholder 4"/>
          <p:cNvSpPr txBox="1">
            <a:spLocks noGrp="1"/>
          </p:cNvSpPr>
          <p:nvPr>
            <p:ph type="ftr" sz="quarter" idx="9"/>
          </p:nvPr>
        </p:nvSpPr>
        <p:spPr/>
        <p:txBody>
          <a:bodyPr/>
          <a:lstStyle>
            <a:lvl1pPr>
              <a:defRPr/>
            </a:lvl1pPr>
          </a:lstStyle>
          <a:p>
            <a:r>
              <a:rPr lang="en-US"/>
              <a:t>NATIONAL DROUGHT MITIGATION CENTER</a:t>
            </a:r>
            <a:endParaRPr lang="en-US" dirty="0"/>
          </a:p>
        </p:txBody>
      </p:sp>
      <p:sp>
        <p:nvSpPr>
          <p:cNvPr id="6" name="Slide Number Placeholder 5"/>
          <p:cNvSpPr txBox="1">
            <a:spLocks noGrp="1"/>
          </p:cNvSpPr>
          <p:nvPr>
            <p:ph type="sldNum" sz="quarter" idx="8"/>
          </p:nvPr>
        </p:nvSpPr>
        <p:spPr/>
        <p:txBody>
          <a:bodyPr/>
          <a:lstStyle>
            <a:lvl1pPr>
              <a:defRPr/>
            </a:lvl1pPr>
          </a:lstStyle>
          <a:p>
            <a:fld id="{588676DA-17D9-4E76-BDBF-839424D51AA4}" type="slidenum">
              <a:rPr lang="en-US" smtClean="0"/>
              <a:pPr/>
              <a:t>‹#›</a:t>
            </a:fld>
            <a:endParaRPr lang="en-US" dirty="0"/>
          </a:p>
        </p:txBody>
      </p:sp>
    </p:spTree>
    <p:extLst>
      <p:ext uri="{BB962C8B-B14F-4D97-AF65-F5344CB8AC3E}">
        <p14:creationId xmlns:p14="http://schemas.microsoft.com/office/powerpoint/2010/main" val="36480751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03488D5-90CE-47CC-8620-3CF4A1BA2014}" type="datetime1">
              <a:rPr lang="en-US" smtClean="0"/>
              <a:t>6/28/2023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737932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online image</a:t>
            </a:r>
          </a:p>
        </p:txBody>
      </p:sp>
    </p:spTree>
    <p:extLst>
      <p:ext uri="{BB962C8B-B14F-4D97-AF65-F5344CB8AC3E}">
        <p14:creationId xmlns:p14="http://schemas.microsoft.com/office/powerpoint/2010/main" val="34743566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fld id="{2FAAE8A1-10EA-44D9-98D2-357D93CD1BBC}" type="datetime1">
              <a:rPr lang="en-US" smtClean="0"/>
              <a:t>6/28/2023</a:t>
            </a:fld>
            <a:endParaRPr lang="en-US" dirty="0"/>
          </a:p>
        </p:txBody>
      </p:sp>
      <p:sp>
        <p:nvSpPr>
          <p:cNvPr id="5" name="Footer Placeholder 4"/>
          <p:cNvSpPr txBox="1">
            <a:spLocks noGrp="1"/>
          </p:cNvSpPr>
          <p:nvPr>
            <p:ph type="ftr" sz="quarter" idx="9"/>
          </p:nvPr>
        </p:nvSpPr>
        <p:spPr/>
        <p:txBody>
          <a:bodyPr/>
          <a:lstStyle>
            <a:lvl1pPr>
              <a:defRPr/>
            </a:lvl1pPr>
          </a:lstStyle>
          <a:p>
            <a:r>
              <a:rPr lang="en-US"/>
              <a:t>NATIONAL DROUGHT MITIGATION CENTER</a:t>
            </a:r>
            <a:endParaRPr lang="en-US" dirty="0"/>
          </a:p>
        </p:txBody>
      </p:sp>
      <p:sp>
        <p:nvSpPr>
          <p:cNvPr id="6" name="Slide Number Placeholder 5"/>
          <p:cNvSpPr txBox="1">
            <a:spLocks noGrp="1"/>
          </p:cNvSpPr>
          <p:nvPr>
            <p:ph type="sldNum" sz="quarter" idx="8"/>
          </p:nvPr>
        </p:nvSpPr>
        <p:spPr/>
        <p:txBody>
          <a:bodyPr/>
          <a:lstStyle>
            <a:lvl1pPr>
              <a:defRPr/>
            </a:lvl1pPr>
          </a:lstStyle>
          <a:p>
            <a:fld id="{588676DA-17D9-4E76-BDBF-839424D51AA4}" type="slidenum">
              <a:rPr lang="en-US" smtClean="0"/>
              <a:pPr/>
              <a:t>‹#›</a:t>
            </a:fld>
            <a:endParaRPr lang="en-US" dirty="0"/>
          </a:p>
        </p:txBody>
      </p:sp>
    </p:spTree>
    <p:extLst>
      <p:ext uri="{BB962C8B-B14F-4D97-AF65-F5344CB8AC3E}">
        <p14:creationId xmlns:p14="http://schemas.microsoft.com/office/powerpoint/2010/main" val="19641649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C545AB6-CE8B-E147-90BF-298263F94B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551F8C0-BB81-9D4A-972F-5D0618E1DF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A5799-BC30-EA47-9B93-0A72B05189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1297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5FBB-3560-E648-BEAF-448F39847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6E55A-8BBD-8D4D-BCFE-F792B78331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4D0E98D-DF6B-1C45-BEFC-1CFDF8BFEE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BA296C0-CBE9-A94F-BF22-E6E8FB21DB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A5799-BC30-EA47-9B93-0A72B05189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9673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6883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reserve="1">
  <p:cSld name="1_Title Only with UN watermark">
    <p:spTree>
      <p:nvGrpSpPr>
        <p:cNvPr id="1" name=""/>
        <p:cNvGrpSpPr/>
        <p:nvPr/>
      </p:nvGrpSpPr>
      <p:grpSpPr>
        <a:xfrm>
          <a:off x="0" y="0"/>
          <a:ext cx="0" cy="0"/>
          <a:chOff x="0" y="0"/>
          <a:chExt cx="0" cy="0"/>
        </a:xfrm>
      </p:grpSpPr>
      <p:sp>
        <p:nvSpPr>
          <p:cNvPr id="114" name="Rectangle"/>
          <p:cNvSpPr/>
          <p:nvPr/>
        </p:nvSpPr>
        <p:spPr>
          <a:xfrm>
            <a:off x="-14480" y="-20620"/>
            <a:ext cx="12220960" cy="796168"/>
          </a:xfrm>
          <a:prstGeom prst="rect">
            <a:avLst/>
          </a:prstGeom>
          <a:solidFill>
            <a:srgbClr val="EBEBEB">
              <a:alpha val="70269"/>
            </a:srgbClr>
          </a:solidFill>
        </p:spPr>
        <p:txBody>
          <a:bodyPr lIns="41493" rIns="41493" anchor="ctr"/>
          <a:lstStyle/>
          <a:p>
            <a:endParaRPr sz="1634"/>
          </a:p>
        </p:txBody>
      </p:sp>
      <p:sp>
        <p:nvSpPr>
          <p:cNvPr id="115" name="TextBox 10"/>
          <p:cNvSpPr txBox="1"/>
          <p:nvPr/>
        </p:nvSpPr>
        <p:spPr>
          <a:xfrm>
            <a:off x="171558" y="6544877"/>
            <a:ext cx="10740259" cy="218073"/>
          </a:xfrm>
          <a:prstGeom prst="rect">
            <a:avLst/>
          </a:prstGeom>
        </p:spPr>
        <p:txBody>
          <a:bodyPr lIns="41493" rIns="41493">
            <a:spAutoFit/>
          </a:bodyPr>
          <a:lstStyle>
            <a:lvl1pPr>
              <a:defRPr sz="900">
                <a:solidFill>
                  <a:srgbClr val="A7A7A7"/>
                </a:solidFill>
              </a:defRPr>
            </a:lvl1pPr>
          </a:lstStyle>
          <a:p>
            <a:r>
              <a:rPr sz="817"/>
              <a:t>© UNDRR – United Nations Office for Disaster Risk Reduction</a:t>
            </a:r>
          </a:p>
        </p:txBody>
      </p:sp>
      <p:sp>
        <p:nvSpPr>
          <p:cNvPr id="116" name="Title Text"/>
          <p:cNvSpPr>
            <a:spLocks noGrp="1" noEditPoints="1"/>
          </p:cNvSpPr>
          <p:nvPr>
            <p:ph type="title"/>
          </p:nvPr>
        </p:nvSpPr>
        <p:spPr>
          <a:xfrm>
            <a:off x="432195" y="169529"/>
            <a:ext cx="10972077" cy="503230"/>
          </a:xfrm>
          <a:prstGeom prst="rect">
            <a:avLst/>
          </a:prstGeom>
        </p:spPr>
        <p:txBody>
          <a:bodyPr lIns="45719" tIns="45719" rIns="45719" bIns="45719" anchor="t">
            <a:noAutofit/>
          </a:bodyPr>
          <a:lstStyle>
            <a:lvl1pPr>
              <a:defRPr sz="2269" b="0">
                <a:solidFill>
                  <a:srgbClr val="AB1A2D"/>
                </a:solidFill>
              </a:defRPr>
            </a:lvl1pPr>
          </a:lstStyle>
          <a:p>
            <a:r>
              <a:rPr lang="en-US"/>
              <a:t>Click to edit Master title style</a:t>
            </a:r>
            <a:endParaRPr/>
          </a:p>
        </p:txBody>
      </p:sp>
      <p:sp>
        <p:nvSpPr>
          <p:cNvPr id="117" name="Slide Number"/>
          <p:cNvSpPr>
            <a:spLocks noGrp="1" noEditPoints="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023434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online image</a:t>
            </a:r>
          </a:p>
        </p:txBody>
      </p:sp>
    </p:spTree>
    <p:extLst>
      <p:ext uri="{BB962C8B-B14F-4D97-AF65-F5344CB8AC3E}">
        <p14:creationId xmlns:p14="http://schemas.microsoft.com/office/powerpoint/2010/main" val="798922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3488D5-90CE-47CC-8620-3CF4A1BA2014}"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NATIONAL DROUGHT MITIGATION CENTER</a:t>
            </a: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676DA-17D9-4E76-BDBF-839424D51AA4}"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6477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884281-0480-4B8F-9730-2383D92316F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4E342-3997-4AD7-8A97-9247EE9D3E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377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5.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19" Type="http://schemas.openxmlformats.org/officeDocument/2006/relationships/image" Target="../media/image6.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image" Target="../media/image14.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84.xml"/><Relationship Id="rId7" Type="http://schemas.openxmlformats.org/officeDocument/2006/relationships/image" Target="../media/image15.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heme" Target="../theme/theme13.xml"/><Relationship Id="rId5" Type="http://schemas.openxmlformats.org/officeDocument/2006/relationships/slideLayout" Target="../slideLayouts/slideLayout86.xml"/><Relationship Id="rId10" Type="http://schemas.openxmlformats.org/officeDocument/2006/relationships/image" Target="../media/image16.png"/><Relationship Id="rId4" Type="http://schemas.openxmlformats.org/officeDocument/2006/relationships/slideLayout" Target="../slideLayouts/slideLayout85.xml"/><Relationship Id="rId9" Type="http://schemas.openxmlformats.org/officeDocument/2006/relationships/image" Target="../media/image12.jpeg"/></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87.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15.xml"/><Relationship Id="rId1" Type="http://schemas.openxmlformats.org/officeDocument/2006/relationships/slideLayout" Target="../slideLayouts/slideLayout88.xml"/><Relationship Id="rId5" Type="http://schemas.openxmlformats.org/officeDocument/2006/relationships/image" Target="../media/image14.png"/><Relationship Id="rId4" Type="http://schemas.openxmlformats.org/officeDocument/2006/relationships/image" Target="../media/image1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9.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oleObject" Target="../embeddings/oleObject1.bin"/><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1.emf"/></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theme" Target="../theme/theme7.xml"/><Relationship Id="rId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1" name="Picture 7" descr="dirtbar"/>
          <p:cNvPicPr>
            <a:picLocks noChangeAspect="1" noChangeArrowheads="1"/>
          </p:cNvPicPr>
          <p:nvPr/>
        </p:nvPicPr>
        <p:blipFill>
          <a:blip r:embed="rId15" cstate="print"/>
          <a:srcRect/>
          <a:stretch>
            <a:fillRect/>
          </a:stretch>
        </p:blipFill>
        <p:spPr bwMode="auto">
          <a:xfrm>
            <a:off x="0" y="1"/>
            <a:ext cx="1524000" cy="6850063"/>
          </a:xfrm>
          <a:prstGeom prst="rect">
            <a:avLst/>
          </a:prstGeom>
          <a:noFill/>
        </p:spPr>
      </p:pic>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45720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457200" tIns="45720" rIns="91440" bIns="45720" numCol="1" anchor="t" anchorCtr="0" compatLnSpc="1">
            <a:prstTxWarp prst="textNoShape">
              <a:avLst/>
            </a:prstTxWarp>
          </a:bodyPr>
          <a:lstStyle/>
          <a:p>
            <a:pPr lvl="0"/>
            <a:r>
              <a:rPr lang="en-US"/>
              <a:t>Click to edit Master text styles</a:t>
            </a:r>
          </a:p>
          <a:p>
            <a:pPr lvl="1"/>
            <a:r>
              <a:rPr lang="en-US"/>
              <a:t>Second level</a:t>
            </a:r>
          </a:p>
        </p:txBody>
      </p:sp>
      <p:pic>
        <p:nvPicPr>
          <p:cNvPr id="32964" name="Picture 1220" descr="unl_logo"/>
          <p:cNvPicPr>
            <a:picLocks noChangeAspect="1" noChangeArrowheads="1"/>
          </p:cNvPicPr>
          <p:nvPr/>
        </p:nvPicPr>
        <p:blipFill>
          <a:blip r:embed="rId16" cstate="print"/>
          <a:srcRect/>
          <a:stretch>
            <a:fillRect/>
          </a:stretch>
        </p:blipFill>
        <p:spPr bwMode="auto">
          <a:xfrm>
            <a:off x="1524000" y="6176964"/>
            <a:ext cx="1930400" cy="587375"/>
          </a:xfrm>
          <a:prstGeom prst="rect">
            <a:avLst/>
          </a:prstGeom>
          <a:noFill/>
        </p:spPr>
      </p:pic>
      <p:pic>
        <p:nvPicPr>
          <p:cNvPr id="32965" name="Picture 1221" descr="NDMC_logo_color042607"/>
          <p:cNvPicPr>
            <a:picLocks noChangeAspect="1" noChangeArrowheads="1"/>
          </p:cNvPicPr>
          <p:nvPr/>
        </p:nvPicPr>
        <p:blipFill>
          <a:blip r:embed="rId17" cstate="print"/>
          <a:srcRect/>
          <a:stretch>
            <a:fillRect/>
          </a:stretch>
        </p:blipFill>
        <p:spPr bwMode="auto">
          <a:xfrm>
            <a:off x="9652000" y="6096000"/>
            <a:ext cx="1625600" cy="546100"/>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defRPr>
      </a:lvl2pPr>
      <a:lvl3pPr algn="ctr" rtl="0" eaLnBrk="1" fontAlgn="base" hangingPunct="1">
        <a:spcBef>
          <a:spcPct val="0"/>
        </a:spcBef>
        <a:spcAft>
          <a:spcPct val="0"/>
        </a:spcAft>
        <a:defRPr sz="4000">
          <a:solidFill>
            <a:schemeClr val="tx2"/>
          </a:solidFill>
          <a:latin typeface="Arial" charset="0"/>
        </a:defRPr>
      </a:lvl3pPr>
      <a:lvl4pPr algn="ctr" rtl="0" eaLnBrk="1" fontAlgn="base" hangingPunct="1">
        <a:spcBef>
          <a:spcPct val="0"/>
        </a:spcBef>
        <a:spcAft>
          <a:spcPct val="0"/>
        </a:spcAft>
        <a:defRPr sz="4000">
          <a:solidFill>
            <a:schemeClr val="tx2"/>
          </a:solidFill>
          <a:latin typeface="Arial" charset="0"/>
        </a:defRPr>
      </a:lvl4pPr>
      <a:lvl5pPr algn="ctr" rtl="0" eaLnBrk="1" fontAlgn="base" hangingPunct="1">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p:titleStyle>
    <p:bodyStyle>
      <a:lvl1pPr marL="342900" indent="-342900" algn="l" rtl="0" eaLnBrk="1" fontAlgn="base" hangingPunct="1">
        <a:spcBef>
          <a:spcPct val="20000"/>
        </a:spcBef>
        <a:spcAft>
          <a:spcPct val="0"/>
        </a:spcAft>
        <a:buBlip>
          <a:blip r:embed="rId18"/>
        </a:buBlip>
        <a:defRPr sz="30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9"/>
        </a:buBlip>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5" y="6459791"/>
            <a:ext cx="2472271" cy="365125"/>
          </a:xfrm>
          <a:prstGeom prst="rect">
            <a:avLst/>
          </a:prstGeom>
        </p:spPr>
        <p:txBody>
          <a:bodyPr vert="horz" lIns="91440" tIns="45720" rIns="91440" bIns="45720" rtlCol="0" anchor="ctr"/>
          <a:lstStyle>
            <a:lvl1pPr algn="l">
              <a:defRPr sz="380">
                <a:solidFill>
                  <a:srgbClr val="FFFFFF"/>
                </a:solidFill>
              </a:defRPr>
            </a:lvl1pPr>
          </a:lstStyle>
          <a:p>
            <a:pPr fontAlgn="base">
              <a:spcBef>
                <a:spcPct val="20000"/>
              </a:spcBef>
              <a:spcAft>
                <a:spcPct val="0"/>
              </a:spcAft>
              <a:buFontTx/>
              <a:buChar char="–"/>
              <a:defRPr/>
            </a:pPr>
            <a:fld id="{B7D424EF-D884-4076-B832-8406D47AF69D}" type="datetimeFigureOut">
              <a:rPr lang="en-US" smtClean="0">
                <a:latin typeface="Arial" charset="0"/>
              </a:rPr>
              <a:pPr fontAlgn="base">
                <a:spcBef>
                  <a:spcPct val="20000"/>
                </a:spcBef>
                <a:spcAft>
                  <a:spcPct val="0"/>
                </a:spcAft>
                <a:buFontTx/>
                <a:buChar char="–"/>
                <a:defRPr/>
              </a:pPr>
              <a:t>6/28/2023</a:t>
            </a:fld>
            <a:endParaRPr lang="en-US" dirty="0">
              <a:latin typeface="Arial" charset="0"/>
            </a:endParaRPr>
          </a:p>
        </p:txBody>
      </p:sp>
      <p:sp>
        <p:nvSpPr>
          <p:cNvPr id="5" name="Footer Placeholder 4"/>
          <p:cNvSpPr>
            <a:spLocks noGrp="1"/>
          </p:cNvSpPr>
          <p:nvPr>
            <p:ph type="ftr" sz="quarter" idx="3"/>
          </p:nvPr>
        </p:nvSpPr>
        <p:spPr>
          <a:xfrm>
            <a:off x="3686187" y="6459791"/>
            <a:ext cx="4822804" cy="365125"/>
          </a:xfrm>
          <a:prstGeom prst="rect">
            <a:avLst/>
          </a:prstGeom>
        </p:spPr>
        <p:txBody>
          <a:bodyPr vert="horz" lIns="91440" tIns="45720" rIns="91440" bIns="45720" rtlCol="0" anchor="ctr"/>
          <a:lstStyle>
            <a:lvl1pPr algn="ctr">
              <a:defRPr sz="380" cap="all" baseline="0">
                <a:solidFill>
                  <a:srgbClr val="FFFFFF"/>
                </a:solidFill>
              </a:defRPr>
            </a:lvl1pPr>
          </a:lstStyle>
          <a:p>
            <a:pPr fontAlgn="base">
              <a:spcBef>
                <a:spcPct val="20000"/>
              </a:spcBef>
              <a:spcAft>
                <a:spcPct val="0"/>
              </a:spcAft>
              <a:buFontTx/>
              <a:buChar char="–"/>
              <a:defRPr/>
            </a:pPr>
            <a:endParaRPr lang="en-US" dirty="0">
              <a:latin typeface="Arial" charset="0"/>
            </a:endParaRPr>
          </a:p>
        </p:txBody>
      </p:sp>
      <p:sp>
        <p:nvSpPr>
          <p:cNvPr id="6" name="Slide Number Placeholder 5"/>
          <p:cNvSpPr>
            <a:spLocks noGrp="1"/>
          </p:cNvSpPr>
          <p:nvPr>
            <p:ph type="sldNum" sz="quarter" idx="4"/>
          </p:nvPr>
        </p:nvSpPr>
        <p:spPr>
          <a:xfrm>
            <a:off x="9900462" y="6459791"/>
            <a:ext cx="1312025" cy="365125"/>
          </a:xfrm>
          <a:prstGeom prst="rect">
            <a:avLst/>
          </a:prstGeom>
        </p:spPr>
        <p:txBody>
          <a:bodyPr vert="horz" lIns="91440" tIns="45720" rIns="91440" bIns="45720" rtlCol="0" anchor="ctr"/>
          <a:lstStyle>
            <a:lvl1pPr algn="r">
              <a:defRPr sz="443">
                <a:solidFill>
                  <a:srgbClr val="FFFFFF"/>
                </a:solidFill>
              </a:defRPr>
            </a:lvl1pPr>
          </a:lstStyle>
          <a:p>
            <a:pPr fontAlgn="base">
              <a:spcBef>
                <a:spcPct val="20000"/>
              </a:spcBef>
              <a:spcAft>
                <a:spcPct val="0"/>
              </a:spcAft>
              <a:buFontTx/>
              <a:buChar char="–"/>
              <a:defRPr/>
            </a:pPr>
            <a:fld id="{5A46306C-204B-4CDF-B11F-7A2D1DBC8AC2}" type="slidenum">
              <a:rPr lang="en-US" smtClean="0">
                <a:latin typeface="Arial" charset="0"/>
              </a:rPr>
              <a:pPr fontAlgn="base">
                <a:spcBef>
                  <a:spcPct val="20000"/>
                </a:spcBef>
                <a:spcAft>
                  <a:spcPct val="0"/>
                </a:spcAft>
                <a:buFontTx/>
                <a:buChar char="–"/>
                <a:defRPr/>
              </a:pPr>
              <a:t>‹#›</a:t>
            </a:fld>
            <a:endParaRPr lang="en-US" dirty="0">
              <a:latin typeface="Arial"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878862"/>
      </p:ext>
    </p:extLst>
  </p:cSld>
  <p:clrMap bg1="lt1" tx1="dk1" bg2="lt2" tx2="dk2" accent1="accent1" accent2="accent2" accent3="accent3" accent4="accent4" accent5="accent5" accent6="accent6" hlink="hlink" folHlink="folHlink"/>
  <p:txStyles>
    <p:titleStyle>
      <a:lvl1pPr algn="l" defTabSz="385763" rtl="0" eaLnBrk="1" latinLnBrk="0" hangingPunct="1">
        <a:lnSpc>
          <a:spcPct val="85000"/>
        </a:lnSpc>
        <a:spcBef>
          <a:spcPct val="0"/>
        </a:spcBef>
        <a:buNone/>
        <a:defRPr sz="2025" kern="1200" spc="-21" baseline="0">
          <a:solidFill>
            <a:schemeClr val="tx1">
              <a:lumMod val="75000"/>
              <a:lumOff val="25000"/>
            </a:schemeClr>
          </a:solidFill>
          <a:latin typeface="+mj-lt"/>
          <a:ea typeface="+mj-ea"/>
          <a:cs typeface="+mj-cs"/>
        </a:defRPr>
      </a:lvl1pPr>
    </p:titleStyle>
    <p:bodyStyle>
      <a:lvl1pPr marL="38576" indent="-38576" algn="l" defTabSz="385763" rtl="0" eaLnBrk="1" latinLnBrk="0" hangingPunct="1">
        <a:lnSpc>
          <a:spcPct val="90000"/>
        </a:lnSpc>
        <a:spcBef>
          <a:spcPts val="506"/>
        </a:spcBef>
        <a:spcAft>
          <a:spcPts val="85"/>
        </a:spcAft>
        <a:buClr>
          <a:schemeClr val="accent1"/>
        </a:buClr>
        <a:buSzPct val="100000"/>
        <a:buFont typeface="Calibri" panose="020F0502020204030204" pitchFamily="34" charset="0"/>
        <a:buChar char=" "/>
        <a:defRPr sz="844" kern="1200">
          <a:solidFill>
            <a:schemeClr val="tx1">
              <a:lumMod val="75000"/>
              <a:lumOff val="25000"/>
            </a:schemeClr>
          </a:solidFill>
          <a:latin typeface="+mn-lt"/>
          <a:ea typeface="+mn-ea"/>
          <a:cs typeface="+mn-cs"/>
        </a:defRPr>
      </a:lvl1pPr>
      <a:lvl2pPr marL="162020" indent="-77153" algn="l" defTabSz="385763" rtl="0" eaLnBrk="1" latinLnBrk="0" hangingPunct="1">
        <a:lnSpc>
          <a:spcPct val="90000"/>
        </a:lnSpc>
        <a:spcBef>
          <a:spcPts val="85"/>
        </a:spcBef>
        <a:spcAft>
          <a:spcPts val="169"/>
        </a:spcAft>
        <a:buClr>
          <a:schemeClr val="accent1"/>
        </a:buClr>
        <a:buFont typeface="Calibri" pitchFamily="34" charset="0"/>
        <a:buChar char="◦"/>
        <a:defRPr sz="760" kern="1200">
          <a:solidFill>
            <a:schemeClr val="tx1">
              <a:lumMod val="75000"/>
              <a:lumOff val="25000"/>
            </a:schemeClr>
          </a:solidFill>
          <a:latin typeface="+mn-lt"/>
          <a:ea typeface="+mn-ea"/>
          <a:cs typeface="+mn-cs"/>
        </a:defRPr>
      </a:lvl2pPr>
      <a:lvl3pPr marL="239173" indent="-77153" algn="l" defTabSz="385763" rtl="0" eaLnBrk="1" latinLnBrk="0" hangingPunct="1">
        <a:lnSpc>
          <a:spcPct val="90000"/>
        </a:lnSpc>
        <a:spcBef>
          <a:spcPts val="85"/>
        </a:spcBef>
        <a:spcAft>
          <a:spcPts val="169"/>
        </a:spcAft>
        <a:buClr>
          <a:schemeClr val="accent1"/>
        </a:buClr>
        <a:buFont typeface="Calibri" pitchFamily="34" charset="0"/>
        <a:buChar char="◦"/>
        <a:defRPr sz="591" kern="1200">
          <a:solidFill>
            <a:schemeClr val="tx1">
              <a:lumMod val="75000"/>
              <a:lumOff val="25000"/>
            </a:schemeClr>
          </a:solidFill>
          <a:latin typeface="+mn-lt"/>
          <a:ea typeface="+mn-ea"/>
          <a:cs typeface="+mn-cs"/>
        </a:defRPr>
      </a:lvl3pPr>
      <a:lvl4pPr marL="316325" indent="-77153" algn="l" defTabSz="385763" rtl="0" eaLnBrk="1" latinLnBrk="0" hangingPunct="1">
        <a:lnSpc>
          <a:spcPct val="90000"/>
        </a:lnSpc>
        <a:spcBef>
          <a:spcPts val="85"/>
        </a:spcBef>
        <a:spcAft>
          <a:spcPts val="169"/>
        </a:spcAft>
        <a:buClr>
          <a:schemeClr val="accent1"/>
        </a:buClr>
        <a:buFont typeface="Calibri" pitchFamily="34" charset="0"/>
        <a:buChar char="◦"/>
        <a:defRPr sz="591" kern="1200">
          <a:solidFill>
            <a:schemeClr val="tx1">
              <a:lumMod val="75000"/>
              <a:lumOff val="25000"/>
            </a:schemeClr>
          </a:solidFill>
          <a:latin typeface="+mn-lt"/>
          <a:ea typeface="+mn-ea"/>
          <a:cs typeface="+mn-cs"/>
        </a:defRPr>
      </a:lvl4pPr>
      <a:lvl5pPr marL="393478" indent="-77153" algn="l" defTabSz="385763" rtl="0" eaLnBrk="1" latinLnBrk="0" hangingPunct="1">
        <a:lnSpc>
          <a:spcPct val="90000"/>
        </a:lnSpc>
        <a:spcBef>
          <a:spcPts val="85"/>
        </a:spcBef>
        <a:spcAft>
          <a:spcPts val="169"/>
        </a:spcAft>
        <a:buClr>
          <a:schemeClr val="accent1"/>
        </a:buClr>
        <a:buFont typeface="Calibri" pitchFamily="34" charset="0"/>
        <a:buChar char="◦"/>
        <a:defRPr sz="591" kern="1200">
          <a:solidFill>
            <a:schemeClr val="tx1">
              <a:lumMod val="75000"/>
              <a:lumOff val="25000"/>
            </a:schemeClr>
          </a:solidFill>
          <a:latin typeface="+mn-lt"/>
          <a:ea typeface="+mn-ea"/>
          <a:cs typeface="+mn-cs"/>
        </a:defRPr>
      </a:lvl5pPr>
      <a:lvl6pPr marL="464063" indent="-96441" algn="l" defTabSz="385763" rtl="0" eaLnBrk="1" latinLnBrk="0" hangingPunct="1">
        <a:lnSpc>
          <a:spcPct val="90000"/>
        </a:lnSpc>
        <a:spcBef>
          <a:spcPts val="85"/>
        </a:spcBef>
        <a:spcAft>
          <a:spcPts val="169"/>
        </a:spcAft>
        <a:buClr>
          <a:schemeClr val="accent1"/>
        </a:buClr>
        <a:buFont typeface="Calibri" pitchFamily="34" charset="0"/>
        <a:buChar char="◦"/>
        <a:defRPr sz="591" kern="1200">
          <a:solidFill>
            <a:schemeClr val="tx1">
              <a:lumMod val="75000"/>
              <a:lumOff val="25000"/>
            </a:schemeClr>
          </a:solidFill>
          <a:latin typeface="+mn-lt"/>
          <a:ea typeface="+mn-ea"/>
          <a:cs typeface="+mn-cs"/>
        </a:defRPr>
      </a:lvl6pPr>
      <a:lvl7pPr marL="548438" indent="-96441" algn="l" defTabSz="385763" rtl="0" eaLnBrk="1" latinLnBrk="0" hangingPunct="1">
        <a:lnSpc>
          <a:spcPct val="90000"/>
        </a:lnSpc>
        <a:spcBef>
          <a:spcPts val="85"/>
        </a:spcBef>
        <a:spcAft>
          <a:spcPts val="169"/>
        </a:spcAft>
        <a:buClr>
          <a:schemeClr val="accent1"/>
        </a:buClr>
        <a:buFont typeface="Calibri" pitchFamily="34" charset="0"/>
        <a:buChar char="◦"/>
        <a:defRPr sz="591" kern="1200">
          <a:solidFill>
            <a:schemeClr val="tx1">
              <a:lumMod val="75000"/>
              <a:lumOff val="25000"/>
            </a:schemeClr>
          </a:solidFill>
          <a:latin typeface="+mn-lt"/>
          <a:ea typeface="+mn-ea"/>
          <a:cs typeface="+mn-cs"/>
        </a:defRPr>
      </a:lvl7pPr>
      <a:lvl8pPr marL="632813" indent="-96441" algn="l" defTabSz="385763" rtl="0" eaLnBrk="1" latinLnBrk="0" hangingPunct="1">
        <a:lnSpc>
          <a:spcPct val="90000"/>
        </a:lnSpc>
        <a:spcBef>
          <a:spcPts val="85"/>
        </a:spcBef>
        <a:spcAft>
          <a:spcPts val="169"/>
        </a:spcAft>
        <a:buClr>
          <a:schemeClr val="accent1"/>
        </a:buClr>
        <a:buFont typeface="Calibri" pitchFamily="34" charset="0"/>
        <a:buChar char="◦"/>
        <a:defRPr sz="591" kern="1200">
          <a:solidFill>
            <a:schemeClr val="tx1">
              <a:lumMod val="75000"/>
              <a:lumOff val="25000"/>
            </a:schemeClr>
          </a:solidFill>
          <a:latin typeface="+mn-lt"/>
          <a:ea typeface="+mn-ea"/>
          <a:cs typeface="+mn-cs"/>
        </a:defRPr>
      </a:lvl8pPr>
      <a:lvl9pPr marL="717188" indent="-96441" algn="l" defTabSz="385763" rtl="0" eaLnBrk="1" latinLnBrk="0" hangingPunct="1">
        <a:lnSpc>
          <a:spcPct val="90000"/>
        </a:lnSpc>
        <a:spcBef>
          <a:spcPts val="85"/>
        </a:spcBef>
        <a:spcAft>
          <a:spcPts val="169"/>
        </a:spcAft>
        <a:buClr>
          <a:schemeClr val="accent1"/>
        </a:buClr>
        <a:buFont typeface="Calibri" pitchFamily="34" charset="0"/>
        <a:buChar char="◦"/>
        <a:defRPr sz="591" kern="1200">
          <a:solidFill>
            <a:schemeClr val="tx1">
              <a:lumMod val="75000"/>
              <a:lumOff val="25000"/>
            </a:schemeClr>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3" y="6459789"/>
            <a:ext cx="2472271" cy="365125"/>
          </a:xfrm>
          <a:prstGeom prst="rect">
            <a:avLst/>
          </a:prstGeom>
        </p:spPr>
        <p:txBody>
          <a:bodyPr vert="horz" lIns="91440" tIns="45720" rIns="91440" bIns="45720" rtlCol="0" anchor="ctr"/>
          <a:lstStyle>
            <a:lvl1pPr algn="l">
              <a:defRPr sz="506">
                <a:solidFill>
                  <a:srgbClr val="FFFFFF"/>
                </a:solidFill>
              </a:defRPr>
            </a:lvl1pPr>
          </a:lstStyle>
          <a:p>
            <a:pPr fontAlgn="base">
              <a:spcBef>
                <a:spcPct val="20000"/>
              </a:spcBef>
              <a:spcAft>
                <a:spcPct val="0"/>
              </a:spcAft>
              <a:buFontTx/>
              <a:buChar char="–"/>
              <a:defRPr/>
            </a:pPr>
            <a:fld id="{B7D424EF-D884-4076-B832-8406D47AF69D}" type="datetimeFigureOut">
              <a:rPr lang="en-US" smtClean="0">
                <a:latin typeface="Arial" charset="0"/>
              </a:rPr>
              <a:pPr fontAlgn="base">
                <a:spcBef>
                  <a:spcPct val="20000"/>
                </a:spcBef>
                <a:spcAft>
                  <a:spcPct val="0"/>
                </a:spcAft>
                <a:buFontTx/>
                <a:buChar char="–"/>
                <a:defRPr/>
              </a:pPr>
              <a:t>6/28/2023</a:t>
            </a:fld>
            <a:endParaRPr lang="en-US" dirty="0">
              <a:latin typeface="Arial" charset="0"/>
            </a:endParaRPr>
          </a:p>
        </p:txBody>
      </p:sp>
      <p:sp>
        <p:nvSpPr>
          <p:cNvPr id="5" name="Footer Placeholder 4"/>
          <p:cNvSpPr>
            <a:spLocks noGrp="1"/>
          </p:cNvSpPr>
          <p:nvPr>
            <p:ph type="ftr" sz="quarter" idx="3"/>
          </p:nvPr>
        </p:nvSpPr>
        <p:spPr>
          <a:xfrm>
            <a:off x="3686187" y="6459789"/>
            <a:ext cx="4822804" cy="365125"/>
          </a:xfrm>
          <a:prstGeom prst="rect">
            <a:avLst/>
          </a:prstGeom>
        </p:spPr>
        <p:txBody>
          <a:bodyPr vert="horz" lIns="91440" tIns="45720" rIns="91440" bIns="45720" rtlCol="0" anchor="ctr"/>
          <a:lstStyle>
            <a:lvl1pPr algn="ctr">
              <a:defRPr sz="506" cap="all" baseline="0">
                <a:solidFill>
                  <a:srgbClr val="FFFFFF"/>
                </a:solidFill>
              </a:defRPr>
            </a:lvl1pPr>
          </a:lstStyle>
          <a:p>
            <a:pPr fontAlgn="base">
              <a:spcBef>
                <a:spcPct val="20000"/>
              </a:spcBef>
              <a:spcAft>
                <a:spcPct val="0"/>
              </a:spcAft>
              <a:buFontTx/>
              <a:buChar char="–"/>
              <a:defRPr/>
            </a:pPr>
            <a:endParaRPr lang="en-US" dirty="0">
              <a:latin typeface="Arial" charset="0"/>
            </a:endParaRPr>
          </a:p>
        </p:txBody>
      </p:sp>
      <p:sp>
        <p:nvSpPr>
          <p:cNvPr id="6" name="Slide Number Placeholder 5"/>
          <p:cNvSpPr>
            <a:spLocks noGrp="1"/>
          </p:cNvSpPr>
          <p:nvPr>
            <p:ph type="sldNum" sz="quarter" idx="4"/>
          </p:nvPr>
        </p:nvSpPr>
        <p:spPr>
          <a:xfrm>
            <a:off x="9900461" y="6459789"/>
            <a:ext cx="1312025" cy="365125"/>
          </a:xfrm>
          <a:prstGeom prst="rect">
            <a:avLst/>
          </a:prstGeom>
        </p:spPr>
        <p:txBody>
          <a:bodyPr vert="horz" lIns="91440" tIns="45720" rIns="91440" bIns="45720" rtlCol="0" anchor="ctr"/>
          <a:lstStyle>
            <a:lvl1pPr algn="r">
              <a:defRPr sz="591">
                <a:solidFill>
                  <a:srgbClr val="FFFFFF"/>
                </a:solidFill>
              </a:defRPr>
            </a:lvl1pPr>
          </a:lstStyle>
          <a:p>
            <a:pPr fontAlgn="base">
              <a:spcBef>
                <a:spcPct val="20000"/>
              </a:spcBef>
              <a:spcAft>
                <a:spcPct val="0"/>
              </a:spcAft>
              <a:buFontTx/>
              <a:buChar char="–"/>
              <a:defRPr/>
            </a:pPr>
            <a:fld id="{5A46306C-204B-4CDF-B11F-7A2D1DBC8AC2}" type="slidenum">
              <a:rPr lang="en-US" smtClean="0">
                <a:latin typeface="Arial" charset="0"/>
              </a:rPr>
              <a:pPr fontAlgn="base">
                <a:spcBef>
                  <a:spcPct val="20000"/>
                </a:spcBef>
                <a:spcAft>
                  <a:spcPct val="0"/>
                </a:spcAft>
                <a:buFontTx/>
                <a:buChar char="–"/>
                <a:defRPr/>
              </a:pPr>
              <a:t>‹#›</a:t>
            </a:fld>
            <a:endParaRPr lang="en-US" dirty="0">
              <a:latin typeface="Arial"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880876"/>
      </p:ext>
    </p:extLst>
  </p:cSld>
  <p:clrMap bg1="lt1" tx1="dk1" bg2="lt2" tx2="dk2" accent1="accent1" accent2="accent2" accent3="accent3" accent4="accent4" accent5="accent5" accent6="accent6" hlink="hlink" folHlink="folHlink"/>
  <p:txStyles>
    <p:titleStyle>
      <a:lvl1pPr algn="l" defTabSz="514350" rtl="0" eaLnBrk="1" latinLnBrk="0" hangingPunct="1">
        <a:lnSpc>
          <a:spcPct val="85000"/>
        </a:lnSpc>
        <a:spcBef>
          <a:spcPct val="0"/>
        </a:spcBef>
        <a:buNone/>
        <a:defRPr sz="2700" kern="1200" spc="-28" baseline="0">
          <a:solidFill>
            <a:schemeClr val="tx1">
              <a:lumMod val="75000"/>
              <a:lumOff val="25000"/>
            </a:schemeClr>
          </a:solidFill>
          <a:latin typeface="+mj-lt"/>
          <a:ea typeface="+mj-ea"/>
          <a:cs typeface="+mj-cs"/>
        </a:defRPr>
      </a:lvl1pPr>
    </p:titleStyle>
    <p:bodyStyle>
      <a:lvl1pPr marL="51435" indent="-51435" algn="l" defTabSz="514350" rtl="0" eaLnBrk="1" latinLnBrk="0" hangingPunct="1">
        <a:lnSpc>
          <a:spcPct val="90000"/>
        </a:lnSpc>
        <a:spcBef>
          <a:spcPts val="675"/>
        </a:spcBef>
        <a:spcAft>
          <a:spcPts val="113"/>
        </a:spcAft>
        <a:buClr>
          <a:schemeClr val="accent1"/>
        </a:buClr>
        <a:buSzPct val="100000"/>
        <a:buFont typeface="Calibri" panose="020F0502020204030204" pitchFamily="34" charset="0"/>
        <a:buChar char=" "/>
        <a:defRPr sz="1125" kern="1200">
          <a:solidFill>
            <a:schemeClr val="tx1">
              <a:lumMod val="75000"/>
              <a:lumOff val="25000"/>
            </a:schemeClr>
          </a:solidFill>
          <a:latin typeface="+mn-lt"/>
          <a:ea typeface="+mn-ea"/>
          <a:cs typeface="+mn-cs"/>
        </a:defRPr>
      </a:lvl1pPr>
      <a:lvl2pPr marL="216027" indent="-102870" algn="l" defTabSz="514350" rtl="0" eaLnBrk="1" latinLnBrk="0" hangingPunct="1">
        <a:lnSpc>
          <a:spcPct val="90000"/>
        </a:lnSpc>
        <a:spcBef>
          <a:spcPts val="113"/>
        </a:spcBef>
        <a:spcAft>
          <a:spcPts val="225"/>
        </a:spcAft>
        <a:buClr>
          <a:schemeClr val="accent1"/>
        </a:buClr>
        <a:buFont typeface="Calibri" pitchFamily="34" charset="0"/>
        <a:buChar char="◦"/>
        <a:defRPr sz="1013" kern="1200">
          <a:solidFill>
            <a:schemeClr val="tx1">
              <a:lumMod val="75000"/>
              <a:lumOff val="25000"/>
            </a:schemeClr>
          </a:solidFill>
          <a:latin typeface="+mn-lt"/>
          <a:ea typeface="+mn-ea"/>
          <a:cs typeface="+mn-cs"/>
        </a:defRPr>
      </a:lvl2pPr>
      <a:lvl3pPr marL="318897" indent="-102870"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3pPr>
      <a:lvl4pPr marL="421767" indent="-102870"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4pPr>
      <a:lvl5pPr marL="524637" indent="-102870"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5pPr>
      <a:lvl6pPr marL="618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6pPr>
      <a:lvl7pPr marL="731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7pPr>
      <a:lvl8pPr marL="843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8pPr>
      <a:lvl9pPr marL="956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1420C7-9080-5A49-912C-A156459CB85B}"/>
              </a:ext>
            </a:extLst>
          </p:cNvPr>
          <p:cNvSpPr>
            <a:spLocks noGrp="1"/>
          </p:cNvSpPr>
          <p:nvPr>
            <p:ph type="title"/>
          </p:nvPr>
        </p:nvSpPr>
        <p:spPr>
          <a:xfrm>
            <a:off x="2882348" y="365125"/>
            <a:ext cx="847145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FA673C-5EDA-AD49-BDA3-56A961A31E21}"/>
              </a:ext>
            </a:extLst>
          </p:cNvPr>
          <p:cNvSpPr>
            <a:spLocks noGrp="1"/>
          </p:cNvSpPr>
          <p:nvPr>
            <p:ph type="body" idx="1"/>
          </p:nvPr>
        </p:nvSpPr>
        <p:spPr>
          <a:xfrm>
            <a:off x="2882348" y="1825625"/>
            <a:ext cx="84714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7819DAF-683D-5444-9658-E79433FDF5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drought.unl.edu</a:t>
            </a:r>
            <a:endParaRPr lang="en-US" dirty="0"/>
          </a:p>
        </p:txBody>
      </p:sp>
      <p:sp>
        <p:nvSpPr>
          <p:cNvPr id="6" name="Slide Number Placeholder 5">
            <a:extLst>
              <a:ext uri="{FF2B5EF4-FFF2-40B4-BE49-F238E27FC236}">
                <a16:creationId xmlns:a16="http://schemas.microsoft.com/office/drawing/2014/main" id="{25A2C5F7-7E61-734D-990B-1CB8C06A3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5A3F6-169B-6745-A4D5-178E6E658AE0}" type="slidenum">
              <a:rPr lang="en-US" smtClean="0"/>
              <a:t>‹#›</a:t>
            </a:fld>
            <a:endParaRPr lang="en-US"/>
          </a:p>
        </p:txBody>
      </p:sp>
      <p:pic>
        <p:nvPicPr>
          <p:cNvPr id="7" name="Picture 6">
            <a:extLst>
              <a:ext uri="{FF2B5EF4-FFF2-40B4-BE49-F238E27FC236}">
                <a16:creationId xmlns:a16="http://schemas.microsoft.com/office/drawing/2014/main" id="{15F0C515-33C7-5E43-A691-11372948BBD6}"/>
              </a:ext>
            </a:extLst>
          </p:cNvPr>
          <p:cNvPicPr>
            <a:picLocks noChangeAspect="1"/>
          </p:cNvPicPr>
          <p:nvPr/>
        </p:nvPicPr>
        <p:blipFill rotWithShape="1">
          <a:blip r:embed="rId5"/>
          <a:srcRect t="20343" b="34062"/>
          <a:stretch/>
        </p:blipFill>
        <p:spPr>
          <a:xfrm rot="16200000">
            <a:off x="-2386303" y="2386304"/>
            <a:ext cx="6860623" cy="2088016"/>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8" name="Picture 7">
            <a:extLst>
              <a:ext uri="{FF2B5EF4-FFF2-40B4-BE49-F238E27FC236}">
                <a16:creationId xmlns:a16="http://schemas.microsoft.com/office/drawing/2014/main" id="{DCC7A1B8-D308-6445-8D95-46EFBFAF3C2E}"/>
              </a:ext>
            </a:extLst>
          </p:cNvPr>
          <p:cNvPicPr>
            <a:picLocks noChangeAspect="1"/>
          </p:cNvPicPr>
          <p:nvPr/>
        </p:nvPicPr>
        <p:blipFill>
          <a:blip r:embed="rId6"/>
          <a:stretch>
            <a:fillRect/>
          </a:stretch>
        </p:blipFill>
        <p:spPr>
          <a:xfrm>
            <a:off x="501320" y="6143645"/>
            <a:ext cx="927100" cy="368300"/>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1BD11238-65D8-174A-BD49-91BDB7B02C88}"/>
              </a:ext>
            </a:extLst>
          </p:cNvPr>
          <p:cNvPicPr>
            <a:picLocks noChangeAspect="1"/>
          </p:cNvPicPr>
          <p:nvPr/>
        </p:nvPicPr>
        <p:blipFill>
          <a:blip r:embed="rId7"/>
          <a:stretch>
            <a:fillRect/>
          </a:stretch>
        </p:blipFill>
        <p:spPr>
          <a:xfrm>
            <a:off x="324091" y="4486776"/>
            <a:ext cx="1281559" cy="1281559"/>
          </a:xfrm>
          <a:prstGeom prst="rect">
            <a:avLst/>
          </a:prstGeom>
        </p:spPr>
      </p:pic>
    </p:spTree>
    <p:extLst>
      <p:ext uri="{BB962C8B-B14F-4D97-AF65-F5344CB8AC3E}">
        <p14:creationId xmlns:p14="http://schemas.microsoft.com/office/powerpoint/2010/main" val="157059762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415415-D0FC-344D-BF99-2D49F621BF42}"/>
              </a:ext>
            </a:extLst>
          </p:cNvPr>
          <p:cNvSpPr>
            <a:spLocks noGrp="1"/>
          </p:cNvSpPr>
          <p:nvPr>
            <p:ph type="title"/>
          </p:nvPr>
        </p:nvSpPr>
        <p:spPr>
          <a:xfrm>
            <a:off x="2822712" y="365125"/>
            <a:ext cx="853108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AD2A0E-0D37-7B47-AB8E-00C4D6FA730B}"/>
              </a:ext>
            </a:extLst>
          </p:cNvPr>
          <p:cNvSpPr>
            <a:spLocks noGrp="1"/>
          </p:cNvSpPr>
          <p:nvPr>
            <p:ph type="body" idx="1"/>
          </p:nvPr>
        </p:nvSpPr>
        <p:spPr>
          <a:xfrm>
            <a:off x="2822712" y="1825625"/>
            <a:ext cx="85310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28D13C-5261-8B46-B504-6BCAC89B53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drought.unl.edu</a:t>
            </a:r>
            <a:endParaRPr lang="en-US" dirty="0"/>
          </a:p>
        </p:txBody>
      </p:sp>
      <p:sp>
        <p:nvSpPr>
          <p:cNvPr id="6" name="Slide Number Placeholder 5">
            <a:extLst>
              <a:ext uri="{FF2B5EF4-FFF2-40B4-BE49-F238E27FC236}">
                <a16:creationId xmlns:a16="http://schemas.microsoft.com/office/drawing/2014/main" id="{6FADF25E-8C1A-104F-91D4-4AC1E70BC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0A5799-BC30-EA47-9B93-0A72B0518985}" type="slidenum">
              <a:rPr lang="en-US" smtClean="0"/>
              <a:t>‹#›</a:t>
            </a:fld>
            <a:endParaRPr lang="en-US"/>
          </a:p>
        </p:txBody>
      </p:sp>
      <p:pic>
        <p:nvPicPr>
          <p:cNvPr id="8" name="Picture 7">
            <a:extLst>
              <a:ext uri="{FF2B5EF4-FFF2-40B4-BE49-F238E27FC236}">
                <a16:creationId xmlns:a16="http://schemas.microsoft.com/office/drawing/2014/main" id="{B82292DC-7E48-1643-BA3A-4480C3CA4FF5}"/>
              </a:ext>
            </a:extLst>
          </p:cNvPr>
          <p:cNvPicPr>
            <a:picLocks noChangeAspect="1"/>
          </p:cNvPicPr>
          <p:nvPr/>
        </p:nvPicPr>
        <p:blipFill>
          <a:blip r:embed="rId7"/>
          <a:stretch>
            <a:fillRect/>
          </a:stretch>
        </p:blipFill>
        <p:spPr>
          <a:xfrm>
            <a:off x="243908" y="6188781"/>
            <a:ext cx="1600200" cy="355600"/>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FD1B25DA-77CE-E24A-A781-FF9564AEE96F}"/>
              </a:ext>
            </a:extLst>
          </p:cNvPr>
          <p:cNvPicPr>
            <a:picLocks noChangeAspect="1"/>
          </p:cNvPicPr>
          <p:nvPr/>
        </p:nvPicPr>
        <p:blipFill>
          <a:blip r:embed="rId8"/>
          <a:stretch>
            <a:fillRect/>
          </a:stretch>
        </p:blipFill>
        <p:spPr>
          <a:xfrm>
            <a:off x="324091" y="4486776"/>
            <a:ext cx="1281559" cy="1281559"/>
          </a:xfrm>
          <a:prstGeom prst="rect">
            <a:avLst/>
          </a:prstGeom>
        </p:spPr>
      </p:pic>
      <p:pic>
        <p:nvPicPr>
          <p:cNvPr id="10" name="Picture 9">
            <a:extLst>
              <a:ext uri="{FF2B5EF4-FFF2-40B4-BE49-F238E27FC236}">
                <a16:creationId xmlns:a16="http://schemas.microsoft.com/office/drawing/2014/main" id="{E99C3F70-A99D-FA49-81F8-1D1643309A94}"/>
              </a:ext>
            </a:extLst>
          </p:cNvPr>
          <p:cNvPicPr>
            <a:picLocks noChangeAspect="1"/>
          </p:cNvPicPr>
          <p:nvPr/>
        </p:nvPicPr>
        <p:blipFill rotWithShape="1">
          <a:blip r:embed="rId9"/>
          <a:srcRect t="20343" b="34062"/>
          <a:stretch/>
        </p:blipFill>
        <p:spPr>
          <a:xfrm rot="16200000">
            <a:off x="-2386303" y="2386304"/>
            <a:ext cx="6860623" cy="2088016"/>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11" name="Picture 10">
            <a:extLst>
              <a:ext uri="{FF2B5EF4-FFF2-40B4-BE49-F238E27FC236}">
                <a16:creationId xmlns:a16="http://schemas.microsoft.com/office/drawing/2014/main" id="{32773845-3BFE-1041-AB95-DFF505506784}"/>
              </a:ext>
            </a:extLst>
          </p:cNvPr>
          <p:cNvPicPr>
            <a:picLocks noChangeAspect="1"/>
          </p:cNvPicPr>
          <p:nvPr/>
        </p:nvPicPr>
        <p:blipFill>
          <a:blip r:embed="rId10"/>
          <a:stretch>
            <a:fillRect/>
          </a:stretch>
        </p:blipFill>
        <p:spPr>
          <a:xfrm>
            <a:off x="629679" y="6000110"/>
            <a:ext cx="674548" cy="628746"/>
          </a:xfrm>
          <a:prstGeom prst="rect">
            <a:avLst/>
          </a:prstGeom>
        </p:spPr>
      </p:pic>
      <p:pic>
        <p:nvPicPr>
          <p:cNvPr id="12" name="Picture 11" descr="A picture containing window&#10;&#10;Description automatically generated">
            <a:extLst>
              <a:ext uri="{FF2B5EF4-FFF2-40B4-BE49-F238E27FC236}">
                <a16:creationId xmlns:a16="http://schemas.microsoft.com/office/drawing/2014/main" id="{30FE3D68-8EAD-BA44-9A8D-A5A9B1DB7EB2}"/>
              </a:ext>
            </a:extLst>
          </p:cNvPr>
          <p:cNvPicPr>
            <a:picLocks noChangeAspect="1"/>
          </p:cNvPicPr>
          <p:nvPr/>
        </p:nvPicPr>
        <p:blipFill>
          <a:blip r:embed="rId8"/>
          <a:stretch>
            <a:fillRect/>
          </a:stretch>
        </p:blipFill>
        <p:spPr>
          <a:xfrm>
            <a:off x="324091" y="4486783"/>
            <a:ext cx="1281559" cy="1281559"/>
          </a:xfrm>
          <a:prstGeom prst="rect">
            <a:avLst/>
          </a:prstGeom>
        </p:spPr>
      </p:pic>
    </p:spTree>
    <p:extLst>
      <p:ext uri="{BB962C8B-B14F-4D97-AF65-F5344CB8AC3E}">
        <p14:creationId xmlns:p14="http://schemas.microsoft.com/office/powerpoint/2010/main" val="328971296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solidFill>
                <a:srgbClr val="FFFFFF"/>
              </a:solidFill>
            </a:endParaRPr>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EDA2B6-E9E6-4CF9-90A3-4FD81DE1DBFC}" type="datetime1">
              <a:rPr lang="en-US" smtClean="0"/>
              <a:pPr/>
              <a:t>6/28/2023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NATIONAL DROUGHT MITIGATION CENTER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88676DA-17D9-4E76-BDBF-839424D51AA4}"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577273"/>
      </p:ext>
    </p:extLst>
  </p:cSld>
  <p:clrMap bg1="lt1" tx1="dk1" bg2="lt2" tx2="dk2" accent1="accent1" accent2="accent2" accent3="accent3" accent4="accent4" accent5="accent5" accent6="accent6" hlink="hlink" folHlink="folHlink"/>
  <p:sldLayoutIdLst>
    <p:sldLayoutId id="2147483772" r:id="rId1"/>
  </p:sldLayoutIdLst>
  <p:hf sldNum="0" hdr="0" dt="0"/>
  <p:txStyles>
    <p:titleStyle>
      <a:lvl1pPr algn="l" defTabSz="914400" rtl="0" eaLnBrk="1" latinLnBrk="0" hangingPunct="1">
        <a:lnSpc>
          <a:spcPct val="85000"/>
        </a:lnSpc>
        <a:spcBef>
          <a:spcPct val="0"/>
        </a:spcBef>
        <a:buNone/>
        <a:defRPr sz="4800" b="1" i="0" u="none"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E54AA4-69DD-0D4E-8A32-E2E8B26E26E9}"/>
              </a:ext>
            </a:extLst>
          </p:cNvPr>
          <p:cNvSpPr>
            <a:spLocks noGrp="1"/>
          </p:cNvSpPr>
          <p:nvPr>
            <p:ph type="title"/>
          </p:nvPr>
        </p:nvSpPr>
        <p:spPr>
          <a:xfrm>
            <a:off x="2604052" y="365125"/>
            <a:ext cx="874974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D8531B-41BC-E24F-96F5-A3E28BAFCD47}"/>
              </a:ext>
            </a:extLst>
          </p:cNvPr>
          <p:cNvSpPr>
            <a:spLocks noGrp="1"/>
          </p:cNvSpPr>
          <p:nvPr>
            <p:ph type="body" idx="1"/>
          </p:nvPr>
        </p:nvSpPr>
        <p:spPr>
          <a:xfrm>
            <a:off x="2604052" y="1825625"/>
            <a:ext cx="87497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45A3D3C-D5C5-F545-BDC6-C2A6B2C29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drought.unl.edu</a:t>
            </a:r>
            <a:endParaRPr lang="en-US" dirty="0"/>
          </a:p>
        </p:txBody>
      </p:sp>
      <p:sp>
        <p:nvSpPr>
          <p:cNvPr id="6" name="Slide Number Placeholder 5">
            <a:extLst>
              <a:ext uri="{FF2B5EF4-FFF2-40B4-BE49-F238E27FC236}">
                <a16:creationId xmlns:a16="http://schemas.microsoft.com/office/drawing/2014/main" id="{A591D666-EE0D-AA48-93C7-E4863EE28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E9A75-130F-C44A-9E8E-A8F034039146}" type="slidenum">
              <a:rPr lang="en-US" smtClean="0"/>
              <a:t>‹#›</a:t>
            </a:fld>
            <a:endParaRPr lang="en-US"/>
          </a:p>
        </p:txBody>
      </p:sp>
      <p:pic>
        <p:nvPicPr>
          <p:cNvPr id="7" name="Picture 6">
            <a:extLst>
              <a:ext uri="{FF2B5EF4-FFF2-40B4-BE49-F238E27FC236}">
                <a16:creationId xmlns:a16="http://schemas.microsoft.com/office/drawing/2014/main" id="{12C23B73-B8EA-4048-9D33-0405D8B721D2}"/>
              </a:ext>
            </a:extLst>
          </p:cNvPr>
          <p:cNvPicPr>
            <a:picLocks noChangeAspect="1"/>
          </p:cNvPicPr>
          <p:nvPr/>
        </p:nvPicPr>
        <p:blipFill rotWithShape="1">
          <a:blip r:embed="rId3"/>
          <a:srcRect t="20343" b="34062"/>
          <a:stretch>
            <a:fillRect/>
          </a:stretch>
        </p:blipFill>
        <p:spPr>
          <a:xfrm rot="16200000">
            <a:off x="-2386307" y="2386308"/>
            <a:ext cx="6860630" cy="2088015"/>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372314"/>
          </a:solidFill>
        </p:spPr>
      </p:pic>
      <p:pic>
        <p:nvPicPr>
          <p:cNvPr id="8" name="Picture 7">
            <a:extLst>
              <a:ext uri="{FF2B5EF4-FFF2-40B4-BE49-F238E27FC236}">
                <a16:creationId xmlns:a16="http://schemas.microsoft.com/office/drawing/2014/main" id="{670C7A8D-69BD-2542-9F84-AA71D7CABB28}"/>
              </a:ext>
            </a:extLst>
          </p:cNvPr>
          <p:cNvPicPr>
            <a:picLocks noChangeAspect="1"/>
          </p:cNvPicPr>
          <p:nvPr/>
        </p:nvPicPr>
        <p:blipFill>
          <a:blip r:embed="rId4"/>
          <a:stretch>
            <a:fillRect/>
          </a:stretch>
        </p:blipFill>
        <p:spPr>
          <a:xfrm>
            <a:off x="629679" y="6000110"/>
            <a:ext cx="674548" cy="628746"/>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6DF736D8-3DEF-144C-B436-69E4E41AAD06}"/>
              </a:ext>
            </a:extLst>
          </p:cNvPr>
          <p:cNvPicPr>
            <a:picLocks noChangeAspect="1"/>
          </p:cNvPicPr>
          <p:nvPr/>
        </p:nvPicPr>
        <p:blipFill>
          <a:blip r:embed="rId5"/>
          <a:stretch>
            <a:fillRect/>
          </a:stretch>
        </p:blipFill>
        <p:spPr>
          <a:xfrm>
            <a:off x="324091" y="4486776"/>
            <a:ext cx="1281559" cy="1281559"/>
          </a:xfrm>
          <a:prstGeom prst="rect">
            <a:avLst/>
          </a:prstGeom>
        </p:spPr>
      </p:pic>
    </p:spTree>
    <p:extLst>
      <p:ext uri="{BB962C8B-B14F-4D97-AF65-F5344CB8AC3E}">
        <p14:creationId xmlns:p14="http://schemas.microsoft.com/office/powerpoint/2010/main" val="2320031419"/>
      </p:ext>
    </p:extLst>
  </p:cSld>
  <p:clrMap bg1="lt1" tx1="dk1" bg2="lt2" tx2="dk2" accent1="accent1" accent2="accent2" accent3="accent3" accent4="accent4" accent5="accent5" accent6="accent6" hlink="hlink" folHlink="folHlink"/>
  <p:sldLayoutIdLst>
    <p:sldLayoutId id="21474837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F8330-7CB2-4CF3-8DB2-08864846F06D}" type="datetimeFigureOut">
              <a:rPr lang="en-US" smtClean="0"/>
              <a:pPr/>
              <a:t>6/28/2023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C5131-5BBA-44F5-9021-681BBC7DB1C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u="none"/>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EDA2B6-E9E6-4CF9-90A3-4FD81DE1DBFC}" type="datetime1">
              <a:rPr lang="en-US" smtClean="0"/>
              <a:t>6/28/2023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NATIONAL DROUGHT MITIGATION CENTER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88676DA-17D9-4E76-BDBF-839424D51AA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21768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sldNum="0" hdr="0" dt="0"/>
  <p:txStyles>
    <p:titleStyle>
      <a:lvl1pPr algn="l" defTabSz="914400" rtl="0" eaLnBrk="1" latinLnBrk="0" hangingPunct="1">
        <a:lnSpc>
          <a:spcPct val="85000"/>
        </a:lnSpc>
        <a:spcBef>
          <a:spcPct val="0"/>
        </a:spcBef>
        <a:buNone/>
        <a:defRPr sz="4800" b="0" i="0" u="none"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0" y="6400800"/>
            <a:ext cx="12192000" cy="457200"/>
          </a:xfrm>
          <a:prstGeom prst="rect">
            <a:avLst/>
          </a:prstGeom>
          <a:solidFill>
            <a:srgbClr val="4B7136"/>
          </a:solidFill>
          <a:ln cap="flat">
            <a:noFill/>
            <a:prstDash val="solid"/>
          </a:ln>
        </p:spPr>
        <p:txBody>
          <a:bodyPr vert="horz" wrap="square" lIns="0" tIns="0" rIns="0" bIns="0" anchor="t" anchorCtr="0" compatLnSpc="1">
            <a:noAutofit/>
          </a:bodyPr>
          <a:lstStyle/>
          <a:p>
            <a:pPr marL="0" marR="0" lvl="0" indent="0" algn="l"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ndParaRPr>
          </a:p>
        </p:txBody>
      </p:sp>
      <p:sp>
        <p:nvSpPr>
          <p:cNvPr id="3" name="Rectangle 8"/>
          <p:cNvSpPr/>
          <p:nvPr/>
        </p:nvSpPr>
        <p:spPr>
          <a:xfrm>
            <a:off x="12" y="6334316"/>
            <a:ext cx="12191987" cy="66483"/>
          </a:xfrm>
          <a:prstGeom prst="rect">
            <a:avLst/>
          </a:prstGeom>
          <a:solidFill>
            <a:srgbClr val="649648"/>
          </a:solidFill>
          <a:ln cap="flat">
            <a:noFill/>
            <a:prstDash val="solid"/>
          </a:ln>
        </p:spPr>
        <p:txBody>
          <a:bodyPr vert="horz" wrap="square" lIns="121920" tIns="60960" rIns="121920" bIns="60960" anchor="t" anchorCtr="0" compatLnSpc="1">
            <a:noAutofit/>
          </a:bodyPr>
          <a:lstStyle/>
          <a:p>
            <a:pPr marL="0" marR="0" lvl="0" indent="0" algn="l"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Placeholder 1"/>
          <p:cNvSpPr txBox="1">
            <a:spLocks noGrp="1"/>
          </p:cNvSpPr>
          <p:nvPr>
            <p:ph type="title"/>
          </p:nvPr>
        </p:nvSpPr>
        <p:spPr>
          <a:xfrm>
            <a:off x="1097280" y="286610"/>
            <a:ext cx="10058400" cy="1450761"/>
          </a:xfrm>
          <a:prstGeom prst="rect">
            <a:avLst/>
          </a:prstGeom>
          <a:noFill/>
          <a:ln>
            <a:noFill/>
          </a:ln>
        </p:spPr>
        <p:txBody>
          <a:bodyPr vert="horz" wrap="square" lIns="91440" tIns="45720" rIns="91440" bIns="45720" anchor="b" anchorCtr="0" compatLnSpc="1">
            <a:normAutofit/>
          </a:bodyPr>
          <a:lstStyle/>
          <a:p>
            <a:pPr lvl="0"/>
            <a:r>
              <a:rPr lang="en-US"/>
              <a:t>Click to edit Master title style</a:t>
            </a:r>
          </a:p>
        </p:txBody>
      </p:sp>
      <p:sp>
        <p:nvSpPr>
          <p:cNvPr id="5" name="Text Placeholder 2"/>
          <p:cNvSpPr txBox="1">
            <a:spLocks noGrp="1"/>
          </p:cNvSpPr>
          <p:nvPr>
            <p:ph type="body" idx="1"/>
          </p:nvPr>
        </p:nvSpPr>
        <p:spPr>
          <a:xfrm>
            <a:off x="1097280" y="1845735"/>
            <a:ext cx="10058400" cy="4023360"/>
          </a:xfrm>
          <a:prstGeom prst="rect">
            <a:avLst/>
          </a:prstGeom>
          <a:noFill/>
          <a:ln>
            <a:noFill/>
          </a:ln>
        </p:spPr>
        <p:txBody>
          <a:bodyPr vert="horz" wrap="square" lIns="0" tIns="45720" rIns="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txBox="1">
            <a:spLocks noGrp="1"/>
          </p:cNvSpPr>
          <p:nvPr>
            <p:ph type="dt" sz="half" idx="2"/>
          </p:nvPr>
        </p:nvSpPr>
        <p:spPr>
          <a:xfrm>
            <a:off x="1097280" y="6459784"/>
            <a:ext cx="2472269" cy="365125"/>
          </a:xfrm>
          <a:prstGeom prst="rect">
            <a:avLst/>
          </a:prstGeom>
          <a:noFill/>
          <a:ln>
            <a:noFill/>
          </a:ln>
        </p:spPr>
        <p:txBody>
          <a:bodyPr vert="horz" wrap="square" lIns="91440" tIns="45720" rIns="91440" bIns="45720" anchor="ctr" anchorCtr="0" compatLnSpc="1">
            <a:noAutofit/>
          </a:bodyPr>
          <a:lstStyle>
            <a:lvl1pPr marL="0" marR="0" lvl="0" indent="0" algn="l" defTabSz="1219170" rtl="0" fontAlgn="auto" hangingPunct="1">
              <a:lnSpc>
                <a:spcPct val="100000"/>
              </a:lnSpc>
              <a:spcBef>
                <a:spcPts val="0"/>
              </a:spcBef>
              <a:spcAft>
                <a:spcPts val="0"/>
              </a:spcAft>
              <a:buNone/>
              <a:tabLst/>
              <a:defRPr lang="en-US" sz="900" b="0" i="0" u="none" strike="noStrike" kern="1200" cap="none" spc="0" baseline="0">
                <a:solidFill>
                  <a:srgbClr val="FFFFFF"/>
                </a:solidFill>
                <a:uFillTx/>
                <a:latin typeface="Calibri"/>
              </a:defRPr>
            </a:lvl1pPr>
          </a:lstStyle>
          <a:p>
            <a:pPr lvl="0"/>
            <a:fld id="{05DC8D0F-3C5C-4B69-8D67-50B2918BCA1E}" type="datetime1">
              <a:rPr lang="en-US"/>
              <a:pPr lvl="0"/>
              <a:t>6/28/2023</a:t>
            </a:fld>
            <a:endParaRPr lang="en-US"/>
          </a:p>
        </p:txBody>
      </p:sp>
      <p:sp>
        <p:nvSpPr>
          <p:cNvPr id="7" name="Footer Placeholder 4"/>
          <p:cNvSpPr txBox="1">
            <a:spLocks noGrp="1"/>
          </p:cNvSpPr>
          <p:nvPr>
            <p:ph type="ftr" sz="quarter" idx="3"/>
          </p:nvPr>
        </p:nvSpPr>
        <p:spPr>
          <a:xfrm>
            <a:off x="3686190" y="6459784"/>
            <a:ext cx="4822801" cy="365125"/>
          </a:xfrm>
          <a:prstGeom prst="rect">
            <a:avLst/>
          </a:prstGeom>
          <a:noFill/>
          <a:ln>
            <a:noFill/>
          </a:ln>
        </p:spPr>
        <p:txBody>
          <a:bodyPr vert="horz" wrap="square" lIns="91440" tIns="45720" rIns="91440" bIns="45720" anchor="ctr" anchorCtr="1" compatLnSpc="1">
            <a:noAutofit/>
          </a:bodyPr>
          <a:lstStyle>
            <a:lvl1pPr marL="0" marR="0" lvl="0" indent="0" algn="ctr" defTabSz="1219170" rtl="0" fontAlgn="auto" hangingPunct="1">
              <a:lnSpc>
                <a:spcPct val="100000"/>
              </a:lnSpc>
              <a:spcBef>
                <a:spcPts val="0"/>
              </a:spcBef>
              <a:spcAft>
                <a:spcPts val="0"/>
              </a:spcAft>
              <a:buNone/>
              <a:tabLst/>
              <a:defRPr lang="en-US" sz="900" b="0" i="0" u="none" strike="noStrike" kern="1200" cap="all" spc="0" baseline="0">
                <a:solidFill>
                  <a:srgbClr val="FFFFFF"/>
                </a:solidFill>
                <a:uFillTx/>
                <a:latin typeface="Calibri"/>
              </a:defRPr>
            </a:lvl1pPr>
          </a:lstStyle>
          <a:p>
            <a:pPr lvl="0"/>
            <a:r>
              <a:rPr lang="en-US"/>
              <a:t>NATIONAL DROUGHT MITIGATION CENTER</a:t>
            </a:r>
          </a:p>
        </p:txBody>
      </p:sp>
      <p:sp>
        <p:nvSpPr>
          <p:cNvPr id="8" name="Slide Number Placeholder 5"/>
          <p:cNvSpPr txBox="1">
            <a:spLocks noGrp="1"/>
          </p:cNvSpPr>
          <p:nvPr>
            <p:ph type="sldNum" sz="quarter" idx="4"/>
          </p:nvPr>
        </p:nvSpPr>
        <p:spPr>
          <a:xfrm>
            <a:off x="9900452" y="6459784"/>
            <a:ext cx="1312029" cy="365125"/>
          </a:xfrm>
          <a:prstGeom prst="rect">
            <a:avLst/>
          </a:prstGeom>
          <a:noFill/>
          <a:ln>
            <a:noFill/>
          </a:ln>
        </p:spPr>
        <p:txBody>
          <a:bodyPr vert="horz" wrap="square" lIns="91440" tIns="45720" rIns="91440" bIns="45720" anchor="ctr" anchorCtr="0" compatLnSpc="1">
            <a:noAutofit/>
          </a:bodyPr>
          <a:lstStyle>
            <a:lvl1pPr marL="0" marR="0" lvl="0" indent="0" algn="r" defTabSz="1219170" rtl="0" fontAlgn="auto" hangingPunct="1">
              <a:lnSpc>
                <a:spcPct val="100000"/>
              </a:lnSpc>
              <a:spcBef>
                <a:spcPts val="0"/>
              </a:spcBef>
              <a:spcAft>
                <a:spcPts val="0"/>
              </a:spcAft>
              <a:buNone/>
              <a:tabLst/>
              <a:defRPr lang="en-US" sz="1051" b="0" i="0" u="none" strike="noStrike" kern="1200" cap="none" spc="0" baseline="0">
                <a:solidFill>
                  <a:srgbClr val="FFFFFF"/>
                </a:solidFill>
                <a:uFillTx/>
                <a:latin typeface="Calibri"/>
              </a:defRPr>
            </a:lvl1pPr>
          </a:lstStyle>
          <a:p>
            <a:pPr lvl="0"/>
            <a:fld id="{AC23BCC4-F299-4AB0-AD37-895EC5D41F85}" type="slidenum">
              <a:t>‹#›</a:t>
            </a:fld>
            <a:endParaRPr lang="en-US"/>
          </a:p>
        </p:txBody>
      </p:sp>
      <p:cxnSp>
        <p:nvCxnSpPr>
          <p:cNvPr id="9" name="Straight Connector 9"/>
          <p:cNvCxnSpPr/>
          <p:nvPr/>
        </p:nvCxnSpPr>
        <p:spPr>
          <a:xfrm>
            <a:off x="1193535" y="1737847"/>
            <a:ext cx="9966960" cy="0"/>
          </a:xfrm>
          <a:prstGeom prst="straightConnector1">
            <a:avLst/>
          </a:prstGeom>
          <a:noFill/>
          <a:ln w="6345" cap="flat">
            <a:solidFill>
              <a:srgbClr val="7F7F7F"/>
            </a:solidFill>
            <a:prstDash val="solid"/>
            <a:miter/>
          </a:ln>
        </p:spPr>
      </p:cxnSp>
    </p:spTree>
    <p:extLst>
      <p:ext uri="{BB962C8B-B14F-4D97-AF65-F5344CB8AC3E}">
        <p14:creationId xmlns:p14="http://schemas.microsoft.com/office/powerpoint/2010/main" val="58852505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p:txStyles>
    <p:titleStyle>
      <a:lvl1pPr marL="0" marR="0" lvl="0" indent="0" algn="l" defTabSz="914377" rtl="0" eaLnBrk="1" fontAlgn="auto" hangingPunct="1">
        <a:lnSpc>
          <a:spcPct val="85000"/>
        </a:lnSpc>
        <a:spcBef>
          <a:spcPts val="0"/>
        </a:spcBef>
        <a:spcAft>
          <a:spcPts val="0"/>
        </a:spcAft>
        <a:buNone/>
        <a:tabLst/>
        <a:defRPr lang="en-US" sz="4800" b="0" i="0" u="none" strike="noStrike" kern="1200" cap="none" spc="-51" baseline="0">
          <a:solidFill>
            <a:srgbClr val="404040"/>
          </a:solidFill>
          <a:uFillTx/>
          <a:latin typeface="Calibri Light"/>
        </a:defRPr>
      </a:lvl1pPr>
    </p:titleStyle>
    <p:bodyStyle>
      <a:lvl1pPr marL="91438" marR="0" lvl="0" indent="-91438" algn="l" defTabSz="914377" rtl="0" eaLnBrk="1" fontAlgn="auto" hangingPunct="1">
        <a:lnSpc>
          <a:spcPct val="90000"/>
        </a:lnSpc>
        <a:spcBef>
          <a:spcPts val="1200"/>
        </a:spcBef>
        <a:spcAft>
          <a:spcPts val="200"/>
        </a:spcAft>
        <a:buClr>
          <a:srgbClr val="5764AD"/>
        </a:buClr>
        <a:buSzPct val="100000"/>
        <a:buFont typeface="Calibri" pitchFamily="34"/>
        <a:buChar char=" "/>
        <a:tabLst/>
        <a:defRPr lang="en-US" sz="2000" b="0" i="0" u="none" strike="noStrike" kern="1200" cap="none" spc="0" baseline="0">
          <a:solidFill>
            <a:srgbClr val="404040"/>
          </a:solidFill>
          <a:uFillTx/>
          <a:latin typeface="Calibri"/>
        </a:defRPr>
      </a:lvl1pPr>
      <a:lvl2pPr marL="384038" marR="0" lvl="1" indent="-182875" algn="l" defTabSz="914377" rtl="0" eaLnBrk="1" fontAlgn="auto" hangingPunct="1">
        <a:lnSpc>
          <a:spcPct val="90000"/>
        </a:lnSpc>
        <a:spcBef>
          <a:spcPts val="200"/>
        </a:spcBef>
        <a:spcAft>
          <a:spcPts val="400"/>
        </a:spcAft>
        <a:buClr>
          <a:srgbClr val="5764AD"/>
        </a:buClr>
        <a:buSzPct val="100000"/>
        <a:buFont typeface="Calibri" pitchFamily="34"/>
        <a:buChar char="◦"/>
        <a:tabLst/>
        <a:defRPr lang="en-US" sz="1800" b="0" i="0" u="none" strike="noStrike" kern="1200" cap="none" spc="0" baseline="0">
          <a:solidFill>
            <a:srgbClr val="404040"/>
          </a:solidFill>
          <a:uFillTx/>
          <a:latin typeface="Calibri"/>
        </a:defRPr>
      </a:lvl2pPr>
      <a:lvl3pPr marL="566914" marR="0" lvl="2" indent="-182875" algn="l" defTabSz="914377" rtl="0" eaLnBrk="1" fontAlgn="auto" hangingPunct="1">
        <a:lnSpc>
          <a:spcPct val="90000"/>
        </a:lnSpc>
        <a:spcBef>
          <a:spcPts val="200"/>
        </a:spcBef>
        <a:spcAft>
          <a:spcPts val="400"/>
        </a:spcAft>
        <a:buClr>
          <a:srgbClr val="5764AD"/>
        </a:buClr>
        <a:buSzPct val="100000"/>
        <a:buFont typeface="Calibri" pitchFamily="34"/>
        <a:buChar char="◦"/>
        <a:tabLst/>
        <a:defRPr lang="en-US" sz="1400" b="0" i="0" u="none" strike="noStrike" kern="1200" cap="none" spc="0" baseline="0">
          <a:solidFill>
            <a:srgbClr val="404040"/>
          </a:solidFill>
          <a:uFillTx/>
          <a:latin typeface="Calibri"/>
        </a:defRPr>
      </a:lvl3pPr>
      <a:lvl4pPr marL="749789" marR="0" lvl="3" indent="-182875" algn="l" defTabSz="914377" rtl="0" eaLnBrk="1" fontAlgn="auto" hangingPunct="1">
        <a:lnSpc>
          <a:spcPct val="90000"/>
        </a:lnSpc>
        <a:spcBef>
          <a:spcPts val="200"/>
        </a:spcBef>
        <a:spcAft>
          <a:spcPts val="400"/>
        </a:spcAft>
        <a:buClr>
          <a:srgbClr val="5764AD"/>
        </a:buClr>
        <a:buSzPct val="100000"/>
        <a:buFont typeface="Calibri" pitchFamily="34"/>
        <a:buChar char="◦"/>
        <a:tabLst/>
        <a:defRPr lang="en-US" sz="1400" b="0" i="0" u="none" strike="noStrike" kern="1200" cap="none" spc="0" baseline="0">
          <a:solidFill>
            <a:srgbClr val="404040"/>
          </a:solidFill>
          <a:uFillTx/>
          <a:latin typeface="Calibri"/>
        </a:defRPr>
      </a:lvl4pPr>
      <a:lvl5pPr marL="932665" marR="0" lvl="4" indent="-182875" algn="l" defTabSz="914377" rtl="0" eaLnBrk="1" fontAlgn="auto" hangingPunct="1">
        <a:lnSpc>
          <a:spcPct val="90000"/>
        </a:lnSpc>
        <a:spcBef>
          <a:spcPts val="200"/>
        </a:spcBef>
        <a:spcAft>
          <a:spcPts val="400"/>
        </a:spcAft>
        <a:buClr>
          <a:srgbClr val="5764AD"/>
        </a:buClr>
        <a:buSzPct val="100000"/>
        <a:buFont typeface="Calibri" pitchFamily="34"/>
        <a:buChar char="◦"/>
        <a:tabLst/>
        <a:defRPr lang="en-US" sz="1400" b="0" i="0" u="none" strike="noStrike" kern="1200" cap="none" spc="0" baseline="0">
          <a:solidFill>
            <a:srgbClr val="404040"/>
          </a:solidFill>
          <a:uFillTx/>
          <a:latin typeface="Calibri"/>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9765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31" name="Object 7"/>
          <p:cNvGraphicFramePr>
            <a:graphicFrameLocks noChangeAspect="1"/>
          </p:cNvGraphicFramePr>
          <p:nvPr/>
        </p:nvGraphicFramePr>
        <p:xfrm>
          <a:off x="0" y="-19050"/>
          <a:ext cx="12192000" cy="6896100"/>
        </p:xfrm>
        <a:graphic>
          <a:graphicData uri="http://schemas.openxmlformats.org/presentationml/2006/ole">
            <mc:AlternateContent xmlns:mc="http://schemas.openxmlformats.org/markup-compatibility/2006">
              <mc:Choice xmlns:v="urn:schemas-microsoft-com:vml" Requires="v">
                <p:oleObj name="Drawing" r:id="rId13" imgW="8486570" imgH="6400800" progId="Canvas.Drawing.7">
                  <p:embed/>
                </p:oleObj>
              </mc:Choice>
              <mc:Fallback>
                <p:oleObj name="Drawing" r:id="rId13" imgW="8486570" imgH="6400800" progId="Canvas.Drawing.7">
                  <p:embed/>
                  <p:pic>
                    <p:nvPicPr>
                      <p:cNvPr id="1031"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9050"/>
                        <a:ext cx="12192000" cy="68961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6715826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675">
                <a:solidFill>
                  <a:schemeClr val="tx1"/>
                </a:solidFill>
              </a:defRPr>
            </a:lvl1pPr>
          </a:lstStyle>
          <a:p>
            <a:pPr fontAlgn="base">
              <a:spcBef>
                <a:spcPct val="20000"/>
              </a:spcBef>
              <a:spcAft>
                <a:spcPct val="0"/>
              </a:spcAft>
              <a:buFontTx/>
              <a:buChar char="–"/>
            </a:pPr>
            <a:fld id="{3BCB14B9-D9D7-42DF-B6F5-F70D29903553}" type="datetime1">
              <a:rPr lang="en-US" smtClean="0">
                <a:solidFill>
                  <a:srgbClr val="000000"/>
                </a:solidFill>
                <a:latin typeface="Arial" charset="0"/>
              </a:rPr>
              <a:pPr fontAlgn="base">
                <a:spcBef>
                  <a:spcPct val="20000"/>
                </a:spcBef>
                <a:spcAft>
                  <a:spcPct val="0"/>
                </a:spcAft>
                <a:buFontTx/>
                <a:buChar char="–"/>
              </a:pPr>
              <a:t>6/28/2023</a:t>
            </a:fld>
            <a:endParaRPr lang="en-US">
              <a:solidFill>
                <a:srgbClr val="000000"/>
              </a:solidFill>
              <a:latin typeface="Arial"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675" cap="all" baseline="0">
                <a:solidFill>
                  <a:schemeClr val="tx1"/>
                </a:solidFill>
              </a:defRPr>
            </a:lvl1pPr>
          </a:lstStyle>
          <a:p>
            <a:pPr fontAlgn="base">
              <a:spcBef>
                <a:spcPct val="20000"/>
              </a:spcBef>
              <a:spcAft>
                <a:spcPct val="0"/>
              </a:spcAft>
              <a:buFontTx/>
              <a:buChar char="–"/>
            </a:pPr>
            <a:r>
              <a:rPr lang="en-US">
                <a:solidFill>
                  <a:srgbClr val="000000"/>
                </a:solidFill>
                <a:latin typeface="Arial" charset="0"/>
              </a:rPr>
              <a:t>NATIONAL DROUGHT MITIGATION CENTER</a:t>
            </a:r>
            <a:endParaRPr lang="en-US" dirty="0">
              <a:solidFill>
                <a:srgbClr val="000000"/>
              </a:solidFill>
              <a:latin typeface="Arial"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788">
                <a:solidFill>
                  <a:schemeClr val="tx1"/>
                </a:solidFill>
              </a:defRPr>
            </a:lvl1pPr>
          </a:lstStyle>
          <a:p>
            <a:pPr fontAlgn="base">
              <a:spcBef>
                <a:spcPct val="20000"/>
              </a:spcBef>
              <a:spcAft>
                <a:spcPct val="0"/>
              </a:spcAft>
              <a:buFontTx/>
              <a:buChar char="–"/>
            </a:pPr>
            <a:fld id="{588676DA-17D9-4E76-BDBF-839424D51AA4}" type="slidenum">
              <a:rPr lang="en-US" smtClean="0">
                <a:solidFill>
                  <a:srgbClr val="000000"/>
                </a:solidFill>
                <a:latin typeface="Arial" charset="0"/>
              </a:rPr>
              <a:pPr fontAlgn="base">
                <a:spcBef>
                  <a:spcPct val="20000"/>
                </a:spcBef>
                <a:spcAft>
                  <a:spcPct val="0"/>
                </a:spcAft>
                <a:buFontTx/>
                <a:buChar char="–"/>
              </a:pPr>
              <a:t>‹#›</a:t>
            </a:fld>
            <a:endParaRPr lang="en-US">
              <a:solidFill>
                <a:srgbClr val="000000"/>
              </a:solidFill>
              <a:latin typeface="Arial"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057918"/>
      </p:ext>
    </p:extLst>
  </p:cSld>
  <p:clrMap bg1="lt1" tx1="dk1" bg2="lt2" tx2="dk2" accent1="accent1" accent2="accent2" accent3="accent3" accent4="accent4" accent5="accent5" accent6="accent6" hlink="hlink" folHlink="folHlink"/>
  <p:sldLayoutIdLst>
    <p:sldLayoutId id="2147483756" r:id="rId1"/>
    <p:sldLayoutId id="2147483758" r:id="rId2"/>
    <p:sldLayoutId id="2147483759" r:id="rId3"/>
    <p:sldLayoutId id="2147483760" r:id="rId4"/>
  </p:sldLayoutIdLst>
  <p:txStyles>
    <p:titleStyle>
      <a:lvl1pPr algn="l" defTabSz="685800" rtl="0" eaLnBrk="1" latinLnBrk="0" hangingPunct="1">
        <a:lnSpc>
          <a:spcPct val="85000"/>
        </a:lnSpc>
        <a:spcBef>
          <a:spcPct val="0"/>
        </a:spcBef>
        <a:buNone/>
        <a:defRPr sz="3600" kern="1200" spc="-38" baseline="0">
          <a:solidFill>
            <a:schemeClr val="tx1"/>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675">
                <a:solidFill>
                  <a:srgbClr val="FFFFFF"/>
                </a:solidFill>
              </a:defRPr>
            </a:lvl1pPr>
          </a:lstStyle>
          <a:p>
            <a:fld id="{14CCBD93-8D3E-A94E-9571-DBDC4C2EE101}" type="datetimeFigureOut">
              <a:rPr lang="en-US" smtClean="0"/>
              <a:pPr/>
              <a:t>6/28/2023</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788">
                <a:solidFill>
                  <a:srgbClr val="FFFFFF"/>
                </a:solidFill>
              </a:defRPr>
            </a:lvl1pPr>
          </a:lstStyle>
          <a:p>
            <a:fld id="{7D897E67-9154-0241-93EC-BC9E23201477}"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710881"/>
      </p:ext>
    </p:extLst>
  </p:cSld>
  <p:clrMap bg1="lt1" tx1="dk1" bg2="lt2" tx2="dk2" accent1="accent1" accent2="accent2" accent3="accent3" accent4="accent4" accent5="accent5" accent6="accent6" hlink="hlink" folHlink="folHlink"/>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675">
                <a:solidFill>
                  <a:srgbClr val="FFFFFF"/>
                </a:solidFill>
              </a:defRPr>
            </a:lvl1pPr>
          </a:lstStyle>
          <a:p>
            <a:pPr fontAlgn="base">
              <a:spcBef>
                <a:spcPct val="20000"/>
              </a:spcBef>
              <a:spcAft>
                <a:spcPct val="0"/>
              </a:spcAft>
              <a:buFontTx/>
              <a:buChar char="–"/>
              <a:defRPr/>
            </a:pPr>
            <a:fld id="{B7D424EF-D884-4076-B832-8406D47AF69D}" type="datetimeFigureOut">
              <a:rPr lang="en-US" smtClean="0">
                <a:latin typeface="Arial" charset="0"/>
              </a:rPr>
              <a:pPr fontAlgn="base">
                <a:spcBef>
                  <a:spcPct val="20000"/>
                </a:spcBef>
                <a:spcAft>
                  <a:spcPct val="0"/>
                </a:spcAft>
                <a:buFontTx/>
                <a:buChar char="–"/>
                <a:defRPr/>
              </a:pPr>
              <a:t>6/28/2023</a:t>
            </a:fld>
            <a:endParaRPr lang="en-US" dirty="0">
              <a:latin typeface="Arial"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675" cap="all" baseline="0">
                <a:solidFill>
                  <a:srgbClr val="FFFFFF"/>
                </a:solidFill>
              </a:defRPr>
            </a:lvl1pPr>
          </a:lstStyle>
          <a:p>
            <a:pPr fontAlgn="base">
              <a:spcBef>
                <a:spcPct val="20000"/>
              </a:spcBef>
              <a:spcAft>
                <a:spcPct val="0"/>
              </a:spcAft>
              <a:buFontTx/>
              <a:buChar char="–"/>
              <a:defRPr/>
            </a:pPr>
            <a:endParaRPr lang="en-US" dirty="0">
              <a:latin typeface="Arial"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788">
                <a:solidFill>
                  <a:srgbClr val="FFFFFF"/>
                </a:solidFill>
              </a:defRPr>
            </a:lvl1pPr>
          </a:lstStyle>
          <a:p>
            <a:pPr fontAlgn="base">
              <a:spcBef>
                <a:spcPct val="20000"/>
              </a:spcBef>
              <a:spcAft>
                <a:spcPct val="0"/>
              </a:spcAft>
              <a:buFontTx/>
              <a:buChar char="–"/>
              <a:defRPr/>
            </a:pPr>
            <a:fld id="{5A46306C-204B-4CDF-B11F-7A2D1DBC8AC2}" type="slidenum">
              <a:rPr lang="en-US" smtClean="0">
                <a:latin typeface="Arial" charset="0"/>
              </a:rPr>
              <a:pPr fontAlgn="base">
                <a:spcBef>
                  <a:spcPct val="20000"/>
                </a:spcBef>
                <a:spcAft>
                  <a:spcPct val="0"/>
                </a:spcAft>
                <a:buFontTx/>
                <a:buChar char="–"/>
                <a:defRPr/>
              </a:pPr>
              <a:t>‹#›</a:t>
            </a:fld>
            <a:endParaRPr lang="en-US" dirty="0">
              <a:latin typeface="Arial"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0868160"/>
      </p:ext>
    </p:extLst>
  </p:cSld>
  <p:clrMap bg1="lt1" tx1="dk1" bg2="lt2" tx2="dk2" accent1="accent1" accent2="accent2" accent3="accent3" accent4="accent4" accent5="accent5" accent6="accent6" hlink="hlink" folHlink="folHlink"/>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8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82.xml"/><Relationship Id="rId5" Type="http://schemas.openxmlformats.org/officeDocument/2006/relationships/image" Target="../media/image3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www.google.com/url?sa=i&amp;source=images&amp;cd=&amp;cad=rja&amp;docid=iBSk-w2_Od4ZjM&amp;tbnid=-QJ8ZXXKKxDavM:&amp;ved=0CAgQjRw4GA&amp;url=http://www.ok.gov/conservation/Agency_Divisions/Water_Quality_Division/WQ_Carbon/Verification/&amp;ei=ec3uUsrYPIrlyAH0_4CwDA&amp;psig=AFQjCNGna4ZQ5t4AQ1Fq5AUPmxl03OFJLQ&amp;ust=1391468282048732" TargetMode="External"/><Relationship Id="rId7" Type="http://schemas.openxmlformats.org/officeDocument/2006/relationships/hyperlink" Target="http://www.noble.org/global/ag/forage/grazingstick/fig1measuring-canopy-height.jpg" TargetMode="External"/><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82.xml"/><Relationship Id="rId6" Type="http://schemas.openxmlformats.org/officeDocument/2006/relationships/image" Target="../media/image39.jpeg"/><Relationship Id="rId11" Type="http://schemas.openxmlformats.org/officeDocument/2006/relationships/image" Target="../media/image42.png"/><Relationship Id="rId5" Type="http://schemas.openxmlformats.org/officeDocument/2006/relationships/hyperlink" Target="http://www.google.com/url?sa=i&amp;source=images&amp;cd=&amp;cad=rja&amp;docid=Yd9DbuzzgPZPtM&amp;tbnid=bM-jODsjNaHAdM:&amp;ved=0CAgQjRw&amp;url=http://informalscience.org/perspectives/blog/community-collaborative-rain-hailnbspand-snow-network-cocorahs&amp;ei=Is3uUsqTI6qqyAHEp4HwDQ&amp;psig=AFQjCNHbnrP-2wEUMZTdTOIH-R9zfDSt-g&amp;ust=1391468194640416" TargetMode="External"/><Relationship Id="rId10" Type="http://schemas.openxmlformats.org/officeDocument/2006/relationships/image" Target="../media/image41.jpeg"/><Relationship Id="rId4" Type="http://schemas.openxmlformats.org/officeDocument/2006/relationships/image" Target="../media/image38.jpeg"/><Relationship Id="rId9" Type="http://schemas.openxmlformats.org/officeDocument/2006/relationships/hyperlink" Target="http://www.google.com/url?sa=i&amp;source=images&amp;cd=&amp;cad=rja&amp;docid=Nd1yQ48SVZycEM&amp;tbnid=SNi9gDUEyusLtM:&amp;ved=0CAgQjRw&amp;url=http://www.youtube.com/watch?v%3DOjbekWP1rHs&amp;ei=ds7uUvemKauQyQG5nYHgBg&amp;psig=AFQjCNFkoJ4E5FpRtP5ENZXUhhJxAEt0RQ&amp;ust=1391468534737858"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8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83.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hyperlink" Target="mailto:cknutson1@unl.edu" TargetMode="External"/><Relationship Id="rId2" Type="http://schemas.openxmlformats.org/officeDocument/2006/relationships/image" Target="../media/image56.jp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8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 name="Rectangle 14"/>
          <p:cNvSpPr/>
          <p:nvPr/>
        </p:nvSpPr>
        <p:spPr>
          <a:xfrm>
            <a:off x="0" y="5416489"/>
            <a:ext cx="12192000" cy="14066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ubtitle 2"/>
          <p:cNvSpPr txBox="1">
            <a:spLocks/>
          </p:cNvSpPr>
          <p:nvPr/>
        </p:nvSpPr>
        <p:spPr>
          <a:xfrm>
            <a:off x="183007" y="4891451"/>
            <a:ext cx="8829178" cy="947528"/>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5764AD"/>
              </a:buClr>
              <a:buSzPct val="100000"/>
              <a:buFont typeface="Calibri" panose="020F0502020204030204" pitchFamily="34" charset="0"/>
              <a:buNone/>
              <a:tabLst/>
              <a:defRPr/>
            </a:pPr>
            <a:r>
              <a:rPr kumimoji="0" lang="en-US" sz="2000" b="0" i="0" u="none" strike="noStrike" kern="1200" cap="all" spc="200" normalizeH="0" baseline="0" noProof="0" dirty="0">
                <a:ln>
                  <a:noFill/>
                </a:ln>
                <a:solidFill>
                  <a:srgbClr val="FFFFFF"/>
                </a:solidFill>
                <a:effectLst/>
                <a:uLnTx/>
                <a:uFillTx/>
                <a:latin typeface="Corbel" panose="020B0503020204020204" pitchFamily="34" charset="0"/>
                <a:ea typeface="+mn-ea"/>
                <a:cs typeface="+mn-cs"/>
              </a:rPr>
              <a:t>Cody Knutson, Drought Planning Coordinator</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4790" y="236384"/>
            <a:ext cx="6314841" cy="114850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069" y="5472938"/>
            <a:ext cx="1321832" cy="1336956"/>
          </a:xfrm>
          <a:prstGeom prst="rect">
            <a:avLst/>
          </a:prstGeom>
        </p:spPr>
      </p:pic>
      <p:sp>
        <p:nvSpPr>
          <p:cNvPr id="2" name="AutoShape 2" descr="Image result for usaid logo"/>
          <p:cNvSpPr>
            <a:spLocks noChangeAspect="1" noChangeArrowheads="1"/>
          </p:cNvSpPr>
          <p:nvPr/>
        </p:nvSpPr>
        <p:spPr bwMode="auto">
          <a:xfrm>
            <a:off x="3304215" y="4575938"/>
            <a:ext cx="1793995" cy="179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AutoShape 4" descr="data:image/jpeg;base64,/9j/4AAQSkZJRgABAQEA3ADcAAD/2wBDAAMCAgMCAgMDAwMEAwMEBQgFBQQEBQoHBwYIDAoMDAsKCwsNDhIQDQ4RDgsLEBYQERMUFRUVDA8XGBYUGBIUFRT/2wBDAQMEBAUEBQkFBQkUDQsNFBQUFBQUFBQUFBQUFBQUFBQUFBQUFBQUFBQUFBQUFBQUFBQUFBQUFBQUFBQUFBQUFBT/wAARCAHwBA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5V6kUbfxp6qdtGM19Tc8PlEC+tJT9uO1L6Y4p3DlI9v+TSgdqfj3o5pXCw3ad3pS7PTmnqvbNOC4pNj5SLGeppNp61Kw9KNuadw5SPmk21Lt60bfXmjmsHKR7O/NG2pPwwaNtHMHKRhTmgqfw9qkKdKXbRcViPaT3OaApx3p+3GTRtNFx2GYxS/SnbaNtO5NhtG33qTbuHpSbecdaVxtDdu6l2kduKcFPYUu3PXmi47Ee33pVyakK0q9PajmFyoi2nkA0bal24PtSemelLmBrsM2nFJt5qXr2pP4unFCYOIzaeo5pcU/b0pe4/xp8wcozbS7ffNPx/k0beetK4+Uj29/60bSalpPu9qLhYZt49PxoK1JxnmlYcf/AF6LhykQXbnNLtz1p/bpR5fejmDlI9tG2pdnrzR6YpXFykQB96Xaak2/LjvS7fXijm7BykOOlLj3xUhx6Um38O9PmHysj2n3FLtqTbSYFHMCiM2nilCHtUg5pdvoaXMHKR7ffn60oU+hzT9p+tLjHtRzD5RjDPtRtP1p7Y9KUKKVx2Ise3FOC7fXrUm2kKmi4cpHsPpTtvvTgpp2BxRcOUh20u33qTaW5pdvXilzBykO3PfNKFx1qTb9KXb2p8wcqIgvNO20/b70Y96OYOUiC9v60u3HXOaeFOaXb+FK5NiPH40uD2p+KNlK4cozYe5pdv1p+3d060Y9KLjURn4mjHGaeB+NG38KQcozGf8AA0u31z+dO2Uuwde9ArDdpXjml2/5FOC9OaXbTuNRI9pFBX14qXbQRu7UXK5URbD+FLt9ql2jHSjp2ouLlGBD3ox+FSYHWk/lSDlGDP4UmPzqXb14pNtIOUZtJ9aXb+dPWjGTTHyoYIz1oIPY0/2pfoOKLj5SIdaXBqQLQFPOaLk8ozbxSqven7cUtFxqKGbce9ABp9Jt56UA4oZil5p2PfikA96QuUQqelJtp9LtzjmgbRHt7UFeM1IPlzQBuoFYYE6GlPqMmnYxS9ulAcvcj5PrQM4zTznoBRsA5phyoZj14pdvenUu05ovYOUZto2k09l7Um00ByoZtPc0FeelSbfWgLzQHKRgH1pduak2il20rgooj2mjB9KkK+poxTDlGBcikqULikZe+PypXDlG0U/aO9BXt2ouHKRfjS9OBUgjox2FK4uUZz7mjae3WpNtG059/rRcLEe0n607acc1JtP+TRtIHSi4+Ui6UvNSEe1G3mi4OJGuRQ3tyaft9qNv50aCSOd2n8KdinqueD0owOwrW5pYbtPaj69aeq46GlxupXAj25/xpyx7eadjHFG3pSuFhNvtR7dKfjb2o2n2ouAxlx/jQF708j25o24ouIZspAKl2n6UlFwsMx60qrTvpQq4oHYaynIoVTUmM4pAvNFwsR7aPoeKl20vB7UXE0RYzQFqTb7UbT+FO4coxUPTtSFB6VJjtS7emTRcOUj2Y7GnYp3fil49MUXDlZHtpfQ9qeAO3NHTgc0gsNweOOKNo65xT19xS7e9FwsR7R6Umw9ql29KOnHei4WGbefSk29TmpaT60XGhuMjNBGKfS4/KkAxRuFLtxzilC9DyKP5UBYbSkc+1LtA+tHOadxjcfjR+H5CnHPNIAaQrBtpcdaXbS+1AaDRj60EZpeAcUvr/KkOw0/Sk207jv1o+lMVhm31p3IpQvSlx270XAbtFOx6Hik2806gY3vRgd6d26UbQfrQAiil7U7aMYPNN6dKBibR/kU76dKGXvRQAbfU0m3pS7RRSFYMd+lH407j6im89qYBtoxz7UoFOIpAN2+nSgr780vSjIP1+tFxDaNo56U8c45ox75oAbj8KXoKXbRj8aVxiYo206hVouKw0qTRTiPbIpRyKAG7fSndulLtxRSuAlJ3qT8KTaG60rghMUbfzoI9KWmAm3H1oHY4p2KG+nNK4xNuKD70uOBRjrRcBv3c980v3val59KMHigBAtFO520GncaG9e1LTv50cnipuKwgXvnFL+tAXA70vtTCw2jbzg0vPOBS7c80XC1tRNuOnWgU70xS0XAbt46cUmM0vrzRikA3bkcUu046Uu3pzS4/Oi4WGlSVIxQq09aCtFxDe/SkwcU/Ge9IPpTGNVeaWnNnsaNuKLgMK46CnUvXgCl24ouAw0dfrTyopPunrRcQm2k281JSY+ai47DVpcZFKF9qD8vvSuFhPaj5uR0p2R2pcd6dwGhaCKUCl60gG4/Gl2j0pdtGO5oEGDRilyKXgUDG7aPu9qco3UbaQCcminfhRtoAaqml280Ypw4oAZ3oZfan0fjQKxzyrS0qjHvTq1NRu32pVFL+tAApXEJ3NFOHGTilx34NK4rDduaNppwFGKY0N2980c07nFFFxW1G++OaMGn4FBGOBS5htDccYo9eKdilNFwSGbaMU/uKXbzTuIZikwKk6UhHNFwt0G4pT9Pxpce9LRcOozAoI708UUx2G4o20/FH6Ur9AG4pKftPrSnOaAsiOlA2j2p2Pyo2incVhOtH6inY9KUL+dK4xvTk80AbhTvbGKADikJjMUbTUm0Uu2ncTIx1xRtp5Xnnmk2+xo5irCY/lSYFO/nRyaVwSE49KUj3NL+FHHHFFyRtKcelL+FLgmi47DNtGOfenHt3oK96LjtcbSAU7bTtnANO4rDfwo/Cn49aCq46c0rhYYopcetOxR1OaVwsN20o6U7bnmjBouITmkKjrT8Z6cUbadxpdRuN3fFAHzU7nPFJ70gtcT8KT3IxUnb3pMGi4WArupvNO6d8ilyKYWGjjrTsDkigUu3NK4rDVzQBt7UpzilNK47CbeaNp+lO28daTn0pXAQDI60KOKd6Ypc+vWgOUaV9BQBtp696T72aA5RvU07FAH4UMp7mi4cocdhSdKUcD2pT+dA7CDPpkUu3vRS/pQFhv4U4DNAU/Wnfd9qLhYaab3qRfmz3pu3npSuCQm3v2peNvrTttJ9BQFhOo9KAtLt4pwphYbt3daXb707kggHNJt28Ug5eww4p20Gl2inUmOwz2pcc07HJGKTafoaoQi9waXbhaXZ70bfxougsMCmg59MU/FDL9cUrj6jNvH6Uq08rj3pMD0ouKw3b6GlU9adsHFGBii4JDSMGk/DinhcdTS7R1PNFx2QwKe/8qTpUnGKbj5vSi4WQ1ucYpyjrnn6U7ApPvHpTAMf5NG2jaegFKMmkKw3GOtGzFObpRtyvrRcOUbnpSkd6AOmadtFFwsN/nS4o47U4Lup3DlGYH40o+7TtuKXbildBYZnmlAz2p30NCqeueaXMHKNOe1G0sKfilUfjS5gsM2D05pSDinfhQRmjmJGbe3Sl29qXA60771FyrDdp4pcGlxij7ueKLi5RMGlxzSj8aKLjXmM57UDIzTx0pGyB0ouQYG3j2pQM1Jt/Cl2/lV8x0cpGoB46Uu3b71JtFJgntRcVhq988Um32qTHHSjAxwKAGAUc9af7Dijafei47DNppfWnbTQV/wA4pXER4pSPbPvTwo5pdpWncLDB9KMHvT1FIVJoAbto2jvTivPFG2ncQ3bSge1OxRSKsM2+tLtPFOGWPFLt7dKdxWG7e4pNpqTaeaNtK4hmPajbuPPFSYxSbaLjsMx6Ubc896kx7c0hQKaAsN2+9G2n7efajii4rDOKPepfL+XmmleaEwsN27qXPfGad92gKfwoCw0rxnpRzxgU9Vz70uD6YouFhgXNG38KkIWmHP4Ur3HYaPek281IF7il2gnnilcBm2hVp+3jrzRjincLDPu9qXhhTuvel2DqKLoLXI1x+FLt4zT9o69KMe2aVx2I8du1LtzT9u7tQFPQcU7isM2+o49aMU6nbfbii4WGDrxxS7R607aPrS4z14o5gsMVQM4OaPWn7T2FKq5FK4rIiApfvfSn7ecYo+gp3Q7DMZ7UmKkC8dKXbSuFiPBWinfWl27cc07gN2he9G3jjr6VJx7UYpcwrDFTNKPlNOb2oX3FK4WG7S3ajbjIp+PSkx7UrjG/UUu3I9KdQKLisM2+9G0VJj3pNvpTuLlGqfl6UoHoKNuetKq0gD3oA70tGCKLjsJijaO1O25o2+tADSvShV71JxRii4kN464xRTttIVPekOwLSU4L+dHH40rhYaV9OKRU9TzT8U4DNPmBIYcelG3NP/WkxTvcY3b6UrDpkU78MUd+aLgJt5oK46U+kalqA3npS7R60v15oo1AT6UDPQ07A/GjFF9LANwO1BU+lP20hHHFK4DQMcYpdvtQaXqOaLisNx3PFG00/wDCjtRzBYaRz6UY/OnhfbFJz2ouMbt9T+VG3HXmnH86AD6UXFYQDHPWjmnY9sUuKLjGLn8aKfSADrmi4Dcc5zRinfhmjtRcLCbeaX+dLtp2MUrhYZikx7VJt7032p3GIKXafrS7aMfnRcmw1V7gcUuPypeaXHFIdhOD2pMe3FPooCzI/wAKePm9qKWgVhu0Y9KNvpTuaWgdhgX1padijbTuHKJkUgXvS9TinYxRclkeMfSg9KfikIpE8piDp6U7aOvWgU7aabZ02E257frRtp23H1oVR0zSuFhu33o2/wCRT9vNFF2Fhu2k21IPm60bQadxEeMUoXv1p56YoCnoaOYCPb2pSvrUm36UEegouFiP9aMc9qkK7VAxShMck4o5gsM4pMVIOelJtPORRcLDAgx70bdtP9KMHpijmYWGFe+OKAvvUhx0xSbdtO4rDNvfNHX3qXb6CkpczCwzbSbBjFSfxHjNG2i4rEe3A9qXae9SYBo21XMFhu30+tIOMCn/AI5o/GlcdhOePSkwO9Op2KVwI8DvyKKftycZxRtA6GncLDMfhS4x1/Cn7T070Fe1JsCMCnbc9aVVz0HFO24GOn0ouAwKe3Sjb+dPCAc0m3dSuFhoBx0pQvPNOC4op3GJtHpR79qKXHApXEM289KNo71IMg80Y/Ondjt2Gbe4pQpo+lOHTilcVhm0Gjb6U/Z6fWj7vPf3ouMbt6UeX3pxXv8ArSgUXCwm2jnNP20gXHagVhu2kxT+pIo296LhYbtOMcU3HPvUpUmjbRcBm3jNG3OMU/bxmjbnOeR6U7gM46HrRg0/bninbeKVwsRqtG38afijFFwGH8qBmnFaMHmgLDfw/SgA9KftxRj0oFYbtpdvel245o2/jSCw3bRtxT8Hb0oFArDPag+lPK57Uu2gYzFLt/GlC07HfFADFWinBfalwad0FhmPxoH1p57cUu3NK6HYaBigil2mjHSgBOtLtpcUbfegBNuKMUu00u2gBtLtzS+lLtxQFhu2gLT9tHNAWG47UY9R9Kd1o20rjshnf3pSPanGjj0piG7TRt704LS7aAsNo25pcYpaVx2G4zxSY9qfRtpiGUbcfSnhaMfnRcY0L+FL+Oad+lG3FFwGnrR+tOxRtx2oEN607bmlxRjdSuFhtG2n7aMfhRcLDQpo207b8uKNuKLgN7UYPpTqMe1FxWE20m0+lKq+1O20x2GAce1LTvejbSuOw3aaMEfSnbaNtK4rCYzRT8UmPWi4DaAKd29aXFO4xlLjvTvejFFwsNxijFO20u2lcmwyj6dKdtox170XCxiquF9acefanbcdqX8KDawwKOhpdvbFPx81J+FILDdvXNLz06U78KMUBYZsHbrS7cCn0bc0wsM29+9LwetP2+vNG32pBYZto247U/6ijFAWGEcdKNuadt9qXpmgLDNlOVaXaaG496AsN2n1opw+lLtDUxWGbcnilxmnY7UuPWlcdhgU/hRtp2KNtMLEe05p231p+KNpouKw3bSeWaf7UY9qLhYYEP4Uu2n4o20XCwzbnoBigL+VO247U7b7UXCxHtwaXb6U8ijbRcLDdvzdKQxjOafj86KVwsN2+1N21J1pMdKAsN9jS7RinbcnNLt9qYWGbfajaaf+FGCaAsM2mnbe/SlwaXbSuFhm3saAvWn4HpRtoCwzbjoaNp6Z5p+2lHbNO4WZGEIoZfWpMd6NvsKVx2GYPGaULgdKdt9KMd6LhYaBj3FLx3pdtGKBWG7c5wcUdqcM9aXb+NFwsM246ULkn2p/NGDx3oCw0rRtp2OaU9aAsMx7UEU/kUgB70XHYbtpdtOpAuTSuINvHWk2n1p+MUnUdcUXCw0igeuKdjjmlxRcLDdtHTqOacFxS/hk0XEM2+lGDTwKO9FwsNPrzRilpcU7hYZt6/SnUuOaMUrj5RMUnOafSbfbii4rDaXH40u2lVaVwsN20Yp2KOadx8o3aPSgjtinUuKdxDMGlxTqT6UAGPzo206jaaVwG0U6nY9qLjI8d6WnUu38DRzDsR7aXb+NO2mjA5pXJ5RuDS4pQppaLjsNxQVp22hueKdwsNwKNtLtPrRtPrQFhAvWjbT1o2mlcBtJ6U/GDS7fWncLDPxp3cUuPailcLDcUKKdg0u2lcLCU3GadSgU7hYaKNvpTj7Uc07jsJt/CgClNG2kITFJTttG2lcdhMUoFL3paLisNxRtpaXp0ouFhuPXijntS9aX6UrhYbtFGM0771LRcLDStG2l696Wi4htLj8KXtRii4WG4o2+1KB60vJouKxjhD6/SnbaX8aXFFzosNxS7c9qWlx7UXCwzbShadx3o/lRcLDcc+tLj3pdopdtFwsNo+lL2p2TRcLDCKO1O60dKdwsN9KXHWinUXCw3HrRinD8qDRcLDaOn0p+KTBpXCwn4Ue5p1Jg0XCwlFLtp1O4WIwtLtxT6PwpXCw3A7Ubad7Ck70XFYbS7adxmlx1p3CwzbS06jHtSuFhtJ9KcPej8KLhYQDNAHal4+lFFwsJRil/GlFFx2E+7Rg07mj8KVwsJjrScU4etHvRcLDad6UUvai4CYox70tHHrQOwmKNtGcdTSeavr+VO4WF2kcUv4VH56r0yaYbj0WlcfKybHelI5qr9ob2FKJ29c/hRcOUs89KSoVmek80+po5h8hY28cUfdqv5h7k4prtRcFTLBkVepz7UnnJ71WDflSgZ6UrsfIifzl7ml81O5qEjb1pu7d1NPmDlRY8xeec0gnX3/KoQvzdDRtAzzU8wciLHmKf4qPMXsag2g+1G4LxnNHMxKCLPmDHJFN85PXFVyxbpSj5Rk80cwciJhOmcU7zk45+tVmbJ6YoDA9RRzByIs+Yp/io8xf71VSO+eKTdnoaLi5EXdwPelqkrDOP60vmFT1NO5PKXDS5PTFVFuXz1zT1udxxt5+tFxcpYxj6UnPao/PGeRS/aFHYijmQcrJPpR+NR/aEpfOX1pcwco/mnH2qMTJ/exS+ap6HNO4co7GKPxpPMX1/WjzB/eH507hyjqKTcp7g/jS8UrhyhtowMUox2padxco3H407mk560tK47BRzR+NFFxcoUUEgd+PWjINK4WCjr2pN49aXevqKdx8ovJo4pu5fUYo8xfUUXHYfj86T8qTeOx4pQRSuLlDFJilpfai4rCUtLSdOaLhYXiijNHWi47AaTHeloouFg7UYzxRS8UXFYMUYpcUlHMOwUlOo4o5hWG/zo5zS0tHMmHKNpcUUfhmlcOUWk/Glox607hYOtGKWk/ClcLB/KjFLRVcwWE/Wlo7dKKVwsJS0UClcLCUUvr3oAp3FYKKO/rRRcVjKXpS9KQN260cmhs3YvWk70tFK4WFHalNJRRcLBRjHaij60cwWCjiil6GncLBRikpeO1LmAO9Dc+1H86OadwsFL+FAoPFK4rAKPelpOaEwsH8qKKWgLCZ9qKX8KB707jCjijjucUxp1HelzBYfR1qE3S59qT7T6UXDlZY9BR2NQi59qa0zDpxTuVyssd6Caqee2fvUhmbPWlzByst0c81U81tuc0nmFv4jQHKXNw7kU1pE/vYqpu9TSmlewcrLXmoO9NNwq+9Vt34UcHODmi7HylkzFu2B9ab5zGogxpOtBVkTCVh3pfNf+9VfdTiwA5PNEbjsiTzGo8xu5qLcfwpc0wsSGRvU4pPMPrUZY9AKQn1osDQ/d2o3HtTM45HSlyevSlqhWHK3qKX8aiX8Kdz6U9R2uP6d80nNHTrQJMjHagQbgtJuLdsUhz+FJnHNOyEP3BaAwZulR7ie9LnHuaYXJRjsaTd2pm72pv1pBfsSMQ3f9KMbe9NXpQzHoKA9RVb0pd3vURJ9M0u4e9KwtiTO5qNoVgM01aVqAFzt5pykN1NRdsilVsUNDZK2B0NMfjgGkb5u9IPXrS2Exyt2NKMN61GGyTT+wweaCQbP0FHOOuaRm7UvOOOaYxKXik3YGCMUbuOTQIcCfWlY/gKbketHJHtQA5cUHH1plG40gH/jRux1NN38dCaA3qKoB26jvTeKXBpgOLdO1G73xTKSkIl3H14pVlb+9ioweOaSgCcXD/3s0v2pvWod3vRx2pATfaX65pPOZv4v1qPimn86YD2JPXmgA9qap+WkDCkLQfkr70oambqXdQMePrmjd+VRZp360xkvmZoDGo+vFLyKmwD/ADD/AJNO81uxqL68Ubj9KBE63D9zihblvSof1o/nTAn+0N6U77Udo+Wq2SOlLu6ZqQLH2o+1H2o+lQBhRx6UAT/avUUv2r2qvSZ6UwLn2hT1GKcJFbvVIsKDz0NFgL+8eo/Ol3D1FZ+fc0u7FTYRoUn4VR3HA5x9KXzm/vGiwWLvWlqos7etKLk+maNQsWqKgW6XuMU/7QnrikFiWiovtCbutOEit0NAh9FFHNABRRRQAUUUlIBaBRRQAv4UlFFFwMoe1LSDJNLVXNrdQ+tLSZ/CgVIWFoFJ9KNw9aYWFopjTKO9N+0qPU0XDluS0YqD7Vx0pDct/doHylnFANVftDtSec+etMOUt0VU+1P680huHx1FAuUu/pSbgOpqi0rHqSabn8qB8vc0N4J+8KX3rP3D0pcnoCaA5S8Wx3FRtcqvAyaq9fejOeMUwUUTtdEdBTPPdvb6VHx0o4GfrT0K5RzMe5Jpue1BY/5FH4nNK4WFzQDSUbuetO42O3Uh57UnA9/ejd34oJ9Q3H0xS0ZHXvSZqdx2F3baQNnoKaTSq1PqFh1L9aaWPWjPFDC45mB4zij8ajBOfWl3dsUCe48/Wk3U3cVOMUbj6c0x6Dh9KX3qPcaPegCXd60cevNR7qXd0GRQK44k0mfegSc80Fg3ahgLmlH5VHnB4BNKeevFMBc80uduB1puT2oyR0oEhWJpF5zR+GKbu3HjFAMf35NL7Uz2p607ishHU8dDRwO1BwTS49Mii4rX2DHqKdgHmm8c0m48DpU36DQ78aVvpTdxppc96V3sUOPsKAD35pu7HNO3dBiq1JFU0v601cU6p1uPUaWx7UbvWkbHX+lJVEDtwpcimBuOntS9DwKBjqT9KQn1pAfShCF+770oakB/GjuKYh/H0pD7Gmt7ZoWp2GO+vWjp3pM0vSpuFhefWhWIPUUnNKee2aaY+UDzRnBpNxGKAwPNMB4PvSZ+tNpVbj15oEkO4NGKAenrRn8aVyrBz+FJntil/OkxnvTuJxCjcfWgnHA5pvJp3IYu73pQ1NwB9aNx9MUwJNwFHHYUwMfrT8ipAKb/ABcGng/Lim7dvI/nTuMF54oOR9KPwo9aYBu/CnbjTBTuR0oAVpB0zR6U1lBOehpB8tBPUm4pGY03cPSjk9eKgocWpVbpTMj1xQDTAmwPWk+lN3cUucmp1HoLzTaXeelIGxT6BYXtSZpeO/8AOkouxC7qXOetMzSE8+lMRL9KMHrTAw+tLvK98VOox34Uu7selN3cdKTPNXcB/wBKKbuB4zml3VNwHUbvSk3A+1AbNK4EizMB1p3nN1zUdIWxx/SkFiTzG/vUhkbP3jTNwoBoAf5jAdSacszeuaiDUv0oETeefoKQTH1NRcd+tG7HSkBN5zdjTvOPrVfdR5h/CnbqIreYvc/rSeei96qcEYzTuO/NI6uUma7HYZpvnOfYVFxSBvyoDlRMWLdzTF+9kijtyab+NA9BS3pxSE4HWk9uopuRn0FMQ/8AH8qco561H9acrigCQ59Kax9aTdTG570ihevvRyp5OKTdj2NJu9STVEj8880ZphYCkDDvQGg4tz60u7Pek3E9BxScDvQJocDSq230pu7JpN1AEm4ijPHvTFNLn8KWgx3Lc+lJ39KXIXtTdw54pAP6c56UikUzPGetKpHUnH0FUA7PWjbim7x060eZ+FLUQu7p60bvembs+1FAvQfnv1pN/tTSwpvNMOg9moB96j+bIBp4yvXgVd7EXH8fUU1vrScUu70qblDl+tKMetM3HnvS9aPUocT3o4HekBJpDxR6BYXrmjmjI+lG73p3EKe3ancetN3elIuam9x2Hfypc+tN96T6VQhfXrmjmj7tGfei4xR70vBprMQPb6UmQ3cCgRJjp3ozxTM+9G4c+tIBxwKCx28U0sMnjJoLZ9qa8wDcRTh06CmLIDS7hSYh5Yd8UmKbkEdeaM9qkLjtvPpSsD2pnmdqd5lGoCUtNLZPHWjJ9aA9B3OaCc0m4fjSbgRxQIX60uMim59TS8VQWBc0vWj8qXacijYLWEGPSl2/jR06c0n+eaVxWF6Un86B1ooBIBj8aXJFM3etG6kOxJuH40oaohycZoxTAl4puO4oAJ74pT8pGSG/GlsFrir7igqc8Uu/06Uwng0XDYfz6Uv6Uzdx1pM/jQLccTnvTlxTB9KUN9R+NBQvH40m4YpfbNMJ5zQSx2aP0FN3UCqJH0ucYxTD9aVW9aQD+cUqt1ppYe1A+7kGkUOpOPpSCjd6DikJ+Q7b15zSH0BxRnNLn61V2PlG5xik3HPWjtTRz1NUQP57mimhqUECpAduoANAbPailsOw4dzS/SmhqTd0ApgPFGT/AJNM3Gjf2P6UtR6dB+RS0zcG5zRuxigY/wBOcmk45pM+tNLUITsP/KjnrTdw6mjdxxTuSPFFMDUvmDvQMk470cmmeZ7Um6i4Eg460u4Z9Ki3GjcaNg3JC56UBvemg0g70XEPJP40DIptL1pAOzQD6cUzp3p3XtSAXPtTlbjrUe7Halz6CgVh9JmmhjSlqAsZn1NJnFIobGDxS9RQdY3PXbTl+71oyAKFbJ44FAhQB60fQH86Dk9Kbtcc9vagB/IXHNLx3pm444po3UAP3AtxxSlQKZsb1oC8HmgByt+XvSHHr+VN29eeKcNmM5zQAnt1NIzED0oaQsOMD6U361RIct9KX9KZ1HQ0UXAfuPrRz2pF7AjBqRfu8CgdmxPmb2pduOKBI3RuKGbjHelcYoBzxQRuqPJ9fzqTtnNAg5XP+NJuNDDIpvSmgHLn6UZz14po9qPl7k0XAU0uT24pEUNzzgUNilcLD1XcvJpjexpvbNKozyCB7UAO2jGSeaXb1Oabg7eoJFJuHTNK4WFZiKb6VIuNvNMfHY07icRnPfmlUnv096QN1pPvdOa0WhGxIre9OUkMDUY/DNCk+vNSykTBienWk+92pjSHpSbscilZjuSBeKXd7ce9RbvSnbjx3oBDwy5xTsjHf8qiLH8aPMOOTxSC45mC8ZBpFbB45HvTFbceaXq3tVE3F3BepP5U9WHc8VEfm70cYpiuSfTmj7ucjmmL8rH07UM/tgUxj93OKXd781GPm7kUvK9aQDmbOOKazbep4pu4NS4/KjbcTHDHbpTqj4PXijPXPSgNh27Hejcfwpo70ZPbpRoTqxQdx96Xn6U3p2pd1AkPYDHWm8UmeO1IDntil0KHBqXd7Ufexijb+NK47MN1CyfNRTeecflTE0x2/wCtKJD2NR59RS9qZOpJ5jd6UyE9ai/HFLj3qSlck8zHpSbs0wr6nNAx1o06Dsx3rzijv1pKXr9aQWHZpPwP5VGW29TioZNSihHMin2B5oHr2LnPvS9qyJvEUcfAXLf7RqrNrFxMAVO0H+6MUty+U3y+OC1G/I4Ncp50iufNbJxn5mp/9pgKBHzx/e60XewuVdzqcE0m4LkkgVyTak8ZIaTtnAP9ar3GoSTSAKzMvXHpVWZLt0Z2bXkScGRc/WlW6ibpIp/GuUt5iScgAZ4yKe8yj5lZQ3oTiov0NFBPc6rdnHOaXcF7iuXjvCyHB+bPO1qd9qLDKzUXHyJnStIM9qTcOob9a537U24gntjini+2Rtx04Jb/AOvU8zvsP2a7nQecvdh+dKZk/viuTk1En7jLgduh/lSxX0sgxwo/2utPUnlj3On+0R/89F/Ol+0J2cH8a5R74DcEwz96jW5K/M75A7Cq1JcYnYfaF/vg/jTzMm3O7FcTLfsW2q35VYW4kljO7O0dBTZKir6M6r7fbqf9aufrU6XUUvKurfQ1xzKkagsWB/u0sdw0MmzgcZqfQ05UdizBumabmucS8k42ybB3INWV1aeJfmxN9Ac0cxMqb3NoMKPxrCk1526Kqe5yadHqDtz5mSe2OaOZBGk5G7v44OaNw5zWI2ouON351G188nSQf8B/+tS5kV7JrQ3fMX6UnmDmuda6l3c5/XFH2uRcASY74XNPmE6XmdE0oAznFRNdIGHzj86yGl3x5dnb1qvNbh/uylfQGk6nQFR03OgW8h6bx+dO+1J/fU/jXLrG0bAM4YY7n/61WMIq5PTHoaHKwlSOh+1KT1U/jR56Z5IA+tc1LcIqhFdtwPPZabHICw+VnPfnimpdWDpeZ04lTsyn8acJB1yMVz7SIqFvKDN9cYqBbyNm2SxNGW7qeBSU7lex63OmM0a9XA/GkFxG3RgfxrnpmjWT92HkTszjH5U+NxkHGAfyp84ex13OhEgzwcinbhxzWL5uzgHPvnFSR6g68byR6dan2iB0GuprMw9aPx/Ws1dT3feC/hUy30W0n07YyarmRm6ckXN3vTt1Z/8Aa0A5OVA7nj9KF1aGY7UfcfbFFxcrL+7tn9KN35VmSapCCfmY49qa2pdf3fGP4jRzIOWXY1d340pkC98fjWMuosynOR2GKrq0xYlpGcH+FsUuZFKkzoPM+X1o8wj6VjRySKvDMo9BT90x58zPsaXMHsn0Zq+bjqQBTWulVsFqx5FkcHlh9DVbcx+VVLj1o5kHse7L/wBofow/GneY/UYrL/taJuvmY69Krf22GkAWNyPetLF3N8ytnBHHrUbyMP4RWb/bEe0b0fPquDSf2zCVx+8z7rSsOxpfaX7j8KcLr+8vP1rMXVLdmAEuSTipftcbHAkVvUA5oJ1ND7Sp5OQKd5ycfN/Ksw3sS4+dBn3p4mVsfMDSsGpoecOi80pcY+bIrPDA9DRuy3WnYdy4sietLuB4yMfWqaqfc/jTvnDdT+VO3mBZMkfAzR5iDvn2FVCz9/5U4TBRjaD74pBoWDcIG4z+VL5yt0zzUHmJwCMD1oaRMYC0BsWPNVegP4ij7SN3IwPaqnmYFIzYzkZoshXLjXSt/wDrFNa4Q9v1FVFYZHTrT/lX3HtV2Qak63QHGMinm49FH51WaRcDGfxprOnrS0Fdlo3G7qMD1phk+XmoPOQd+PrTVnQ5+bP0OaNCbyLIm9ulO+0buNvFU/OxkgkD1qGTUIU+9Kv4HNPlvqK8jRF0B2p32gFeRjNYzaxAq8MW/wCAmozrW7HloxI9eKTiVFtm75igcc/hSNP2HFZEWoTN/wAs256U/wC1vnp+tToi3GT2Rp+YM9R9aTzRnqKz1uiScqcfnTWvtv8ACSPpTvHuLln2NNpCeMjFG4k9RWU2pqvBQ05dS3dEP509BcsjU8z2FHmL64rOW+iP3jt+oqZXjYfLIhPsf8aNBWl2LmQw64oz78VRa6SLO51H/AhUTalb9fMBOcccmiyYrtbo0+PqaN2Fx0rNj1ATfcRmHr0qTzjtLGPH4ildLdlpSeyL6saVXBODxWU18dpIUE9uT/hUTahK2Qqru/3u1K67j5ZdjbMicgcimhs/y5rBXUJ9pYplR3HQ1BJdXU+web5atyWzgD296egcr6o6TzPzpC3XvWBBI4fDSkkjIOTUyXkoXO/dz6g03JFezZt9cUvXjpWH/aM24ZkAT1xmrMM3nLk3PHbHFDkkhezbNMEdaGas5S44S4Jx7g05rmaIjeN34VHtIjdORf3H1pPas1tUdR8sYY+mcGoU1qbcyPEEK9eetVfsZ8j6mxx0pyk5A61kLqkvmY2qfXmlXXjyDCce1HMUqbNYg56Zo+orNXXEb/lmQPXNTf2qNm7YT+tLmsHIy4Dz1pM81nHVCucxgenWlXVg3Hlg59Go5hcjNFT70pbPeqn25V+9ET/u80h1RB0h47fNg/lU8yH7OXUtH5cjr9Kdz+NVE1BZGx5LZ/D/ABqcXqZ27CP94Uc4eyZJu/Cl3e9V/wC0o1P+rb67c0430UnByp9xinzIfIyYZ3c8inbc8jkVWa+iUgDcfTjA/Wla+j25wc4pcyDkZNt9RTent+FVv7RTO0cH+7nNRSatg87cDtgmlzFeyZf4600sOoPNY0mudcbVGO3FQ/26Wj4Zs96fM+iJ9mu5vtIoHJqNrqNc4fODjGK52bVG28H/AL7bJH4VVl1SSZsIFx/F8vFP3n0FyxjuzoZtXSNmXHK+tUrjW33bfMWP6GsmTUNsQ3dSeoGMiqxugqkeWOedxPNUoti5ox2NGfVMqd0rM1VnuiVBAK57kVTDbuCGOeOOlNeRo8KDtxWnKjNzb1LTXIhbDFix60z7YzYEYY9tx/wqCOMN8zqSv0qx5kXJPAxxg80aLQSbfUTa0jZkdt360pk2riMFiBxim+aZVPJEQ5IApPOXpENg+mKLjsrCNHIWDSEA47mpYWjRc5G4HkVF9pC8dTnBINISzFmZFBxycU3qtQslqi4t0MYzk/SjzFl4PyDqRn/61UAjtJ/qWB685qVQYwoI2t9RU2SWg1Jtljcqu24szE8AinLvYYz26HGKh2jdlkbA5x2pfORlIL5ZRhc9vaouX6knnNEACMyDrjrio7m7beoKkrjoeOal3q20kAOO+ear3zKsaq3Dtyv096qNrhL4dGH2jy15wWPbvTDcPLxnA/u881Wg28mQZHSrHmlmAiGwdz2rTY54tvdk64jXLDGfenq7zZVWCp/dHWqfllskuWPtT4p9vCpg1NjSJdt40XI25YHGadIzn7m3jsM1SkmK43E7W6UiSBWG0n/Gly9S7paFtLiRV2ncqjlsgj+dRx3HmXG5W9uetVZJjGuRnk9KFkCxgKx3MfpRYnndzYN9HGp4Y4HOOlTxzeYAR1xx6isNpAGXDbj3p8VxtVjljz0xxUSp9UX7V9TZjlzGN/AI5LA05m4Hzhc9M4way/t4aMg4JzzxVmG+iZipO8Y4bH+NZOLN1UTLi524bGCO5xioGvDGnXcVOMLnmiRoWhYmRV+XI5xmsMyN53ykeg2/0pwipbk1JcljYm1EN8rDn+VNhuNzdWb3AzVDyXDfMWJI7DmtC1xtQFQMDqxGKtpJaGMZSkzQhKmHLfkCDSSMVXK8jHBPUVVd0iUPgYHXB4rJuLtryfexOOwHYVmouTNZT5EaTXCrtBdthOeaRbjcThvlXk5rO3NuwrKvpyM1IzKF5BLYzuPIrXlRlzs04pI5nzu3nHTtTxIW27BtPP3j1rGMu4gkYf2yKDI4YBXZvXBzS9myufyNv7YYZAhAO44znNRTBJbgZOTjPpj61ShkXdtLE8dyar3U6rIhjc5J5xnml7PXQr2mmpqrIflbAyeqqKf9uELLwWP8IFZwug2MgtimzSN5WMlTjIz2p8nQSnpdGuurCRtrRsp96j+0kS5YELnkYOfrWVb3hlXBJR143YqUSDy2LOzHpnGan2aRSqORr7tw3FT6+9OEw+UbivcZrItb9xGoDMWHoMY+tXI71DJ+92kY71EolxkmXFuwx2urN9BSSTLH8yguO/bFVGuh/A4Pcc0xb5hN83Ge9SolcyLUd5HJIq7dmf7uKnjI6t+hrMUiZi33TnjB5+tSeTJGww3mD0zTcTPmfU01ZVPAGKaZiCePpVaG4VV/eIVYdsZqRb4NnarflUWZoh/2gseD+lHns3U5/A1DNdbgAqZNRbZG++2wf3QcGqQn5GnHeqq4J/PiljkLq3l5HPU9Kz42EfCDaT+tI13JG33zkc9OKWgtkVptLu2bAK46cnbmkj0q5XIzkezg1fW3ePjzCCPwo8mbAUXDEe4zWXtpdDo9jEpyafOMKkcgVe4yaati6ht0ZVSMcnBFOmW4hyfOGPT5h/I02PUryM8Mjf8AAjml7aXQv2UWQSWskjhgQo6fK/pTF02Vd2FY/wDAwM1ak1684DR8D0INL/bfTzIXC47oCKPbyW6J+rx7kXl3ccYAhkY9CeCP0qPzLlWzJbuB2yhxU41KCTJIUHtj5acZ1YFhtX0K55/I0Kv3Rf1d9zOeaZXz5ZQe6YNS/anXJG8EdOT+daMKIyMw3OR1wGz/ADqKaaJW6MGH8IR6f1lbWF9Xt1KS6tNGxw7EdyTx+tS/240e1TKT/KnzXkSpn96G7/I39RTFuMZKSYXOMNGMfrT9v5B7HzJBrDNgrM3JxUq6w/CMVdvyqJpImVlG0juSg5piyY2gGP5fRQDS+seQvqxprfDaT0+lVW1yOOQqySKevShbiMn5myO2DTZI4bpdvkJIOucA1UcUluTLCN/Cxw1yJtxBwBzluM1BJ4kTpxxUsWnwsoiWxWQ9fX+VIdFiP/LnsP0P9aX1ymnqifqVTuVn8RMzARx5/ChtUuzgfKmfQZqQaUkeMR7MnHJxUq6SjLt81Y9v95un6VosVB7B9Umtys11dMp/fLlT0Kn86q3Fxdxuysd4AzuC8VoyaWxY4uC3Y7Sv+FUJtLjtWG6WcbuPlUmqjiIdWTLDTfworLqEytndx6rilOpSxsf3r7v96rJ0MsCI7jBIz868VG3hq5bkzx59lI4rT29LqzB4esio928nVm9+c0qGRiAOT/dUcirY8Nz7hiUfiOtOk0OdeGmUn0o+sUtkxLC1d2iu6lWKk4x/eFODSLJt3c47cjFEmn3TMBsjG3uOCabPZ3Hk4ECFs5G1sE1XtYPqN0Zx6FkTzRxlgxyT93kYFSx6rJu2sVQ49M1Th0/UOC1rIB2B6HirEen3cka77aRD1AXDf1qXKHVlJT7F3+0NpXBDeuBUi3iyZzmMelZ7RSxkmS1kX68VHNczQ8LDtz3VN386y917GylJfEjSdkKnB478VAbiLqpLem3FZjXLPgSGVf8AeUigX0Me3HJ6ZEZx/KrVurIlJ9EaiybgSrBOPqTUbXCKyo6tuPTtk+lUI9Vhj3DzNvOSSpwaVtStvMO1gQRjafTg0wuXXuTzsjXGcBQevHrSRwlVB5UA5GKpJqkCg4MYX0PamtdI3zb159Kr0BJM14rhFYZJPqBT1vY1bIaQEVjGeNeN6gfUVBLqEES/6wZ9BzRy9x8yirHSR3xaQKGwO7N1qVrobgOVJ6NxXIx6xDJnarnHX5TUkevQL0d1P0qXT7Aq0drnUNGsjN8mTuyW6fnUUkZaTP3yuSODxxWBF4oiVgfNc+nGamTxNBI4/dMT/eUYx7is+WSL5oPqaz2jTL+6+YYJKjjJ+neq81m9vkysBu4zn9MCov8AhJ7ZWX5pB3bcDkUreKLONGAduc/wfqKd5roS+TuPRpNy+XkcAhScD+dWI53jxuXBxySazV8Q6ezK7I6ljyR/nNMbxHaRybhKzD3UHP41pq+hCaT3Nz7WFYAANk9zipWuvmxvK/WsKTWtPWYByVJOd6nIxVuG6iuCBFOu3qN33j+dZtLsaKXmXpLp+x3j/Z60Q3YVuMr7HrVRm2fwZwfXpS7gyZK7gPenoVcuCUKxeMKTn+Hr+NNEwbKurL/td6iWQLuKyMg9QKdIy+WC8hfnrwKgdiVQwOQ6iPsp5zSSSfKd8eOwxVRpofLIAGehbGf1pVMvBBbB9aYKy0LP3owWIx6NTGk8pvlGz8eKrTKVb5mLZGSVGRR5scOTlSM4wW5/KhNPqD8y6L1+ASfoDUiXY3YlVcjoO9ZP2x2+VWXPXYoI496bDeSDZh0Ibn7pOKTUROTvoareZ80iptT6nn8KkjnKqPMZlz/D61k3U0si7hfbRnkAAYPp61RjV7gMzXUu4MF4OOaFa2o3fodUt1BDgM4z6E5xTBdw/MWnByeAQABXIz2ciyKGld1JIG3PPpUyaKxaLE4YPyRkEinaFrtkqUtuU3brWYbParvhm6baqNr7txCgJPAJbJqk2nxLlGmcMx4Xim/ZVWTETFegIk65oUqaRLjUb0LTXt2yYKbN38SryaqXF1NGu1kZR0JYc0SNJcXGNzSbRn5nIA7dCelO+ySvmPeu88GPhSQO49/eq9pFEOlOXUjaTycDySNw6uCKesE8zeYAoHUHP8qsrZxQvGu7MxQna5zj3/WpoxHL8gh3PHwpfpn8Kn6x2LWG7so/ZTOfkdWZhknOTSrpdxMTjqK0N7bo4o4/K3d8cZ78VZaZNOTcZE2HgDbglvrWUsRNbGiwsOpnJpLKAWDg/wCyB/OrUejQsORMD1yal/tBztyNu49qT+0JFZxsOF6HPWo9vUZosPTXQZJokW0bZnQjviq7aLHyxmcn/dJqyt3tYkE/N15zU634HRV474xS9tU7h9Xp9jMfTc4AlJA6ZQ1A2jzN/wAtEKgfxZANbLXgkwW49loXUonk2kF2x+FEa8wlh6b6GMNMuyuEkiIHYMeKY+i3nGVU88Yat97oEZjVd2Puk4oSaRsh3wpwdue9X9ZkZfVo9jCXR7rcQ0WD6g5/rTvsNwi7irDHbB4rYedmU5OzBJ65yM9zQ23azBCQBnk5zSWIl1GsPFbGItve7vlhYjGM80hivo8ptyN3Qrj+la0ckkjDAWP+IA9cUl0uN0px5g5BYlsfQVp7Yj2Bmq06qN0bBOh+XcD9asLb5BLK2D1/ck+vtWhHCrKjSIHcHIwSKupcYjwGVM+oyaXtWCgkzB/s1G2hptgHbaaVtBeXDCeMqBwc81uG8SPkM27PBxUyXQLcruz65I/Kodaa1TBUIS0aOa/4R6YA4mUj60v9kzqoG8Nz0QV1P7thnoevA4qFmjVjuU8/3elT9aqFfVaZzR0V2z/rcdDxg0q6Y0fAMij3XNbkk1oVxKMD1bmoPJgyCArH+7gU/rM+pX1am+hiyW48wBzK/HaI4p3kxIw2LLj02Nn+Vbjc7TsVM+hFSRxhdzeagPTBb/Cm8U+pX1VbowzpqXDArHMc92BAH/16nh0VODsf6Z6VtLcLI+weWW/vMeKRZiSRtt8j0HNZ/Wpdx/VUtWjMbR45CMqwx7019GjVBhWLf73FbPmBuBAoHdsgf1pHkhX5WYL7ZOKX1iXcf1eK3iYy6YoJUISPY1NHocRUEeYv/As1djki3EKVcexGad5nTbGW/wB41ft5PS5DoxXQoNo+W24YqepZhn8KZJoMQwNj+p61qi+QYBiA/So3vmkbAC49+aPaT6MTpRfQzl0mLd8ysoHvzU8elrH8yHI/2jzU+4yfwgZ7rxUsciwscgD60vayfUfs4rWxU+xK2QwAzwQ3Sq66bBCxCKSc84rZW6UYyFYfSmNcrwcBee+KPaNEuEX0KS2ELck4Oc/eNNbS4OpOT781oLNEzFjJEc9mOaUyJnKCPI9OKftJX0Yez8jPTTbdWxsUY9qc2nxbc42r9OtW1kUOAVUe+4UM0JzksR7NQ6kr7jjCOxV+wW8y42jNQNo9vG2djfkf61phYNvBZfqQad5YZQFcge1CqtdQcE90U0so442MQOaX7OuRmJs98pUrQhQWy2D15pY5Nq8CQjGBkUvaPqy+S2xH5Sqo2jHtimeSG+Upj1OKuRsZBgAKBzlxSspZeoUezc0c4rFH7Kg6YFL9lT+IcemKe8LZO2VT3G7BpFy2Q4xjsrDFHMwaj2FWONRgKSPcGmtGv/PMZPsBSSKo+9u9eKdHHuUMCy/7xIo5nuHurQie0Xr5YJ+tTR2StHkYQ+/WpVtzty5xTGj+RipcHt1P9anmb2Y/dAW6p3Hvkc0n2dcg7R/3zULRyeXgSyBuuWUUyGO4XnzmJHpjn9KtX6syfki15aK2CgIHQZqSOFGyVj4/2TQjSFfmCg9eUFDEswLFT/wEY/lQ7dxK/YY0QVjlM+9DRgrnYFH1OahkunT7m+Xt8o4/Ol3STxg+U2PQ4os2Dk4ka+JI2iI2iN+Dl2Uf+y01deSReWjYDrtH9RisNp7cgfu1znuf6mnLqMQU4OwZ7DIrz3KS2uewqcHuac91a3LYTdjGcswGP0pv2Tzfm3t6cMCT+gqsbqJ1VjIo984FPF4kkZAlUlf4uOKI1JLWRLpp/CPfTY92BMfU8c/SnRabG03N0yqP9nP9RVVZkzmRvMb8qlWZJDliFUDHLf8A1qp1QVFoutpum+Ztl1IxjtutyTn8DVW6s4rdswXKXEbdG2lT+INQyXKp2Zxjhuuf5VWM7TR/vGXd9D/jTVSL6lckl0J5Lz+zVHzZ3cYGMfyp0D3F1IPKtzlv4gCx/AAVWjmi2jzBvA6DHFJdapErDMasc9PukY+gppq+iJlF9S3eXSRIqxXLyz5wyiEBf1qt+/3L5zhS2TwATx+FQJqsNxIGImjcDAwxZR6VKLhVVd0hJx3U/wCcVopdDJxsOUvIxj3Sh++QB/hVmOO1gVkbdI/UHd/jmqTXsM0yq7OGAwmH/wAauMyxR7kZC/U7WBH4c5NXdEWluM89lXKqUXtipY76faPkLkdfm/8ArVVWZplCFFA6nB5/CmxRq8jY372xgBsgVT5bCXMaq30ixMQmwHsrlTUTXl0VyJpAT0XeT+eKpq8ixFfJ2HPYZqUXMsZ/djcep3Ng1zcqvojfVrUeZbrd80nHYHJP86b5l3958lexHPr+VDSNJkMfLHYq2f5il+1RWqvvd5DjBYAEZ/MVrExl5Dbi4LIjLcTrnqcLj/0GpLXzZhn7ROQvVt64+n3apR3MfzvJIzDqBHEP/Zgf5VImrbmAKwpHwu5UYMPTHvWnLFmacomss2CNyMr7fvH/ABqX+0pYTG6I3ByuTkZqhb3K3UZYeY2wEgSSBMj6c96UW6NG2wMjqeZN+VH0IH/1qycIo15pGxeeK5NTVVuLO2ypwHjUox+uOP0rKk1CHztpsw3+0sh/qKLgW9rGga43zN1b5tgXseh/TNU5yA5SJWuFzguY/wAsEH+YrP2avsaKXmaEN1bFXKC4iKnbuVcr+dVjqMEJzHIwcnkGPlj65qp521fKDS26q+Qitxux1xUjXRHLSlzuLbT0H9aajBPUr3vUvw6sLhiN7MFGeVJI/Wm/a1ZiyztjsA1V1kCsCse0uDuw2c/n7cU1Y1ZjHnKg527QCfxGaLxfUnlkuhYW7COwaR3B7MRxT47qF8klvxIx/KqzxpIuHAj4OG74/A1A8JAG3HXPmEkZ/DtRyLow5ujRebymbKYPHO7nP40FUdQhVR7nNUmAt8iSYAgduMn09qiFwxbn7uPrS5X0HdM2LG1s4ziQrIOnf/CpZrWyb5UtIpfq2MVjNIxXO5gO/HBpFuGUE79oppzT3FyxZq3FhbtIrC1Mfy9NuePr1qCPR9PGRIvQ9GHT8MVCtzJtBZmKDvjpTm1CST5fKDnGBuYH8egrSMp33MpQj2EufDFhMv7ttpH90YxVCTwj8qtbXEYx0MyVdadogoaLPP8ACQc/h/8AXqZdSjClBEwGO4yc1qqs47MydGPYwrjwfeFlf7Wkm4c44qmvhOdWYueADnA/rXTXN5H5AZNybjyen82qvbahHIWVJiWHp2q/bzRCw0Jbo5qPR5UkONqYH8R3f5NSrocy7QsrHefmOMCulmfzGI2eb/Fhkz26802S3MkYPlyZB42kdaf1iTH9WgtzlL63fyXiW3bchyZWGCfyqrb2c0keD8gHsc59fWu2i0lo9jSrkE9Mkd/XmnTW21QRHtPcjkj+Wa0Vey2MpYaDd7nFrpbrtydrEnG4kL/PNSQ2fkuWlj8wYO0QnkfhnNdSISyt80fy92yPb0qG48u3wzqynGC3Xd7A5o9vIf1aC6nPTSOk/wBzylA+SMpnJ9zWcsknmMoLrnk+tdrHLZyRljHmcDIJUtjj3zT0mt43VYo9x77gf5YoVbl3RnLD870Zx8eqXkMSxrLIE7cEirJ1jWCYyskr+gIH8q6vyd3PkxoeuSMAfQ1HJGm0FJC7dGDYwP8AGl7dPoP6rJbyMmzutbulYKxQd9yqDVtbDV5PvNbynP8AGvSp/OuvJbbhlxyRGD/QUsN9NGoLzbQy4O727UnUb2RSpLq2VWh1WKMr5ETgnJx/Klim1IKZHi+YnaFBGBx6f/XrQ+2NtA2xysBnIUdfzHFA1GQjb5UagHPzHH5c1HtHbU09j1TKltHPLHmXegjz8pTrx1PIqaaBY4yziX5TncB178daVtQZmUh146qVzj361Ytr6RpgWnjjQL1EZP4Goc3uaezWxSeCJZwwlkVn5AOO9LIqXEaKVZSpyCTg1oSafHqmSFj3A5UqQg/LNUpvD88c4nknjVFbIVjkfnmj20OsrMHTl0iQRyG3URxQAFcncwzuqSJUkVWeNSx+Y9OtPm05o2djdAqwJ2p3z+NSfYSkSlZI9ijCqOPxIzyar2iezJ5X1RVXUIBOEdmJ/ugk4470R6pCu5baNQem8nnOfzqX+y5CQ/nFABj7nJ+pJz+lZ5sGgba0izp1KxADAq/detyPfJpG+2XPyycjjIAXn09+nepLi/kaONVAQ5+VkBLGlhtYJYwsbNvB3YdgP8//AFqbDZtHcOQGjXGQEOcnvzUtxKs1sOXdZzRDMkbT9Sz5I469KsXEcHmDNyVnGecnB9jVKS0KMgkZs5zubI5qVTJHJJkpKuOMc4+pNQ+9zSPYVZLeNVJid327NyqMHjrUYby3X5VX7p3MnJ/AUya8kVNmyNlxjhjkH64qXznS3QQ48tc7sEE4+pNPYWj0FaQGRnWbZO5BAY4yPT1xU6yeZuLYPTnHHA6iqkjRtMCI1woDccn9aJJNs2QNo2/eDY5+lLl5loPZ3H3Ab92xY7VOSQeCT68VHJH5kpl8z5cYBViPrUfnO10UL7I1XJ4GG/OoLpnuE2Y2qpOdvU1ootaClKJc85lZVznA5yeR9eabZ38l5NhI3Vf7zDA/CqsayeTjyz54Hys/OatQtNIJNzKijAY7gCP0NS0kKMnLYtXESqgypmlX5ljU4/GnRTMsRZhHASMhcd6ZbMkGwR5lPTcwBP1zUpjbzmff5gK4CMOKw5ktzezexDDcM8qPlX3DDLH2P+fWr0b7mBUrjBJD88/T/wCvVFleFWMaqhz8qqM81WmuCJQmN0zdW5HTtn0pP3tgdo/EbK3yTSFFYPxzgcfypLpmuI9jAKOpCn0rKuI52gXa37wD5go2/jUYnnl6SBIwNuSeSfWhU3umHMaH2gW955jz4UJwmwZx6561JFeQ3Tb1bD427uAwz26VjFZGuHfhkZeHc8fSrOnySzKyyw7fLPymMccdxWjirGcXqbSyHOOW+vU05lWRSCMD1XisaRZpI2dPNj3sN4bHy49qla48yFvJ4DH7zDqOmRWdi7Gm10ir1GAMDFD3SKYibhkG7oq5B/wrEttLaOCRTMdzHIIOAM0sem3O1keUMqgbSx4J+lNpdydex0rXkKxg7mOcD5RmpGZODuP0rnI47q3uQyuhQgBueh9hWks/OGG4Vm4pbMpK+5Ymh39l5OflOKjW1O0hDx2pVO/PPHt1FPg2IoBb5c9WOSaSlKw7FeSJ0Tltx96rwqzyYIOc9+a0W8pn3D5j04PH5U1WXdhQvSmpX3DXoPW1VowQoz/s8U7yTEpYuQPfHFQfOzblx16N3+hqba8oILbQO2KVuYOZoqSXAmYCNFxn75XrVjaqqMrg9aTyE3ZMgz6Hn9KseTuUKsnlr64zV3itER7zerIDII+QdoPPWo11Et0VmH5Cra2cCY3/ADP2NQ3MEcmQG2kehoTjLQlle6vkhi3NGuPXjiq326GVFJmdM9sD/ClvmMalVjaQ+1Yl0t/Iw8uPy+epYfhW0VEzlzI6GNYYiGExIb/gNPe4s1jJeRgR3V65z7HO8e+WPzpWPOWXH54FSQw3iMq+RGqg9iCKnl8yoy7o1f7c0tAAZZlPbcv/ANarVv4g02b92H7/AMcf9azreOWT/XwrGxPG0g/pSXGmwySr+7Qk/wAQzUtpbhyylsdEqwXK/uhHKo6hcGo5BaRjJRQ3opx/WuebT4rP5hEhA6/Mc1lX2uPauRZIqRkDO7J59uaIxcnoxOSj8SOxNxZMc+bj/ZZxipAtmwH7naT335Bri7fUPtQ/0i0gI3ZJjH+ea0EltJmjSJ1YjgRnIP8AKr5eUSnz/CdK32ZR8p2Ef3smqn9oWo3D7RFwedsmD/KsW6sb2Ri0FysK9BHgcVnXmj6ieWMcjdQQAD+FOMU92KTe1rnXR6jZyYX7V83oWFWF24GJuPUscVwltaX8GFePep5bL5P60SypbujMJ4yP4VOR+P8A+qhw7MmM3a7VjtZtShtd265jB6bS/esxvFlsshVpJd3Qc8H9K5v7a92wRriJIi3CtHv/AByelWf7Hh4eK4hlP91ogo/Q/wBKfLGK94HNt+6dDb6kbhvkjhZv94k4/KrpuXVgjKhOOjDFcvZxz2oz9iV+eWjcj+tay619mxG8Eybj/GQ365rOWnwmkXf4jXjkbaCFjU+wqZri3H+sWRmH+2MfyrJ/tC2jwWZlJPDAY/rUcutWWQPtfPcsBx/jWPM5Gvs0jYW6gVs7dnYKDmhZ1BYJLgehAzWC2tWkPzGdJfdCAfyqJteiYZRW/EDn8a2XN2M3CPc6tb+NVOVbcfeoZLhdoYev4/pXP22qC652eUf7xOR+VPuJrvI8to2XbzuUjB/rSu27PQPZq107muupIuMttHUlhj+lJJfWsjAGePeR/eGcflWRDdSrJulEbJjpyDn61K11aFTvi3n02gj880+ZX2F7OXc0/PjaPHDDsRioDMbbhd3zHPyr/wDWrBa8naQqunLEuOplx/IU63uJRMFmV40wfmWfcP8AH9au3VMzcVfUx5LmPzAuSqdQ64P/ANenyXUQhUKwdf4t2B+VVl0+VFbcYXPqxIx7cVT8qRVXeGZ+ny8D8jWfu9Du1NIQBlJj+Ydlz296RraRdoTOMfwt1/Kq0cM+0gwyAZ/h6VPD5rfeQQlenmdT79KLopFhPPi253ce/wDPip/7QbyyHjLf7uVP5n+lUE1IozZdJMDkA4/XmnLqkEhJyN5/hbt/Ksmr9C4+ppx6hGI8eWfo7EH86mjiFwDucxehJ3Z/EVSS7t/IIk8sknooOce9I0ilcx7c+m/H9az5V2LUmupN/ZskrZSQbOu0KDmq1xDFatgqzMP7wzj9KljaOOHOGDjj7xA/PmnNqAjJBBf3DgGmrg2zOkkeNv3bMVxwVUL+tQw6hdKwRQJYg2djHcM1rwzWbhmmLk54BOQT74NTNBp8ijhoyf4thCn+VUpW6GdtdyqzC8XdLH5LLyDGAD+h/pSmJFUAth1yeQFY/jjmphpULHMUsTjsN39DVSVUhmIaRlkHAz0P0qefuaKCLy6c0lvG63cVq+ARGrY3Y+ppkt3eW6hZnEyn+Nj398VHCpSPcWkkbOcNkD8qmt7p5EJmh2jdwo9e3rR7RPQbptakiah8q8bwOCVcD9Cc/pUgvlk3fu2jIOPmHT8jWesy3ErbYmP8O1eO/qamuGsLYhgJlYjHlscrn+tUmn0Jadi9Hbl+VkySM/IM/hx/Wobi3khj3MGy3TdkD/69UYZTCSY5Sp3ZAJH8qmS8nkZy5WXHT/8AVWt7GLi2OXz/ACRyBgfdkXBbnqP/AK9LNZypIFCxy8Z3Lg/yqf8AtCPZiaLcV+YryQfrinR6vYpGwSMo27gowA/EEf1qZSl0RUYLqVHhwpCPsdWBYcf41chJhtTCHwHOWGwnPtwAf6VZhuItwLFAfTgmiTVhkpHEp7ZJ/nWftnsaeyT2KZsmwMS+ZnnG0nqemP8A61PWSXy1VST2O1SP0xSS3M25g0mwey0m1l2uLwYPQAcn8zTV2JxUVqT28PnLgnyvViOf0FWV0eGTGWY4J/iAwT7U1T9nh83zEbaMv5koO4ZGMDjHfv8A/XrNqkDSl8MHJzhfmAqmpPqZuXZFg6Mu7aszMF9TnH5GgW6KwALtjoGOefyqv/adnJ+7VsSjJC55I9cY/rUZXcyujq2ODuwR07D/ABodNPqCqS7FtbcQyKZPO2d15Ofb/JqGZkjwNrlAchduDVOO7HKqoWQj5QOB+VSrNc2y+Yw+Q8qWAwaORrZl8yluiVwVU7zIDwRvXt9c1DNbSMoIddvYE5qxFeSTRhnjjCZypzihbyAKQw8v5sYbpn61Dc4lrkejKa301mpwnmZOW+XGP8O/50q6k9yw8wApnhTgY/OtNI1mXdtDDGNy/wAj6U9rGBwDjDdqXtrbobpxezKC3VvyAn3eTyOv+FWYb6zZQsqyIegaPaf6UjafEGO5ARn+HjHSiKzhEmGXd6L3zUurF7oFSf2WWVhguWWG21SOLP3ftUbJ+oyKral4e1a1mKSzxLH3aPncPUGll02DcML5XGMdTmtfT9TENl9klAmh6DdxUylyq8NSo9mcz/Y4VGDqZW3cMxY/pU0FnHFtO3ygB82RgV1n9meZADHHGY2HXf8A/WrCutMktWl81G8vPDMwx/n8Kxhim3yvRmkqehnPerGzCJ2Ydtq5P+FMuLyeZAhiwuc9ASeO+KnKqFxEnmDrtUkUv2qVmJZVTPXIya61U6mDpX2K8KXkkYjE5jUddoIwD2qzNI7RQpNLlIzkDgA+3GKZsaRjvnJj/uhOfzzT1hQKf3YJzgbs8U3W0J9j3IfMMgxEw25I2hAd2fU1f/dtCoFqiuBzu6c9epNQtIsMal3EW7gBjgH8cVDPdgKdsu0NyuGz+eKpSnJaGcoQvtcsrp5VvMW33HHChlH8z/OpfJbyyxCW7d8nJ/MZqpGstx911kXGSpwcUst7FGoiXBbvt4H5VnKP8zuNc32UMcK0oEpmQ/7Pf+n6VDJJb8MqvuHHznv64GKmWZm2jOTnjrxRdLJIcFMcYyhpqSXQbg31M28uZGwTIwQ8Ebev5mqsNx+8L4U4HQhh+AwatDS4ztDStjOD3z9MVbWwTpHgr7qTWzrRiZ+xdyqzPMzMhCp0wxA7c9TR9nj+X5vMOMlgMf0rQWxjjBzIsQzzmlWaxjOWudwAziNSOPrWTrX0SbNPZ2WrM1bUhsrjjqp/wq5HEdrrveM9RsHH5UsmsQ/etYVkXIBkkYD9DUx8RSQzRBBCQ/yhg+QD3yB1FOMqr3RnKMN0xu653Bnmy6EYGzDH8cYq4urXEQfc0dwmOVKNnNZlxf7WYOPPlU5I2ttPGOpwQaiaaNleWNSp4G0HoPYk9fwrRwU9JC5nHY2lv4Lo7HDR5HWNCasW9vbLJu+0puIwVZQMf99DrXPRahcLEo814kI2xhotwJ9Ae5qe11W/jkVpg0pUYaM/KevcGolQ/ldg9p3Rf1KxkmlZovJY+okAPTuMgfpVCfTpmCByWYfKOgH4f57VK3i5p5mE2nW+G+VcDJGOOcHNC3kX7pco3HzO0o68kZ/u/Q1SjOKtcTlCXQo/2VdRueFXH+0cj9KtfZCsZmZ2Mw4G0ZH86ntv32+RpU2qcYVh+HPQ/hz7VeGngNtVWd8ZOzJHQHqQOtTKdRblRjTZjfbjHGm+OQFuPl6fWmrMksciHpjcTg5/GtGbTY5G2s21u3mKVH0zVKbSTlghVgRgiOQflzSjWWzRXs+xAqR3nAZVwcfO2AfzNTTWa2tuzL5MyqdhRH3ED1I/wqpcad9nXc0TRAehBNPh0ueTZIAFB6ebIijnvya29pFrcz5HFisyTI6hBtUYVVfH54xVaOTzJkVwqjPzDOfyq/Y6bccmZWVAThm+X/8AXWjdLbrEI2hEjgdTjp61i6/K7R1NFT5ld6GPeRwuUaAblZs5Hao2VVR9zjzGzgKDkf59KuWphWRgIyu4cdKfNMnlFVKgqDyw5/GrVXoyHTe6KdrI0YkxC074+Vm6flViOye6tYjLD5ah9zKqlc02W+JjREhhhKj/AFvJz7YNNhuproBWmk2Z27cHH161o2tyIp7M0WcqAoG1ccbelUpPMYuiy7drDdJxkZ7EZpbO8lt5XRSwGOApGfqetOeQt5gl2Dnb5bYV8isY2vrqaSbtYrXEcsdwMTl/QZ24/wAaabhriNllKxuOdpODgevrUsN1HasLiGAzknAilUMD78HNadvqy6hb7bm3aCZWBdkjAyMHOMg46fX2rfmMHdGFb3iwvuaXcXOACuOPzqy9wgwBIWHoop2pW8hlIjuLeVcdUYHjtzj6fnWYPMXGI1AznaSMnHtQ1F6oabRpoyKNxQZx/EKVbqbbtVGBYcZxtX8Qaqw6hLGzK8MasByGODWgl950P7n5D028YrGUuXdGyTlsRJGG+WS4eXad3pVO4uHuJo13KIt2ECqSfcmrdqZFkMTQmQHknaCceorWh0uSaNmW2iVIASSrgN78H+tVzpa7kNdGU47hFOMMCDjkcGpVk3Kx8zA/ugc1DJa7/wB5DDNvx8o25GPaqK6hIm5JY3+U/wAQIOai6lsaaxNdNsmDvIB7NkH+VMkkPAjAODyXJxWdDNPOzeXcbABn727/AAx/9erF1Z6hCqlzFNuGRtb/AAp2aZPMthTLI2EaVDgnOF5PoOlTR4ZuXyeylsiqC71bM0W5fWNgRUkF9DxtwD1JY4OKHfYasaLEBtpbH+6eaYoihZioZmY/Nt5zVaS7RcHlxn+HGPzzU8TF8nYEHYmotYq7JZJGWP7p9iw6frTY2aXK73P14FM2uec7weuF/wD10yORGkwwJ6ngcH8aa8hOyLsKxxnkrn/Z70supFZFEUWQeC7Hp+Hes+KQrySFP90DgfrUvmqo5k29+RRyK+pN7ksl1LMgVyc45A4qEboW6ZDVWbVLZWZC2f8Aapj3UT8pIFGeOtabLYjlXc0POG7Gcerbf061GFQKzAM2fzqGOQf3lLjnBbNWvOHysE3H2FNMmyRWiikbOSyc/wAXSrHltHgKyE8ZbHI9sU9pgwLEKrntUKuqrywZ+/NZufY05ebcmjVWyGk2n6YqBmZZAI1x67+/609pgAAygD6cVXbPDA4HQ9P8aSKJGXOd/XpnnH481Ua3t4QFEIce+P61dDssKrtEgHTbkf40sdwskYjkMajsWQ5H+fwquZoOWMlczpZjaqClupBGcLgHFLBqStMqx7A5GT0GPxrWhaCaMrcJav23RIc4+tU7e1sNLuCBcBoueqHcPoRVKpG2pHs9dCNbwzZIKtIBnbvI/wDrVTm8QpB5nmo0bRnBRuSPfgVduJrRmXZeK6HsybSD9ax7yxSaFpRqNvIoyvzAhv5c1UHCW45Jx9S/Z6xbak3l+Y27qAykfrVzcWbajhhjGOK53T/stjG8stxl1O0FQefpWrugjVXeXaGG4GTKnHtWc0ov3S43a98jvboQssctgZyTx5cZ/OrkGl28yiQWhjz2dcfof8KpXWvJHGUtGkuJgOCgOKrQa1qjYM6LjvuB4/GrtKUdNDnfJGWups/2TEhYNLIYsfdjcAfkKsRxxxQrFGFES/xv1+nNZcl9e6hGbe3hXzdoLN0GB1JOcAUzTdLNztee6cpkhwnPft2I/Gs2pNe8F4p+6W7qIBiRLE4/u9KzDCm482Zb+75Zar9zotv5nmjzrk5OI94QH0zx/Wlht1MSqYBA6tuG+RGb8wvT8a0g4paMmXNJ7GNeQhYXlENswXr5anP5Zqrb6gpdY4IWErcBGBOf0roU0+UENG6R2/LOqYLn6U26sbOZVf7NcRvGflaNfmJrdVFbUxlTk32IZNPvwoUwTycglbeP9OatS332FVhaC7tmI+bzVI/9lqW3kSNmU3d5Cqcgl+Kq6lcWE27z9UnJHUbgev4Vn8TsWvd1bJLa8t1YKJMyEZPz7ifrT57qPbyjS8/xDaB+lY7WOnQuZI5pmB/jzj9e9P8AtTRRmM2uEY8SSzFt34AcUOnd6Gsa1t0ar6hvQKUiRWHZuf6UsHlMygnJP8Jk6/rTtFttMS3lebTYrr5SEbzJBtb1I7j8vrUV1qVgWHk6faRMvGfJcn8Pmo5EnZMOaU1dr8TNhvUWPEUTy+pIyKsxTvuYlkK/wBR/Pms9YYlhVN3lr0BztCj8auR7IwpkuMY6bQVz/jXFZHpNlr5pBlUXaTx5hwT74qTy353xRBOg2tkn9KzTNAtwT5rvgcrmliuF8zfEwEbd9vf2p8r3I3di1JprTs5VIFXt8uT+eKoyeGbjzAV2467hj/Crv2x0jchc8dCp/Oo21I4RCxLdlIxj3oUpLRCcVuUJtFkhkyjfN1Zt4wP1oWFlk2LDvHc7T+db0OyVcSv8zdlYc1ejtbNY1KycdOgJz+FZSxCj0LjTctmc9GlzDMAFVAB8uccVBJdbpMzxZGdpdvu8dxXQ3Fu6yD5gUxxjp+dUnhto0w0sQcdOjH9KqOIjLoKdFx6mazW952jcf3cjNSw2UQBCW7L6nJ596f8A2daybiblmYDcMYGP/wBdQTXzwhIyu3srs2eR2rbm5tIoyXMndmhHZyq2/wCyhl24yT+tVjNPCoZYXbPG5CMD3oj8RMQqupdT8pOcjPuKsRXAkYDdkN7UuWUXqx83M9iquqbWIdmz6tyP0zQdSWMkELInXcGwPwzg1aMkKyMj4bbyuFyT9OKXy0mjOxTGc/xRMB/KpfKzS8lsJb30UzguYwrDgMSOfwp00UEjk4CFcEbW3f571UuNPMZ3GJJcnOVGP5UxrcR/KICB2U5zRpHVIV+bdmgz20kexZwZB8pEoGR9aptppVvkcuCefL5A/MUyNbQMQJGjYdSDnPPvVs28LEATn1I25z70cwcpnXlq9uxECO6gcfJ+velMcyxIWjYSNjAZeo9R+taElmIU8xbjIx0VR+tVVmIU7CrnPXpg/SnzKw7O5VwVXDLt5yVJGaayzQgPHLxnpnOaufamY4m+UDkEikYxYYFAV78YpadSveWqKS3M3Akc4z9KtQ6iYY1VhvQE/MBgUrGJlZUGCOPlYNn6ikjjj3jbuI7goQOe1OPujlKMlqiWHUIWKkpk+xDH8vWnNeL5wWXfDEORuB5/z+VQTWsKt+8j2Dr0NQyQxeYfKkDfUjOPxq0+pi0uhqQsuGZW2qPpz+FSsz2rBZ7JWDH+HH51lRwgjqM59R/TpUy3E9q+EcFevzDJ/Gk7PQcfI2o2sLghZVlt0ByP3Qb+ooFrZzMSsysOgLKRn8Mmsc6nO7Jzu7EKOKempOd2Y2UN0J4NZuLjqmaL3tGajWHlnCyQlv7oJ/qKWHTZDI2UjJx1Z1H5ZPNZ0bOZuJJFIGR2q1FdTx4DjzV/2uKTm11DkfYkW08vd+6ZccZjK/nweaniWdc5huHA9Uziqsl1lW/dqeeF7/jxVSVTIwO6VD6KxrNzT0ZsqTN0XD2/zGOdWPZl6j05p8msfIAYGVjxlk4rnjI0aELdyqw6fOT+lTx6lebVH292x/ez0rJ7XuXGma9trLBGUzGFTyGKf/rqWHUIppEEt7vj3clgQv44H8qwvt8m4sZFcHrvQN/Oka7F1HtcoR0+Qbf5Gi7tow5Ip3sd74g8RafDpFpDpFxG8wOHjxhQP+BY7+lcx/wlDcxym2kHQozrn6YzWOpjt4SqYXI4OW/+KplubdX3yIZHHRmc8D86ap0nuP3r6I6CHWoJm3RWkJX25x+NS3UMl2qmK2w3X90OB9fSsFZLQsGKBh32Pz+dLcXNpJHt865THTdIrYPsDVctOLJ5ZS2LzpdwkK1vIEzy2COex5x+dUpJ7tsrGSuzlunT86gty0rSw/aXK4+STZyPyNIIZ4f9bq6qP9vIH6rW6kkY+zbepbkYLEA6OS3JGdo/+vU9lZzXKIybYlwcRtIA2Ppmo7e8aaMFZY5yvGROqg49jiplu5bdSX+zupP3WljYgfrUyn20J9m4vVDZtJubUuZMhP4WBLAVXi052wUVtp/jYcZq5a3ZaQmGAl05PlnJ+vFaS69cxR7Wt1J/20b86y9pNLcvlXYpWukSNlmYp26Yptx5FqxDhm2n7xcDNLc6tdTvwNmOflbH8xWbdX0jKzNBOc/xK6Nn8Kj95L4noNRUdixJqqTZWJVPpjJNQx3E7MMxEj2IGKijAZd0dtKg/usFz+QqeQyqu1bCYn6HitElFaId3LqR3TOmG2nb1AY4z9MVmmFJmULEjSMSSHORj0Fa8NpCWzNaOrde9Wf7Ot5pAIxJHgckITTVZxVtjP2cXuZcejhW4eNB3U81HNpsUeFLruPfHT6VuxWm1iqzkD1aJhUU1kqt80i7ewZCM/So9u76sv2a2Obmto+iuvP1PNRRQxqwIcE8DGSK6QaSs/AeLHbjFRSeH5y2PtMWR0AkAraOIit2ZSovoZTTRLDjapbsm3Jz659fwFRxbFg84Ahh97aCSB6+labeE72UABfMUc5yCKjXwzfLIxEDE8Acjp07Gt/b0+5g6UlsjPhugpAxIGY4jckIPz/z1p91JJtYAu6sMHcuc89Mir//AAi915e0iTA52BcgVNJobyybmTC87Y15xntnr+tJ4in3JjRm2YYkZVB8pih7bun05rU0/Urj5ZI7lpMfL5YjZioOeOePwHvRJ4ZyN2141HTaOlY5hurWQskci7emFx7VpTqxqDqUpROzsdTuIZY0ukeSFmwGjjViDjoQe/B96qXGtrcSCOO2CyrwNh3Mffb6msO31B7eFY9uGiHyjzMAknJJHU1M2ry7QGDNITuB68jkdf8APFNpdWZJNa2L9veXrSARwuhzzHIpzx7VsW9w0Z3TW67lXH3NhDegz1/Csj/hIpWVZfKSR4+C0Srjn37kUk2tFYU3WcbBhltqEb29cgdfpUOEJbormkjSutQjmeOOaOSFn5DI3GMZzn6VSaztJ2YG4K7jnbIOM4z246VDDfC+25wjbjlnbOV9Dnr+PPFO1VY1tyybJpG9WJPbOOev1/pUKnGGkXYrncviVxJtFht/LHmjD5KEHIqrMw+zq3nKhUZAwcn8ccGoFaZtqRRMuR8w2n8qt6fY280ixXlt5bHkSgDA/Ks5Xp6t3OiL5tNjJmvD5e1dh9dxzUVvNJIhRn2Rg/wnn8Oa6eTwvEjb4Jc56bR2/rTJvD6XH+sUAjjcqYJ+tJYql1CWHk/hMKDUX025wyfNjAyvJ56mpI98lx5vGWZuGBYn04Pb0q/NocdntZFZh32jJH4Cm23kLMA8MgU9WKnP5GuiNaM/hMXTlH4iSzjuJUa5DDOeEwckD09KQXkt5eLJKWiK5BZZBkjvnJFQLMYcoiGLa25WLgNz/So2uGmUsYWLZGWzkH3zmqvqQ4to0LyFLi/aGwk+1Fm3K8hBwMc8f56dKx2ikjnkXym35C7lU4Gf8/rUw01pV8xkSNT91s4Y9fWhVltbiNPtTbVbKZyR+mRVqSRnysf9lK+b9r88TR4IjZCMd85I6VIu2AgCORCB8wc4Ib6VobZpPKdX8t2zi687aVB9D6dai/syXT7p5AqzOvHmbh83c4yOfwrOUoyVpDipRd0Qi1M250kkXH901WimvDcynzGlDLhgHKf1rWWVzGNqMcDALDH4VS3Ge4yoUMOu0CuSNRwduh1uCqx13Op0vWIvsKJK8YlhX5VYc7SOnPFZl9eS3CyeVaJcx55kx0bA4G0/1rE+cx8Egq33QN1alvqV5aw4JL7gMHBGF6cZ6V0qSa0OX2bg9FcpSWFxIwBiCsy7gflx155JHPTjrUM0cw2jzdsikfeYPir32yb7SZRIJM5KxnCgHrnAIwaoSKbmSW5adAyjL+Y2G/Ad6vRofvdRVmvbIMoVpFOSWicAdOuMVmtumkffE7sRjdg/TrWhDcoqgAkjHB4NT29wJAdzcgY4/wAalykvMpRjJ22IrW1eJl3Oqx9WUEkirYUrGx8wMq8gNyPxqH7I0jFoplPscE4q0tu0WFcFif4R0H5Vm6q7F+ya2YFopGA3LvznrwPbJpjJPg5dXHcxMCKFjIBONvOAKjYtFjMQPOSykZp+07E+za3K07ytwpK5427cH9aRLG5mO1nUjrgNzWj/AGgkf+sBQNxhxkH8aljnVpAzA4PQpVKTtoTy23M4aOqtkx5GePapliRSMqox07mrbtG+Clxt/wB6oltf4t4YH8KylUl1NIwj0GfLngAt044qVdigfL2xxUM95DZuFmxGuM7smoo9Ut7jmCVXbqRk5ovJlcqTsyyWWPPy8HvSBh/dIHsOKi+0iTBiaNmHUIcEe9VbzV1tYZJAyzOg4jB5P0ojdvQOVJal9pBjb37cVFukkyHPHTrWLb+KHurdpltVXbzsaT5j+FQx+MopJPnhZD6A5NdHsam9jndan3OhZdihSQRS+WzOScZ4H1rOt9e0+4JHnrEo7ydfyAq1NNG1s00UglQD7wXIpcs72sUpU3syRrdo48rFvb0UjNYF9rl7bxusCxjcdpM4DH8AaZc6pJcReW7Fcd1BVfpWXcWrMuUBIYbsxoSPzrro0esjnrV7LliTx6rNcOPPW3eVOAxXHFMur5oWjO+CM54+71qt9ltUUb7ny3b+AqQR9apTQ2jByryZXrg5yPYV18sWzz3VnFas6C01SV1xuV2B6qcgVP8A2pawnZMTK4OWCtuH61zDQ70SAtFGvVSz4P8AOnjSVhk4vLeUHhirHj8/6VDox6jWIqWtudHD4mtPMYQJ5T5wG4UYqwfEGcqZopE785Irm4bOGNC6CF8HB/eg/pmmxvDHMYi8MTsOjMFB+uazdGJSrz6npTXNvdaDatpnl/Z0Y/a7eM/P/vHuVqFpCf8AVAkjsvQVS0fUNJ0bTHt7a8gnu7pQsshfG1euxR/M1NHcwMu2N1YDj5cHH415lS8W7Ho0bSgubcsbmaM7n49F5NORIlYMGIPoeKZ5zNGWB2qvVnOAKhka4j5W1kuFxuLIpAA9eeKmLlLY3aSWpf8AOBYkZx67fl/Om3l95cYIjZjjpGu6qVvcXD7jLa+Wo/ikkGDU9xcTwrmKK3cqMnLgY/M0nzJ7ExcXsZdzrwVsfZpM992B+lZeoaiLyORFtMK3RsEsK2ZG1G6txMs9uuRuUCQEn8uP1qhNNPAQLm8jjcnHzSgYrrprS9tTCpPoZ8Cq0aRi2LlRxnr/ADrXsrZb+SOO5iaNUHUED8+afFG9xG0kM5ufLA3CFNzfgaqma+064/0iz1C1WT5l86AKCvqM9q0bb0Mkklex0Vlpsds0gRmmiPCgHGPeoTosrFWM1nGVc/I6HOD6np+tZP8AwkkatHtnJyf9X5Z6/lV06wpXMoUFv4twz/Oud88epaSeiMf+xLiFd0yiZR08tiR+IqO4zHCQH8sAfdUAVbhFyynAVv8AgY/xpzBwpEoix3VnB/rXkLEtvc+gdBWsjnmuJPMChVU/3mPP146VO01zCAI5ZCG6+WpH64rYhhhkQ7IUJx/BxUIjs5pigmMcinBC4JH4V1RxCbOeVFrS5QWa5WDEkgUDnDn9KmhvHWMvIYo8deOvpVuXTZJFZog0gALbvJbJ/AVDL4ZvZ7Ga5yisqbhGcxseD2OPStfaGEkolL7VMJmcBcHpvb5f8+1WbXUnt0PMYH+yCBmsC+8OyhFlmurq3L/8sxFkA/UGqM2gx3EflyXsquPuusZz/Otl7OS1Zlea2idvHdsy488k/wC9gf4U7yHuFaQSsSD2c4/Cub0fwi9mFI1e7MT4yPI4/U11Vj4Sa8jMcWsTQELlG8skfTrWMlGLtBmyu1eaKS211G0gbazYyGbBNW4J7iRfLmYEAYG0EGmT+ELnScvN4iaVWGebbIf9ayFt1hnDpqKvuydr27cD65qHeXUcWuiNCYQwjKrIz54WTJ/SqwvDcuEcsq5yV+7/AIVZt9PnuVdv7Qt4lPOCjLkevvVZdFuZZF231m6g8MQxOacf7zFLfRGnbX8cOGH8h/Srq+JDLIixxF2P+1gVljw46qSNSsw/sGxV2Hwze30Ksl/YqvT75Ufl3pvlegubW7Lo1hJpDE0PXj5qmaOKTBV1T2Bqpb+D9QfKi/spSh5Cuc1K3h25hkCz3tqG64aU/jzWTitky1UjcimsEXIMq7enAqJNJXj/AEgoD/DgVcsfCsl9IQmq2rK3JMeXC/jk1pw+Bja3UTT6kksKsNwX5c/hUvmS0Zopwe7OWubOVpgHlDxg8bl/DtUy6bE3LI+Ovyk0fE/SVsppdSlu7RdOjTKWkUxDHGOiggE59q8vt/GUTfu7d/sjZwsgQE9e5zxW9GlKrFyuYyxFOLtY9IvLVYZMBpiuP4cmpbWPdGQPORfvfOpGfzFYFjL4h/strz+0bZlB4P7uR8fgTWhY6tqMccEt7snDIGXfBjgjOeAOopTpzS1ZpCtCWxp5jSQMky7RxuLkYqzGthJ8yyNK+PmbOfx6VD/wkSFQwSFhjB+Udf6Uoubf92xs3ZiOW3Ec+wUiuNxkjpi4X1KWqX0hkjjtNOlnPOXZ9oH0OKorfPBCGutHuEZc5eIqw9uc1vLcRqvETxr/ANduf1JpJ7mFVxl2/wB4qwrVVGo2sS6UZSumcta6wbq6VDp1xHGxwXZl6fTPNbkLLI4QTOrfeCsp6Uq+XIdqx24BOfmQA/mKl8l84Bt5CexY5/PNW611dKwlQUepJJb3KrkiJkb+8R/I0yGR4mAhRDJ32ID/ACqzagjOTsbuNwf+fNTN90Eldvuv+NR7R9Run2MxpZrdmY2xwTngFRTV1I4YvbuhHoc1qtIEwD5f+6EU/wBKaswWTHkBoiP4SF/UdKrmTZHLKK0KFtqkMm13m5PHXkVqWc9veNgSOD6Jz/Wq2IFZisABHI8w7/50K8LswNrbs3ugGPypygpdBKpbqaMypGhLTlfeRSKrvOqnduVlB+/5LY/PFVZEiVVRY2VieWjlPA+maa1i8rbw7YXn95hs+9Z+xL9sjShuoWTlFY/7tD31guFdYdxIBPHFZT21wm52MZT3JH5U9GO35RtU+jjH4VH1e2rZft0zUM2nNnFzblj2LDP86gm+x7SVktjj1cf41n/YYLhiXXJ6buN35jmkXw3aTA4kkUHj75/rUOmo/aZrGaktiUTwcYEK4PZgf61Mi2zrk3FqT2UsP8ajj8N2kUZj+1YQnlWkBpR4XtGYAXAPpiQf4VPNDfmf3FcyIfs9szNtWOQ9wCCPyp62cK43Qxrjr8q1cj8Ix8/O2exDc/yq2nhsqP8AXHd23Nn+lP28O5HKZ9ukca5WOHJ9sGpWuo4ULGHknnHNWIvDM0jkiRc9KpX2hywsyrP93hlVsE/40vaU5aXBRlfcfHfRSDeURscjd2qa31gWzbo18knqQpH6isu1sRDKWldypI2oBwPbOastCjOcJhRwcmtLJF6GlJ4gjkUb5Vcj1JNJ/aAlwUSJl65XGaqiyt48b4wM+ig1NbXWmws6vHJGy9DtADfrWd47RM7LsSf2lMGAKKy91K/4U9b4SMP9HGW43AN/jWSmtxxyyqg8xQ5wWiJPtjtU0fiCN5Np3A4wEUbfx4NaWkZSS6I0o78wTMc3C8YIRyv9KSTUFZF+aYgcNubI/lWdJqCGYPhzkY5NO/tOD5T5bBi2TuxyPqSauyktjPVFxkhkUuxfPbDg/nzTreG1YYmYgDpxn+tZmo3BMhztIU/wuuOn+zSwXBSNMyZBOTuU4I69+nfkCtFRclqZyqWNMw2LSBRJ5Sg5DN/9am/ZYeF+0qS33QpOaz5NUsyrJ9lj+bj5WcAfhnr2qo0jTbVjgTd1G7cTx75rRUXbcz9s+xrSWohlw0xD9RjDE/lUssMlj8zTMDnoVIPT0xWRcXE9i8dwqsJOmY2IK/rVdfEF5NFI4Lb0PLkjLelaqnFLVmftJydkbpu5S2RMJF69TTzeXEJCtI8bNyAzHJ/A1hSa5eQqvmu0xK8tJEpKnHUEDg+9Qyaq1wkbpFvKfLuTIBx688mp9nTk9B804q8jdub6SRv3kils/wAUa5H41Eq20zf6qF27/uVOaw2vr0tLJuUDgOWHTjIB4qRZFuE3PuL43sIsdfb29619g1sR7dPQ6eKT5QbfbERx80HT8qPOnOSVjc/3ipA/nWTZeb8y+ZLbv5e4Fj8rj0BH+eDU9rd3c2R5jFVx8zY5+lc06c+jN41Y9S+GKtuaytn/ANooDn8TSieDy1iaxj24CjaOn86rfaJ3t2nE+No6bep6VUuLqVeZFLHvuXpXOqczZSgyeS3iD71gGc5LZH9RTvtUO4AR4TpgEc1TW5IkQq7R579KvJGXQFZRIpPO4Nx+dU0+oXiupOlzasfmt5SAMYBFSrqFtCwZLUr23MgIqotqWTf5tunPd8H+VAsZ252+avp5oA+vUUuWNrsV3sixca5cswMf2cKONvlbf5YqOO/u3bLvbgdyIyP60sdvJGQTayyqD/yzLf8A16TzoXyvkyRnPIZgf5isOWPSJor9xl3fSr9y9hUdPmh/rmqMr3ki/LdRn/ZWLipLiS3t22sJfqBn+VLG0UzYRpM98gitYqyvyhza2ZUljvZDua5iLYxl0/rTkjv41DGS1OOmCQcfgKusTgBJmLf3SaguJnaLAs45nU8neVOPzpxqPsEore5n3DXl0zqUh2jkku5B/SmxpdyRg+VDgc7QcfpikkuJEwRYSJ3OWzn6VBJrk9qVEdkxXGW4aulSctkYPlXUvedPCjMyRuAMlTLz9fWq6+LbW3lTzVMQPVQpNZ66pfzeZ5lhkdRhDnHvQurXSJgWbRjrjywMV0KOnvL8Tlk7v3TrdL1KbWlmSxtrhyvAkji6e+aqXmj6pBIWFg5Y/eYrgn6msFbyWU5awg9MuoJJqgbjV7qQIthaoik8+UuMZ75BqPZ8z00+ZcZumtdTaiuL1Jmi8tTIBnYHGceuM0r3lzG37wNGOnyyAZ/Wsaa1vBNvaHT4JCMbo3KHH4EVlNDJfXXkJdwPMvJUTtz+taqit0yvbX3R1e0sf+PGYnuQSasw2stwvyxSLk42sDmsGz0e8gYOZ1XPZbhx/I1tQtFHGENyYye4uGP865akrfCzaFnujTtrG4j5W3kHb5FJzQ5llkWP7HKhXsYsD8qpSXIjOftucgD5WUf+y1G2oSLGRHcAZ6NuQn+QrBObLcY72NA2r71DRgDqM1NHHMWC5BU+rDFZUevanGpEd2dvYq20/o1Jf+K726tmheOSWTZt8xpiefUfN/jT5Zydri5oxOgXSZnXeWhH45NQzaO0bgtMkbkZHv8Aga4Cb+05V2+ZKiY5AnK59zg1nN4ilsWaJL2SNvu7vMZyD9TniumOFbWlQ5J4lQfvRPS5NPJjO6RGPX5SAPyzUa2UzNuSQPnj5Tx9OK85XxRdrONPnuVlV+PNcZxn/az+pqddPiWYvJqW5zySrIc1p7Bw0lP8CPrSnpGP4neTzG2jYyjb2Lc55pn25Qq4bYcdlOP5VycNj8yvFqbqwbdu80A/hg9a1Yrq6mVd+sTOV6q8hOfwqZ030ZcaierRrya3DDmJ5DgnhipwM++KpLMY7iR4rywjLdCuzdz2J7g1VuNOl1ZULzzbUPDEEHPvk1I+nzyL5bXrHI9MViuSOl9TbmctloXm1a5hVXlELRAYZlwQTUD60iRtI9kEi7yLt6+nBrIbwhbSStI7urHur4/CrMfhe28lozNI6HqpkPNX+5XUxftn0HQa5p2uMZAGWSPurAtgd6t2+raVG1yLy5aaFV2sgOCvvVOHw3ZaXGzW0CqxGDxuJ9uad/ZKtHIhihMcn3oygAP4d6r2sL6XsR7OpKPvWLjan4Dmhij82Qk8npkfjiqGvXXhTT9QjjtrlkUpluQy+2D/APWqG38PQ284byFkjIx5LEiP64GD+tF94Zt7yFke3iJb70iAA/mK2+sQi92Z/VZPsZ7a7pP2jDTKsGOGZ935jFS3WsaVFAkkWoM2Dj5Xc/kM06TwbYNbLCbRWQdMnJ/nTrPw5a2SlY4WRR/dY8frWn1mm9U2L6tUW6RQ3WckRcTSXG88KDgfiMHNR2dtApkX7SILlsbPLcrj2PFbjabA2FMRYfz/AAqt/Ydmzc2nzeq4BpxxiXczeDv8Rz91pCR4ea5xKTzJIrH9cUlnZ3EcjzW12rlOSwViP1FdA3h+x8vBt256/NTIdDs/MaOISRZX5lVzyDWn1xPQn6lG422vNa1i3+wrB/aEY+b/AFAYgn0OMj8Khl02aGTy7+OC1mX/AJZuChx7gmpf+EZEa/urq4jP/XQj+tWbfSbq3IMeqX0fqFuGA/Q1DxcejNFhTB1ZZY7iNbOKEcZ8xUjH8hVrTn1K3hJmktS394qgb9BW7cabNexlbjUbuRegLzs38yah/wCEbtFX72HxjcO9P65G2ovqbvdGLqWualDaAAybWOT5aAZ+pHX8ajHiiZYXhitmeRhjLAsCfxro4dMgtwdm3PqEGfzpZLGJ9pxgj04NL63T25R/VJ7qRzjeLb61+WNdoxg7lxzS2Pji5VpN7H7uMBQMH8K6SO3WNuUWQejDilljhbdmzg5/2KzeJpfyAsLW6TOXXXr6+k8lr6TDjHzIpUj8uaZb2Msl4IjJDLIoyVZF4rqhDZNgHT41bHJXA/pSfZLCPLR2yhvZRn861+uQStGJDwU3rKRnWl5r2lu0lm8ts5KgGG4K8D1ANHiDxJfyoDdXLSKo+XzJAzBj6ZrVtrwrnCMo6DcFYfrVa6sbaYN5tv5pJyeF/wAKhV1f30V9X5V7rMHSdemkuobWNm+cnLAZf862Ps2qiWJZL2OOCZiqySKHwffHIqxYWdnbDEdt5Q69gT+PWtCO6gt4dsUMcS4wVYb8/wDfWaU8RFO8UTHDTkrSYl/ZaVayHyvtExHOFnUA/wDjtLEunhlkCSlscLNhh+gFYXmSxkFZTjPPNNa428MQB+NeN0ufQ8rtZs66LUrSHasdkQf4nZjn8Bnis+SSFnuJYUaKeZtzskmwH3wOtc/9sWME7xxzzmo/7Wi4bzV59TzQoyfQy/dxer1N+381JCSI5yO8m4n+dOa/n35aMDH9ysD+1IlBzMMemali1ZMgJOuR70nGVi1KHdGz/bFzzlmC+jc1UMkbN5nCv/ewKqyalvkBaZM/7wFRtqkOMM6H2J/rWajKOqKcqdtWjT/tC5WPYlwrR/3XQED6cCpIdc1GNdq3CgDosagAfzrLh1K1Zs7lA/2WzT3jsZkYIFVmO4urFST+Bqlzbsj3ZaRdyW41C6UmWW5kXdwORz9eKgj1qVhIZHt3QHByOR7+lNubH7VHtFzIuQOFIIHuARUKaBbxKGEKu+OW6E/UVqqkbe8yeSV7RWhHNq6yO/kyom3sy5H1qG41D7Q4Sa4d9vOEU9fzp+oaPDcQ7WE9uV5Bg6//AF6zGihYsI3vPNVMZkTg8cZ+tdVOUJbGFRSj8RoyLFIMi4OMZ2SE4/SqbXRUBftgwwyApIA+gqpcSajGUEVtIycDcwAJ/XpTzFcyRLHJG1uxyd0ZGfpW1ratmPtE1aKJVutSO5oZ0WPG5efmqwyXN2oS5ZZRwcMpPNYsug3YmLC7kMeR94KT+FVLzT7y3unJneVP7wO0/jxWiSezRzuo18UDs7dpbONEhaQKOqL8oHvxT1jvJhkh2Gc/M+K4AalNBhYrqRGYbNgIPHr161LH4iu4WKs98WxgHzAAD2yBT9jPuh/WafZnplnCNoWVC4xgqzZFSHQNM5ZrSJS3BbYD/MVw1rrniW6jVYmUjOdzIBn9Bmul09tT3Br2aMJ3WJP6k1w1IThtL8TtpzhU3j+Bbk8K6VcSZSIp67SVH5A0+bw3EtuYYNRvbeHuiS5A/SpvN8zBjLKO+CMH8xT1uJP7zle3JNZKpNL4jR0YX+EZp9kunyfvGe+QJsVZQV/HKYJP1Naii0khCQpdQOOAyyqy/kyE/rVOO6KrkO7Doe9K195ankflWcpyl1NlCK0sWmswyrvu9wH962G4/iHxn8KSS3tJhsDyWwB6ySk5/AJxWc2sFVbZtx6f4VVOoNIPX6jNPmb3J5bPc1l0u1LKYbtyc4bfgDH41e/si2hUKnlPgbtynOf1rm/MBbjZgjmnFm27gd+PQ0r6lGybVPmOzYF5Dc49c8CqU+owKyBpAxJIHb8ee1Qx3lxwwlkiYcYB6CpTqFxLHsnlE8Y/gkUOP1oXmJ36DJNQa3KxeTOd3IZYmII9QRnNR2HiC1utyLI8UkbYaOUFD+VXLa8jttrpawqygjdEpRufdSDT5ruzuIUimimijUliisGyT3O7JP5itlKHVMyaqeRit420mGRle7BbOM8kU5fHmiK37zUOAOgj61JdeG/DWqKzPFZszKAPMje3PrnKFgT9aqQ/DDQZo1jSK6kmc5MkN0ronpwAWP6VtH2Mlq2jklLERekUJJ4+0dTkXEUg6jEZBP605viJpHlkLclW7/KxFRXXwv0KCRCtz9nfG0R34aJnb2C7j+eKqr8ObYSYNrG65wTG+7k/Q1qvYpbsz5sS76Itp8RNM+Ym6cY6Hyzzx0pg+IGjsRvu5M45Voif1pF8H6PpsoM1kqyJyVbca0IRodpbs/2G3O08fuhjP160+aH2U2V+/wCtkUIPF3h6Zsm5eJv73lEf1rptPt7PVrQT2l5cPDkgNGx/LnNZ0erafISI7WJUzncsPP8AKteyvg0bmBlSMHG0rtzWFTVaXR00nP7TRJ/Z8McZC3UhOeS2DimR2YSTcbtJVxwrJg/nk/yqRZAd2+PCt1Yjgj8DmoJdNt2XgxhvRX9+vNc1lbVnRzNPYurFIqZhg85h2R8VVk1q5teZ4JIk5HXNSw26Q2xK3kW3+7IxqG48ySZSbiFwB93CkYx+Fc/XVXN1JPZ2JbTxNEMgSMF7l1Jq3caxZXcQMrLjGQ4OMVnPnaEkS2IJzvVyP0x/Wqq6Jp11IwO5GxltoGD+IPNHLSbvZoV527mu+3yTJBLGy9fl5/Lmq01nL5O/dH83Rg2MfrVP+zbazUC28zcDweSPyBqSaSd3QvJMQB92NCv61Tm7WTNIQW4isttGySvI2ByFB5phW0Zk/f8AlbzgKzYJ9hmrNu813J5YOwN0bjj65qa402W0OZ40b0cqMfmKIzjF6hOPN1IYFt7WUjIIB5DYP585qeHXLSaLdAqTxqSpKEjB/Wsi4twk4a2tIZg2fMZuMHt65rkbzSbvTbvzLSeKwmcFvIVmdSfbcDiu6HLU8jz6rdN9z0FrqBt7i2hcEfL5jEY9+CKija3kZgiWr/3gmX2+vU1wC6Lq2sQ28z3kcsSyncIxywBwcYHPPFJf+G9QuS8scRgBfCrtAb8SMf1rZUI9Z2OZ15fyM9E2BLcZgDKvK7eBUcNwI8Fg4bP8LYA/TmuS0qz1qzQLiRougbfhunbeCfXt+VaFnHrLysJ55kO393ugjZeWA5IYev6dKzlTlF+7JFxrRkryizoVhWaQuJSSTlQwx9fr+VaENi5XzY7hYiP4sms+2tbiFmFw0k4Cg748IM9+CT+lQzTRrIhAmCKclQ3J/IVk5KOjNUpSV4mhJayJJvklWTBLH5s596qrHaTZmSMHJPTjn1xVObWoVJzYXMpx/fP/AMTUVjrcLR7f7PKgE/MznufpRKSkth8kk9ya700zTdZPTOabHpk1lv2FirdSCDke4pf7Sdm+WIAY6dBUn25o4wFxv75GBUR54r3XY1aT+IiW0mi3FPnXoYm27c+vABp0SvADHJB8jd43wF9O31FN0+/WwuppEVWkkYsyyRlk3EAEg5/2Rx7e9TSa1NLIu6VIlJwTDDkDj69M1tzVUr3uYclNsltNSktEVSGh2cgl8ZH4cVSm12FS5S+ihU8cjrk+uakuL6No9x3h+nzBcflWbcA3EbRtbQSE8DcvX0/GhSu7yQ+RRWjJbPWLO5ZlhngkZeCQoT8s0XmrSw5fKuQOB5isfrWU3huN+RaxoT97ZwP51dt9FjjRVNnYMVXAZ4FYn1zkHJro/wBn3bZjzYjayKh8aG3yJX2FcdcY5+lW7fxo90zRwvnb/dBBNX1jnjtzbr9jtYGDAJFaJ8ucZ6KOuKy5vBKXiok2oAbRsHkoF49zxz71p/s7WlzB/WOtjYj8TSSbQ8X3P76ZGPqabdeMI4oS0cUcroeE3hc/XINZlt4G07TXH+kyS/LtbEmQ35Gkbwnp0MxlVpi2Np+boKyfsb2uWvbPoOuNX1XxArSRadeJbk7QbOTgN9duPwq7deDdZstPiviLvfIoHks6SsQfbI/PFQ2unx2cios04gPXy5ufx5q39sjjz5sJ8mIYR4Xy7c992M/nWjqOK/drQhQu/wB5I1oLyTS/ITUBDMqoqmGNV3Lx3Zcc/nS3us2m8G3sbhNozgyAg/gV/rWTb/2TfTcSPBN0ImXj884/WrgtpIdojj3r/C6AEH9eK4ZVYOXvKx1wptLTUgbxDgqps9nPqNx9ulXP7bsfLGyCRn7quBio5HkVi0sbEjplelRrJHz/AIis3yS2NdV0LsMsV4wJidc9PnXP86tR2A3b43dW+prFaGC4IDLkjP4frTXsZfLPkny/9oMQank7SDm7o2/LeNgVHzdAd2CKXy3fJJk3k8kYP865yaG7VGzKwHYiQ5H8qoLqyBSkl3OxB4ZW/kc1Uacn9oq3aJ0GoWLzDG9f95lIP5gisltIvI+YpQH9VYgj8SKgh1WBV/4/JhjpubmrcOoW7AMt67erYLc/QitleC3I5dfhKP8Awi32iQtNbGWZ/wCNpiTQvw6tbZ/Odbw9/k2/zxWzHrEMe0llfvlkYGta28QKtqyxxKdw6sxrOWIrR0iQ6FKXxI4yTw7bPJsiW6Qt2aRT+NOi8BorMTJcf7pK8frXTT646qFIUKOPl4I/HrVRtSgV2dpmBbsQCM/WrVSs1vYn2NK9rGQPCMO4H7XcKo/h3gf0qSbwXZbd7Xd0Mf3nGf5VO+oG5LAP5SDneI+D+v8ASs641KKOTazSTn64zWilVb3D2NNdCdfC2nsmftdyD3G7n+VSL4P0hQGZpHYd3k5/Kqy6pCWTcFhX1ZhWjHd2TMAzRvn/AGv/AK9KUqvdh7Kk3doh/sDRtoXyhjHdj/jULeDNGnOfJf8A4DI3+NXoXSSQ4dFA4+RR/n+VTyR4UdVHXJOBU81TpIHCjf4TNj8J6JCw/cFuMc7v8anm8G6JIoJjj684LDFXI4weFYNn06fzp0wjjjLSDZt4JIzU+0qd2CpUr6JFBdD0eyZSlpFIV6Hk4rRhv1jxsQIc8bVAqo1xCVLLG8p9hgUxZ1VQTA3rgNkj9KmXNNamijThsjVk1QMuJJnUDqAahaaKXo7v6fMao/bGZv8Aj2YJ1yTT/thkU/LGoHqGP9KmNPyLckWflGCFZfUE9aN+3knjsBxVfzm3cSrGOwCH+oqFwCxkadt3r5Bz/KtHFrcnmRobmZcg7RSSrIFHBb/dxVQNHgFprkn/AK50v2hRkF7nHXoB/Wp5V0HzMmEbSKPlbFKsaKwGSG/2mNOhYKoZTOMjoxHH61WuneTafmWTPOTxj8xSDnJpcEACQqPbFMDncQJS5/3RVZYJQxYFWPo2cfzqRpJwwAjhUjsC4P6miz2FzX2B0mZiVK49wackL+qk+wqGYuyghGLY/wCeuBn06VVaS7iwRE3HYNu/nitNWrJk3W5orHIfTb+NIqndjZ+J/wD11lJqUsmf3V0h6/dH/wAVU2+VsFFuD3zsXH/odS4yDmRdk3cBWCn/AHaRoZXYnzj0+7wKpf6TIw+WQKf4jGP/AIuplVypLu8bA4AMR59/vGjVKwyfyZcDJz+FH2eTdwOacgXZhmJJ9jUizJHgK2O3IOaltoq6Kwtpdx4Wpfskx4GM/SpfOU8+YQPpQJV/56Ej/dFLmYXTZW/s+fsc/WlaxmXO8qfrVia6EcfyBnOcdBxTHvgvABJ96XNJ7IHpuyA2z/3FzTGgkXny1b8QKstqixr+8aNf+BZP6CoW1a3bjep+in/CtLTfQhySW4xYWOf3BH0IpJLN2j+VmiI7qBUy3MV0Bhl/I1ZEds3HmMHx0U//AF6G+XQmLuc9JpuoMSEvZAPXaP8ACqs2lay3+r1Ageu0V0bRASYSZiD/ALX/ANalEO7G6XB7jGa1VWSXT7iHG/UoqtsQCLgD/ZaMg/pT5I7duFmhYDkktj+eK8o0PxltaM35ndBkPHGTub6NuGCKtx+ONNi+c6LI88n+sLXTEDHTFT9TktLieY07JnpLWfmKDsWQHjauKrXOkwLkfZmBPog/pXnN14l1DVGCabavBLuJZmuNwx2xmrk3iTUrGyitI71XuI+ZcgNtHoDk5P41ccNKOnMZyxdGoruFzo7jQ1LHZI4/2fKOf51Um026XcFXdjgZTn+dcpdeML2QQBFfzo+ZZGlP7w9sLngVVu/El/cRADchJ4ILEn8zXTGlU7nBKvh/sxZ2Bt72JVZlZV/3Aceveo7fVlkkEamGWRlyNu3OPpmuG1i5v4ly09y0My5ZVUhV9s55rnobiO2k+V8OO4/xrohR5lqzlniOV2S+89d/tC1kgkkLkqmd+1EOMe4P9Kjj1C3kVXguVCN03SKDXlCagvzopwT1DHGaRr0Ku9eRnoBVfViPrT35T2GPxVb6WyxzTLIzHHzMvHofpR/ws7SvtEsLxSK8f/LRcMjV422q4UDDMGHemfaztDKHZeneplgoS1kjWOY11pFHscfxU0dpFSSK6jB/jZOB+X+eaX/haWjyNt/eJlgo8xcDB/i//XXjrTSsq7IZWJ7YNXIdPvp0X/QrjLfdzExyaj6lR/pmn9pYnqj2DxBr1vFZxSQ6rFZN1B4IbPQnjPauNbxW9xPLHca2m9emyI4PuDiuRGnz3at8sszoAGVEJ2irlpoti37uKK5ubrILlgE2j0ABOfrx06VrTw9OmrPUieKq1ZXSt82dIvihJIzv1pkcZXCwnacdCDWPqGrQySNKl5JcTtjcACo+vNX/ABF4FsdE+wra6i13c3i5a2jRsQt6bj96uln+BV4IohHqNk+9BuRbhGYEjpgHP86HKlT964nHEVLq2xx+haxpkM27ULaVgDlGhYHmulHjzR7dn8iyZcj77KCSffmq2pfBXxDp7K09uyR47q6/jyMVz3/CuPEizMi2plC4O/eoUg9OTxSbo1dXL8QjLE0VZR/A6dfiksdwoS2ZIhkZUDcR24/Oph8TIXkCtCyrty0nHX0xWFa/CjxNcYK2yKepZpVP6A5pn/Co/ErTPmNBGoyWZsAH2qPZ4bubRxGMXQ6dfiJYsHGZNyn5QWUZH4miX4iJGB5Zhwwyu+cA/QgZxXLWvwu1uW7AleKBV/5abwT+XH86JvhLqzAuskSovVWcksPwH9aPZ4X+Yr6xi5dDpovihFFJJE00adOYnJVj6dKkX4hWUzqvnRls87mb/wCJ5rl0+EeqXUe5pobUr0UBuf0x+tTw/CG9t22y3BZe7Jxz+Rp+zwncqNbG9jeb4gWO1iGTCtjOW/PkCoW+JdhbnD+W7E/wsSAPXp1rPk+DrKyk325V+8u4AsfQZxSr8IdsMkzyqkinCoWDLj1yCfyxU8uEvuV7TG72Lo+JlnJCdoWKU8KQGbHPXHGakh8fPJIkIXzHZeGSNuuPT/69YX/CrxHeqvnSyc5+SMj+ddXF8P5bqTz1EkDcBXAJIwPTNJrCrYcJ4uWr0GDxc1ndA3eYE2nMbLli3Y98VFa+OJLiZ3MlusAGBtR85+uP6U9fh/FFIwkglbdyXkYKSfz61rt8Mxf20ai1bEY+VY3UMc/8CrOUsP2Nf9pavcp6b4yW6uGjeUQqvIYRMS3t16iua8QeIbqa5+0xavEomXyPKiRgQMkgkHofxrtbfwDHo5AdCrkcrcMC2PQc1n3Xwv0yaOWSPVVhnlOSHjLbOe2OP1pQqUIy2IqU8TKCszzy8vtYt4xCuuGRYxx5YbjjpkgdKoDVNdG4jVJP97zSPocdua9FX4SWVuVlm8QKSP4FhIz/AOPVLJ8LtKmhDJ4iETqQSfs559sbq7FXpeX3HA6GJ3dzgLi68TRskt/cvO7HcsjXAfd37E09b7Xbq8iEc8jqHBB83aA3vzXoWofDODVbiErrrrBEoRVW3P5/e71btvhboNk0LSatfSSx/NmABQW98jI69qFiKXX8ilhqyl1+89A1DSl8GWYfzLzW4powW3RCRd5HUEk4I/KuChePTEkuF864mkcs6uwRgPpnB+mK9L8K+ILfQ1i32YvMf8tJNQcH89nfFO8VeJrTxNJCZvD0VkIn+YwtHMZB9flOa82MkpX7nrcsraHkOrajqMwRVmgkRm3RxqGVvqcDnGe1FjNr1nGrT3/ybwAZI5NuD2JxxXd3Oh6VNNFLaR6lZOvqqGNs+uGP9KoappOprHiCKO6gzy0koRh+GCP1rR1I35EkQqcvjbaM668QWccbAy3Euw4d4ywUfiSOP19qlj1uzkZVjmEk7LlU8z15wSKz20K+ht5rddJwJeWCvE4b8NwqvbeHTaTJPJoVyXXgHywwH5E0/Zx3L9tO61X4nQfatSGoRQG2iNlt3O+98jHPUjmkutUuP7QtYtPiW6jkOJPmZgvvkAiuf1q3m1S6Qypc2se3awaG4Ax7BVAp9rBpWnokUGp/2eRwX5Q49PmHrUexS94ftpXt0OyvA9tG7vPJFt67U3dPas1ZL/UoY5LSVlTcdxRsNgdhkD+VVr3Xob44h1WHpgsJlHPrwf6077ZdFfLS8t7iM8PyrEc84xjPH/66xjTktdzZ14t2ZpRX0S5W5S53FtwJ9fwPT/GqFxq14t9G1vfo9uisJIWRRIc9CCfT0zQ2tParGv2e4uEZ8ExxBQB2P3yaoandaZeXb24mnN6wEnkxwM4249T3PoBQoyT1iKU4OOjFWa9TAjvrz7WwIi3vD5eeoBG4k1Tj17xCjTWsusyQMisxEEIdeemf8BWHrnh29s5NzXSWkDf6qCcYYcc9elcx595pimRVYL0LxDj8Tiu2NJS1dvuPNqVnTfW3qeprrmqWa27QzJcSLGEMd0jAO394kDg49awvEmnarrV4l4tqYL5QV86CQlSOvAzjrXG/8JLeRR71vZCGxuwcV6J4H14Taasbu0sgP8XzHn+X40mpUFzJDjWjinyNtHPw2+seDbaSYQzTzSr5cQhkDqu7ruUjqf510XhvxobDT47W/kuLfULp2xJNCSIgFCqSSPb35zzW3qOpm1t3keJn44EfOee1VP7HtdfUptYyIAdvKsv4Gs5VI1V76No050n7j+RDb+O7iSeeG1ubHWfJYsQqtG6Kc9ckDA9fenL8UIY4Suo2LpNnKJE+QVxxyT9f8mrNn4LgtVDpaHzG+8z8nB6isTVvBUcirLaQM3l/IEcFv4s4HIxjn86lRoy0ZcqmIS5ka8PxJ05Yo/tdnd2nmMB82cAHo2cYxVyDxp4euG2i7KvkZVzgjPfnFVbTwdp8c8Ut28jEjawZN6jj6j9TVC/8N6c2IYLeGRc5XbIFyO/rWUsPQk7K5tHEV4q8kmdFDrmiXUrrBqiuyHaV3DH86uNcW7KFjuUKk47c/wCc15feeDYLCfz7jTf9CPVVb+TYFVFsdCkjjuYoNVghxlXRjtI9jkelJ4SC2k/uH9cl1ivvPWYbcyDekgZf7wqYw9CxyT6r/wDXrxdNSbSdo0rV72Nc4aO7JIH0xSf8JHrKyP5evBc8gurnPP0pLByeqkhPH09nF/ge0LZhCclfwaoG/eKXKPGFO0ZQnj1rySLx94lt0CpeWl0OmZFCn61YHxi8R26or6Zay7SQ7J/EPatPqta2ln8yfrlDq2vkenRXNszFd5Y5/ukD+VOM0eMmYfXsK85tvjpOoAu9GkVsclegP5VPZfHCwmmMF5atbrk/vcEevt7D86n6vXW8fxNFiMPLaaPQ1CMpYSK2BlvnHA/OkN1bRjLPCVH8W8EfzrB0/wARaJrkMs1vc28gQZcM4U9O4YCr9vBZXiA25tpoyMja8Td/TPFc8tN0zojK/wAMky3NqVm4ISaPOOiuKrHV7WGFFmmTcpGWkYA/jgVLHZW+4qLKN2U4IULx39fQg/jVo2tsygtpqvnruC/59Ky9oo9zXkk+xnT63Zwr5huYsPwBuzk5HI5FV/8AhMdNhkMRjZy52qyYOT+JrUurS28vnS1RTggnFTJHax4dNOUY5ycDFa/WIcusbmXsZ30aKGnznUJljitpo5JCAvygEk8Y5JH8q2bzwjqEOz7QLiDP/LNx/XbiovtzRqPLtHY55G4Cq940d4gSS1nKZ52vjFS8RL7KsN4fmerKt9ok2nWN1dCVNrRNHHHwWdiMcHPB/D8q4/w74o1Lw3Zta/aY7iNZMnKbmA9AC4Pb0roLjw3p9xj/AES8x67zz+hqlJ4FtmcGJLqNc871JJP/AHzXXGpTnHlqu/yOKpRrKXNTVvmZ9x8Sr+S482K3Dw5IJmQnHp0IrdsfGFo+mtcXFzbLNtOIvJcvv7DAUjH/AAL8aonwDBM+1Lx4iOqyRHB/EkU2b4f3EIjWGZZuckq/T8K1jOha0VY5msU377uUdU8bXjyIYBGEyGY+WYzgHoPmP5470T+OtSuIx5X7kZ5O0H+tabeCZI1QTIx7llCcj05aql9otzYsVtNPe5gCk7gpOPUkD/GtPaUZaWF7Ouveb0K0PiC7mYfbnl8pjwGJXI9sCrOoapp9hGZIrVpUB77jn81qLS7W+Ry4t5IlUKpXG9uucgH6V1mmrqcN4PNht5rVzyl1tCN6cd8e1U+TdIqM6uzf4Hm3/CTXNvO161vCYnXYkQIIGD1I/wD1Vbt/Hd15giS0WNmx8u1gfqMDpXfxeCbK+vnupBHP5jcxRbRGv+yCPT866BfDej20yFtOKsi43Jhzn15NT7Wi9HEm1eLupnB2uqXF1NGjxq6/xsqyfL+a/wBa6jSdDa8WfdI6SrjYYXGxuvc8/kDW1H9lt5ZAttdFiCu4wjj8dx/QUskcNvM7ee8JU7xH5TfNkdBkVl7r2Ro5z6mdcaNptpvjc3kznnJXO0DqAQ3P/fNZPiGx0/SbE3MCyS2/yqrBiQrnu3H6VtahdWqyEmAwnOGnjlBx3J2g8/hVRTa6iAi3bMAMssg3bv8APvVx6OxOr6mbod5Fq0bJNdcxx7o4W/dpwe3I/UVevmt4dPjJkhjjZipijhDsG6n5iGyPx4+lTrpLQM/2WC2mXGGWVAcj8v51H9gmWKzWS3t8q/RUG36sM9at8smZqUo7swo7KSaCRrVbafaflVgFds+gPX6Cs6a6uIUkLWe0xnaxRRx+GK7r/hHQrfLBDns0Upjb8D0/WuC8SX9h4bvwt5LPiQZEe5JCR06g/XrQoQk7LU0VaST5h2k+J5LW6WUklAPmClckZ6Ac/wAq7mz+I2hIoRbZkd87vthPpjjJAGOv4V5dJb6Dr5328czMoyTF8mB6mnR+CdKUbvOmct0WSYgfoKuSpx0kmvkT709Y2Z6S/iS1iuP3TWptnIzKkf3fr3/Imr9re2GqsRayxWSHgyTumzAHXGc5zXl9vo8OnyARwsVHDorM4P4d62oJ4oiUiVgjLzHsKbh75FZyjDdFa3s9Dr/DOm2OtNL9vBeRnbb5LlR9M0270nSbe5kjt59SQx8FVXepPoCRj9azdG8SSaPEEUf6OTu2Ko/TP88GrN94uhvssIlVgOI5tu4/ko/Osld7bFNNO7YH7NGyj7VMd/3POhVAO3J3DHT06EVBeTf2aobdbyljz5cgY/Ugdqo3n27UHiaeExxkfIFbP4kf/qrL1DyYcI06xOT828gbatUYyH7WUepsHV3kG7yk2+xoj1xN2wNtZf4Sma5afUrKFsG/SQZwNu4r/jVi21yyjhw12vytklSRkflmm8P2D6xHZs6xdQgVSCdxPXccVF9st5fmTHpgZJP6Vz03ijQrwbZLny3B4K5x+PFcxdeLFjviiKJY84M0YxkdsDPFRDDyb0KliqcVqz0z7RHb7vtJ2qO6tkfr3qD+2rLaxEjgKfvGMEfzry2TxZf3V4DbqyLGuNu0kY9+CKsw+JbePS28+OV70sQdrY+hIx0/Gtlg31ZzfXYp6Hf3HibTEb/j5QuOv7v/AOvUaeKLa4kCRl3I6lQORXlaalFHDKTAy56EtkfTpVzTdcsrXDhrkSqvBUDG78un51f1VJamH1670PWI9UtpmOS5TH90AD8c1HNrlty0bmQKcMF+bp7f/qrzlfG9pHZtGbSaSdjnIf5c5qS38dWsKv5VtLCzHgK449e1Y/U9b3Nfr0djtYdca5mlij+UqfmCqPyqRdWHmENMI1Ufxp046cCuH/4Tq2ktZI/srNKc/OSB/TrXOyeOr6Jbm1tEOcYXzPmP1JNbrCuRDxkVrc9EuNXvXyLeZXUjIfbgD/GoUv757bzftbRyxn5woBGPXNc3o/8AwkOoabtWTThxnZNqFtEf/HnFWG0fxKqsiJZyuykoI72GTn6o5/WtFSUdLGX1nn11NuTxDeKywlzuU8/KMke5qKXxZdceQxZg/wAynBA9O/SuKtJtStY2ttWaKNpW3CaO4RxjvnZuqWzkgZmC3cKsDjMm/GPX7vNP2EL7A8VJrRnUp4w1CbVET/l3zhtsZI/PFbGla5JNNKNQdbKMn92zfNkd64aDXI9P1GPzJo7gKdxVD1+np+VS6t4ht9WuDJtZIsYEfBPvUOhDTQUcQ43vI7SPxLFMsjK5deQCiE55qb+3rXySwvo0IONrgKT+HpXmS65KIfJgKLCDwi4DfTP+NaKtdXlr+5heVxgfJFv/AAJAo+rQGsZJs6u68YW0MnlYhumLbd0Rx+fNXIdeRIndUSVU+8FYEj26153Ml75LNNA8YY5G1AB9alutSj+wiEw+Q/eTOGP6U/q8diVi2tWdz/wkdy8W5NOYx4+9G6nH+NZLX2vX8+20d0RiB81uCfp1zmuHjkvYsiO92W7cY3U6O6ewIH9qyl+qmDeQvHuP5VrHDxj8NjKWKlJHReKtb8Q6LIFefakY5MSFcH0bNc4PiRrWMNcK/wDvRg5qQ65cyI9ubmS8icZbzkfGfbIqpD4WtlkiuJLtZQ5yYY0Ysv1zgfrXTFU4xtURzzrTk/cbOrb4bXN9OJP9IUSZY4t+f1P861LP4TvtULZXTMeSZCF/QE4r6ki8P2kC5WxUNnqRn+lSLp8MLfurdYz3+Xk18vLE1T3lh6Meh826X8OYbCaKZ9PlDg/MWZmKnPHGP5Vr3nwtttaZwIo4pOu5AdxPv0/nX0CqrtAEWw9MhP8AGpNh+YK7xN6rgdvasPb1G7t6m/LDl5baHztpvwHkmjV/KbI+XmN2OPWtbS/grbaP5pFzbLc5wnn44OO+ele1tYrO53q87HuxLGs64Oi20m2W4tYJFPKyyKp/U0PEVpaJkKnTjZ2sePah8N7+TAl1CxCA5ADB/wAMAcUxPg7pEkfmXV5a3u7732a0JZfc52/oTXp134i0K2Yqt/b/AC9kBI/QVj33jXSNpEd2N3QbIjj9RSU8QtIplOVG95NHO2nwj8OecrGxFymc/wDHkEP/AKHit5fhL4VW3zaw21ux5aK7Coc+o65/OsC+8ZxzEqt3OyeirtFZLa5Ylt22RmznOBWsY4mW6ZDrYddUdNdaDoGklV+y6CCnAb7MsrfjxWdd/wBktG0cc9lGGHzLb2IX8jtrGfXLeRuYmYZzzikGsWobcIGA+gqvq+IktUyFicOuqJQ1oo2x3FwUz/DGQB+tSx+H7DU5BNJtkkXhWdCW/MD39aktPElnb9YXznPFakfjSw4BS4AxyFxUyo4npFm31rDNayRDa/DDTnUmO2iUMcnCEZPfNSyfC22kYkR26pjlkXn/AOvVqPxtpsfIjuSO4YA4q3F8RbDvbS4/Cl7HFdYszeIw/SSMuP4cWqSb2hUSLx5nldsVdh8EwOqq8fnDocpj8Oa1ofido8YGbacn/dH+NT/8LV0fccWtwgIxkKOT69aPYYh7xYLFU47TQyw8PPYRsLdriHIxthkCg/0rR8670+FwYnuw/H7yCOUr+Oarr8UtCVWAtbojp90D+tRn4paMAQtrdtx3GM/rR9WrS+wyHiqf86FtreZvMLReXtHKMiru9uDVK20+10+aS7utLvLqJiQYWdCAeOQN30qVfifo4U/8S6Yt+HFH/C1NNRSBpkr9gGYAD9KuOFrbqDIeKp/zob/xT15iQaPdxlv+WPkgn8cNVux0Hw5rErQtp93Yzjnypo2TK+uSdv5kVSPxS05uukseMfK4A/lTf+Fpaeq4GjkD/rpR9Urfyi+t019tE2r+AdDjaNUsr0n+JwQVX9f5Vn3HgUq7NbrFLBj+M4b9TUs3xTtmG0aYu3tuYZqu3xRVf9VYRADsTVfVcR/KH12mvtlf/hDZrvhEhhfHG9sn8OKgl8F6lbg7Vt5cdGTYT9RnFX1+LDq3OnwnHuaR/ivnn+zLf1OSatYXE/yieNoveZm23h3WYxv8mRgo2lhGhYA/rWnaaBrjRF1ivUAGMmzkIA/BDVZvixOJAUsraP6CkX4u6ghOzameMAnH5Vp9TxD3iZ/XaH8xZ8m7tXDXUzIM/N5kLoDj2KCmXGqRTRFE1G3hJ6suF/pVVPi5rKliskZDHJVkJx9Oaz9Q+ImoahC0M3kSIc4MkO8jPpuziksDXb1QnmFBLR3H31q99DsfUreUHncZRn+VZA8LshONTgCt2Mh6f981jMkYk3h3z+JFIdndia7I4CSXxfgcrzRdE/vOgbwxEeTqVuzk5P73H9KWHwlErHN7bt6Ymzj8MVzyxp23UjJHu6k/UCtFgpfzfgQ8zv8AZ/E7qHwZKFxBJCCwOJN3/wBar9pok0O4SSQTnuOPl/SvOlkx0kYD8KtwXtxDhYp5UA6bTij6nN/a/AazGN9vxPQ4dGgWNxJp9vIMcjef1Hala00+3byn0yFVUdOcfyrhW1e9b791O/b5nJprajcDgzuR0wTkYqfqMu5r/aMOzO8udJWWMeRFEnPKs4PFNbRbyB1kighmDDBy64HP1FcG2qXO1UFxJtXkAMcUf2pd7Sv2mQBuo3HBrP6hPo0P+0YW6nqC6WI1VbnS3Vzy7rjGPUYPP4VI3hm0lQMroD0AaNuK80j8QX0cflC+uBGP4RIcflmmrrFwcZlY8/xNR9Tqr7SF9fpnozeFEYna0e09vM2k/XNQS+D5mGVG84/hkBrgl1a5HKzEHtT/APhItQQjFywHsxFV9VqrYX16kdXdeAWmXEtm8mOzRK2azLj4dWmT5mnRKT1zaAAfkKoQ+NNQhz+9bJGN3JNX7f4i3kCgNK8vH9/FHsa8R/W6TKEvw30/Ib7LGqjsu5DVef4dWcn3UZWzxsuWBH5mr+s/FTULbR9QnS48uWOFmi+QPggZHWvFv+GjvF9xF+8urYnoW+zLn9KuNGvLYf1iiekap8PLCC1LXc8sUCkZdpgVz2HvWW3wxtNXjM0N5cyjG0FFUjH4LXmmtfGLWdctfs999nnh3Btvk4GR0PBruvhx8Sp7bxJZaXNCh09ozI6CPbyVyOeoFbezqwjdsn21GpKxb/4VLJbxNDb3vl5Ofmt1JX8eKuWfhXWtL3vBdWcrdCzW5XP4g16hH4s0SXjyJkH+xLVqPWdAuNu5plbtuwwH6Vx+0ntJfgdMeSPws8hbSfEUN0LloLKUkY2edJg/8B21DbnxHp19LIuitIx5IhvECj8GxXt0MOj37t5U0jOf4vJB/XFEuhaZB/rLpIif+esRUn9aj2i2cTRN3vzHkc3jLWIYJBL4evFcY+aF0k/kazLr4hTwvE8uh30CfdYzW7j5c8kEd/8AOa9sk8N2czAR3lqV7RgkCoG8IhmLCWCRx0bzOF+mRUxlSX2S3UqP7X4Hj03xI0FFJFw0Mp4KzRsPpnisDVvHdnbxj7A39pXBP3nbZEvfocH8693n8DtMpHkxyg8Ft6t+VY918IbC6z5uhxMnXd5CFj+NaQnRi72InKrJWujwq1OpeO5EGo65Z6baIcMrTKC/PZQefxr0nwfpdh4VtGtbbVPtKyNuV5HUj6cdK07r4I6MWLvpDwAfwxo65/I1mXXwO0tTvzdW+eRH5rAD8wa1qVIVdOay9DOlek78t36mjrGl2V9A0smnI7fxNsDEe+RXLX3g3TJFDwwbTjhYyefwGeamb4JeXk2+tXUbH7qRsP1OKh/4U7r0E2YPE04OOfMcnaPf5qxVOKXu1PwN3W70zEPhGxZij+bAV/vHr+BFRzeCbZVBW+MR7eYowT+Fa9x8M/GDPvXXWliToZEJ/qaxdU+FXiy4Xzp7i3n54Dsy5/DFaxg/+fhE50Wv4JQvvC9xZxmQ3Fu0K8l2b361keTH91ri2YYJJ3g8VpTfDnxNAmZbGCYkYCibt+OK0bHQ9c0rEcvg6xuHxxyGb9XrotZaSucUvZyekbficpdLZwsV/cMhbACkZ/GmxzW9ruEbfZzJwSkuM459a7oalrEEhT/hCLXcRk7YFbP45NLF4u1CMZufBkzFeP3dsCB/47ReVvh/FAqcOk7fecENeNvITFqF1vySSHJOcY7+38qs2PjXWLVWNtql2AuM7huzjgCu2Xx7PwB4QuYgOP8Aj0z+GdtXk8XuyjPh3VbfPO5LI/4VDu96d/maxp2ela33nHzfFnX5oYSLlQUJzmEnfxjmtLT/AIy69DbRxy20VywYYkKEZHpW03jSG3kyYb639fOtHH8hViP4kaWrN/xMVjZuMPEw/mKwlThazpHXB1b39sM0v4sahcTMtxoE8yMRlrdGJHPfI54r0eHVIp7ZHa3mjDqDtaE55HSuBfxhFJGjx6pYuvQFpQo/M96n/wCEuebhrm1ctwPLnQj8ga82thVPWELHo0a8o6TnzHZ/2lZBCgmkiXuF3LUseqQKuI73cvpjd/SuXtLx7iTdtdg3B2/MPrnNO+ztMCSjI3ZlBFc3sZrqzs9pCRutrVvDKD9pfjscBR+H/wBanPe21wQy3OS3IYLjBrm5pnXCyYkXHUkZp0S20ih4WxzyCa0UWluyJcr2R0s0e5VL3IkU9QzNVeCH96HgjkVgT82Tj8OK5qbUA1xtXA2jae/FWYbpFZQshSQfdZHAP5ZqlTkuplJx2sbSa4YWkW4Vw4Pyuwx9PaqV1q0F20TSxNLHGdwV/wB7g+ozwKUXU0NyrmeQ8Y2yjcD+eauWvktMkjCIEnG3btyfyrouo6tGfLzF/SfEEDRxQjZZkjOY49oyfUKK7S2bdENlza3CNyMckfUAZH4ivP7zaJV27ELttAfDAfhV22hCyBvPZ9nA+zkADHY4qZSi+hg6TWiOukaHcUPDHHzKpKHr0JH61XutHkjmDxRh9yjOBx+f+FUVvp1QAmSVSpyZ5ASM+hqxHrk0dk0UVwfLP8THdg+3p9Kh1IrVCjSm3YVrWfbslCojdmbmsy9jtbdcGO3c4/vAHOfWqt5eR3Ik338RaMZZic446nnisBNW0ZLfzpNbtGjJ+8FHPOKUa0uiN/YRWrZf1LXtL0Oza6knlhBb5scg5qpo/ju21G4MVlcNMijeMR4GOnc9a82+ImoaJc6e9tbarcX9x5u5duCin/PpWLoJ1KAINLsprw+Ttl2q2OT3CnP9K9KnTc6d3uebWrRpVOVbHuo1qeT5rWCOU7sMGTJ/NTXj/wAYobr7dbXrwiIyLsCLuJGO+Sc81a0u813RPOSytY7ZpB87zOTkfQn+lZOpaXqusagZrxFD4zuUYwfTAFVR5qVS8mrGNatTnSajF3Zz/h/UL+0kb7LA8ryDDDB4rvI/EzCxhhk0i5a6Bw7IOMfU1yy6LdPIUImZgcZVG5/Sm6pby2SCOa4mBI3BHYYGOpIzXZUcKjOGjOpS2R1N54hFrCps7ZlnbvNKihR+dYqeM9XRmdLuUZbkK68H2qvpNpPqWkyXDah5ltGp2+a4VBjrwf8ACuWHiC0j1BUPmPB0dc9TmlCMdVbY0q1pzSlex0beJdRuM7prggjJLOR+NZVx4ikMuxpGdlP8TZx+NS/21otvcRypCzgn/VsQRn6mqs+qaKGWZrZ5HY8oSAFP1rWy6I5nGT3kS2/iGW5uJI2Zgy+rnNPkvJshsh/90k/0rKXWtOhk86KxBl3fe3E45/wreu/GWiw2krR2hknUriNlAB+ppylZ6RIUJPdlBZrhXJZlGTwCpqBFkmlJe5V8novGKL74gNdRmSG0hiLN82VyazG8YNtkWKGG23NktGgyefWq9/qiHFLrc25I5JIwi4A7Yjy1Ok0O/uowAs4AHVVwaq6D8QDp14JXYSxZwUdQeD1NO174kX010xt5mjhYgqi46VH73mslobRjT5W5S19DV05dX0llSIXCkcYKZJ/DvSzLqVw21oJjzuJ8jk/1rCm8VXU0iNJKVbGFbOKlh8TanbXYuUulkcADDNxTfO9WPmitLuxtfYNRZf8AjwuGHr5ZApqadfykotpMD346VlS+LtSvJhIb9hKBhQg2geoHrUOk+JL6z1L7YbpmbPO4/e+oNZ/vErkuNJbXNptP1KPObOfb6svH86psZ93lm3wzHHzEZz7YNVtW8e6o19hZQ0cgO6M4xg9qpw6luGchCOSqnIq481rsU401pA7eHwHr0NitzJp62kMgysk0oXPvjOf0qtN4Z1WFGuU0mWWEYU3CxHYf+BGsm38Xapp0cMkF9PGqHKfOSFP0o1D4japqchlvLl7h1GAH7/hWa9o9So+ytre5ai8OX18u8Wgwmcl5UTH5mptPgu7WU7Wht15BbzF3fkKx28Qy3VurRbo+uQrc1CupXkaMftLNkZy46VpeVrMXuJ9TqZlnvJhI88GyMcQShgCfQYyO3qKrx2tzIrublbUkn9ztJ/KsCLWLto8mVXTp8lA1qb518uUheGYcip94fNC99TZm0kqrSfa43ZR8o8g8/pVfQ5dKYyNq/wBoWVeVEMgiGM+hjNc9N4lvI/8AVTMUU5HzHIq99okuFhdxM5kwqmRjg+2TVaxXvEycZbI6q60/w9cIP7MvXWYchbqcsDz0BEQx+dY11cz6HqMkbiOUqSN0X7wH3BHUVPpvh25aZVuoI4oGGdzTrx+Ga6G08I6NJCsj3ayI3ACyE1jKvGDOinQlUXuqxyf/AAlsrybVhBXoybR6VRvrxJNrbNq56sM4/HFeknw74c02Eu0YlwfvSOG/maiuo/Dfk7mt452xjaRyPzFZ/W4vZM2+pVJL3pI84lulhj3iYGPgcKBR9ujkXbHLhiODgGummXTrgbZNNtzGjZRNxwB6GoI7ays5na2tIYWb+6CSPoTzV/WIWMXgp30Zh25uccxzTZ43LEcfnVlrG8mHEci8ddwH9a05LqCz+Vnjhzz8xA/nUP8AaUTHiVHz05FZPEN7I0jgV9qR9MyfHO424h06JT6mQ/4VQuvjPq8wwsVvH/wEn+ZrzncMZ5/E0u856V1fUqK+yea8dXf2juJPi1rzD5Z4k/3YEP8AMGs6Tx9rlw2TqVyn/XJzH/LFczuOeKVi3OWxWqw9JbRMXiq0t5M0brWru+kLzzSTN3aRix/M1AblmPXmq24Y6kfpSeYqg45NbKnFbIydSUt2WvOYn1/Ck3ydwB+FQLM3QYH4UuC3XJ/Gq5TPmuSrgZzsx9BSiRc9h+FQlNv/AOqgFQ3c07BdkjSK2ccn6UwOegGPwFDSLTPMB6cUyWyTzX7E09bgq33qhWQ+nNLuPHegdyx5znv+lKsjdxVbzm7cUvmZ6nmiyHctrNt7UvmnPAqksnPWn+Z7/nUiLfnEcEfrSedyearF/fIpPMJ5GcU0K7LLTn34prTFRnn86g34yOpprPnpxTC7LH2gnoc01pDtzxUP8R+brRvCjvSsHMSq5281INx74qtvB7E0u7ryadguT892pNwXruI96hVtvc0MS2ec0gY9lRjnBFKGDfSogcY44pV+U4GKYrslGNuetDegqPed2ScihZPxNIEx+QwOaOM9vrUQf3IpdzYFMCTqCN2aNo/GmrIV+tBbceuKYXRKH2jHpQs3zdSaZ+JxS4HXJpASeZjoPzp24spyePpUe4L3pPMHTOB2oGO3FVAximl/WjcG70hUf/XpCD5e+aXzFA4BpP8APSm5XoQaQXJPMOMjNG4njOKQHI6fjSiUc55NMBfMdc4pGdyM5600yDPFJuZuCOPakVfQp6lYrqFrLDIDiRSpwxFcI3wtsY2OxSBn++3+NeitkeoFN6+lBndnnf8AwrGy/uk893b/ABrf0nwrDp96lyo/eqoUN1OMYrpVUDtSdOQeKnlTHzSJOTnqaVdwxg4NNVjjG3PvSqT/AArRyotTkuovmTZzvb8DTvtVwvSeT/vo0ws3Pr1pAWPO7rS9nF9B+1l0ZYXVr0f8vD7fQmpItfvoMrHLsDddoAqouNuM0H5an2MOqKVap0kaEfijU4yMXDkDoMmr8PxA1ODHyq5/2ix/rXPbhjAo4/vYrN4en2NFi6vSR1kfxQ1OM53SBv8Ae/8ArVNF8WdVXhm3D/aXP9a4oqCPWk8taj6pS6I0WNrLqd+nxemZcPbxyN3LRj/CpI/ifYzZM+l22D/djxmvOyAwwCDSeWDWf1OBf1+qj0mP4iaJOxEumoo6fu2IFT/8Jr4cZh+4lU+vmHA/M15a0QwTTTD3xzUfU10ZpHMZdUeux+JPDryCRbidXb+LcDirEc/h+UEJqBUsOWeME140IwD74pfLZR94j8al4N9zWOZd4nsf9m6LMpCajbgN13IAT+Rpy+GbaVVEVzalPQFhmvHFeUDCysPxqVbq7jAxM5Huc1H1Wa2Zt/aEOqPWW8Iu0hGYHC/dRZeB+Bpv/CH3HzMIxLKf4t6kCvL4tc1C34juJEH+y2Ks2/izVLdsrdyNn1cn+ZrL6vVRccdSZ37eEbqNMfZpAufmcKD+WKik0UwYV1nVv4I9hLt7n0FclF8RdZhKsbgsF6BgMD9KsWfxQ1W1Zzu3NI5dmYk5J/Hj8OKXs6y1L+t0Xpc3Lzw6t0u1lSU9NjRZUfQEVi33gjSynlnSdPkbPLG1T8h8tXF+L2pYw0aH8D/jUi/GC5x81rG3+8o/wqXGv1NFXoW3Rg3Xw40MoA+lWZl7+Wu0D8sVUk+GOiquf7MRX7eXM6n9Grr0+LMJ+aXTIHJ9UX/CpV+KGkysDLpUWMcbUFTzVVuilWpPqjj0+HNktucR3kMZ+6sd7JyfpuqGP4cRPkpc6rAq9WW7c/gAc13A+IPh+5kzJpYXj+HI/rUjeMfCsyqDaSxKOyscCn7SfYtVKb6/icBH8PXm+RdV1QIpz88inHvytVLr4fy3Eyqut3zlT8u6NCf5V6avifwq4MaG4RW5Lb+v6VOur+Goxujv5kLcZzk/hxR7aS3K92Wz/E8y/wCET1CznVhrnmzIOGktI2I9s1Zms/ENqECataNnny3sQCPyNekQzeH5CGTVCW7BgMD3p66do8imRtUjIJ/iRcmp9trd/kWl2bPJdQ0rxNqEYka+sQmdoUQMAfwJNV7XRfEVjHOY2sZEZfn27owfyHNey/2LZX3zLf2jIBgDYBgU+bwxb3KiKOa02DtyMn1ODT+sLsrCs73uzxK8t/Fd/o76XbxWkMcgA/dzMcY9MrxXGT+A/Fe1Ve4Zwh+UJcDGfXmvp3/hD444SkRt2duGYOwz7VCngcR4fZE0meAJun51cMTGN7RRMoOW8mfLUvgXxbC0ipDMXYYYiVRx7/NUNv8ADnX92JbW5jUHDFIw3X0+avqhvBM5be8buv8AszA5qtP4LvLiTJt5ETHG0qQBWyxj7Ix+rrrJnzV/wrwLLvlbWAM9Y9Pyf0atLTfDOnW2xbm41hkRsmOXTWKn2r3+bwjceWIo4J/LHX5OWNRt4antIyBDL5rDBYxnCj296iWKctGy44eMdjzm78caNpttbxsb+5WMCML5LJ5agcAAjgD2q7pfxE8I3NuGlmkhkY5ZLh2DD9K7WPQpY1aW4eQ4+6mG5Pv7VQbw7LNIxZkRc5PynAHpXI1Tl3v6nYpzi+luxiv4u8IXK7Rd2xye9xg/nTNU8UeG7awa7ElneyQofLTekknTopJzzWrdeF4522Jb2+3p80akt7nIqndeBdKjj2nTNPmnJ+Z/IQAe3TmpVON17zNfbu3wIoeHfEfhjUrVI4oobZpgZDbvEox657Zp2qab4Ns5YpbqxsYSxygaBAG/SnL8NNJaNnn0qyA6KkcYUn8ulUV+Eel3MhzpKbRyT50oCj/vuh0afNdVGhKtLltKmmbf/CK+HLiNXGj2bowyp+zrz78Ci88DeHdTEYl0iLEX3FVNqj8OhrEb4cafAxW1srqNRwvl3co/9mNSTeAGtFCrqOswynkxxXz/AC/ic1HsZfZqsv20La0kb+neFdG0kM1np8Fsz/eaOJVP6ClvvDel6hvWeOMiQbZPlU5H4iuZ/wCEEnS3eb+3dchRem67DAn0GVqK30HXJJDHFr15sYbQJIInOPUkrU/V6knd1fzLWIpRVvZ/ka8fw38KeTIi6fAyMckjAyfwxUy/D3wv85/su2UuNp4BBH0Nc7a+FNZ0j93a+JZiq5wslqjrycnqauzx+JvJKNrFqwIxj7EFP5g8USpVto1fzFGph7a0/wAB03wq8PyXw2adbiAjDbNoP4DbUt18HfBt0y77CRCv8STEf/Wqnp6eKrXKpeWFwuAP38LnAGe+c96sRTeKVmMskunTKRtKDco69enWiUcUtFU/ESlhXduH4FwfCXwR5IT+yjwPvNI5P55qJfg94R5228gB6qZmFYk8XiW3v76cNApuQo2LPwmO65Xg1dXWPFHm7lsbd4gR8vmJnpjrgVDp4pbVPxFzYXZw/Am/4Uv4Vjdysci57ecxx9KqQ/BDwxJLJsluGZTg/vwSvf0qK68SeLvmC6RAyE4xGwJ/9CrmrHWPFOnX2qzxWzGS5dXZGVW8ph6c+laQhi2rup+JnKeD25PwOnuvgj4QjYST3V2jZ2/Ncjqeg5FQTfBvwx5Mnl6ldKg+8fORgPr8tcn4j1y81ONm1G0WMEL83lPlW7EYPPQ1maLH9uugktpMsbRNi48i4ID54yB/SumMMSleVVowlPC3tClc7FPg3o91bkWmuStETnojf1FZ918BIrqQLa+IUZgeVmQf0NVT8Oru+jae31KCNyoXb5cqfjhu9OX4Z6wsYiXU4PMZfnljDHB/EfyxVKdSO1b8CJRpv/lww1T4NXmg6XLdvrlmqxDPKNz7YrhI9Bu5xcXK6jahY+MSMV3Z9Biu08aeEzY6bFaWt5cSMzAvvjDc9zu9PameF/AuhSR3ia/eXouYwDbLYhW3k+pPet4YiSjzTne/kY1cN70YwptfM8/jmuJbryUtZZgxAG3mustfCOpCP7Rd3Ntp1sw+XdOru3thSTWhF4W3qwW0aEIdwld2ZwO3oKtrcywotq07+VGcCPAjGfX5cc/jTniP5GKjg2pP2i0MRvDclvIsts/myOM7x+6bjr1xT7fRzfSGS/nZSvQffJH41rXEixYAZJO/7s4NADSR5yOBkr1rB4ibR0PCU+YoSaFp7P8ALJcOAejvgfkKsNaQq0e2BTtOVDHOPfBPFSRQTN86wswHPyLk1r6T4ZvNaRZEh8tW6NMwX9Ky9pJ7s2VOEOhjOssY5iYL1GMYxUUUqbWIRi6HgMetdReeExYzLHJdwu2M4jJP4VLY6TaPdeXBFI0ndZCPk/TBpXuN3OXWOO4wFhaN+wwTuzVxPD9xMAojEak9NwwD05z0rsLWKJbi53RsDD/CmP5fSnrdW0eLjZcbpB97BG3HY5OP0q0Q7nOReDbiTYzyiQIOBGCzfhV6Xwzp1iiNIsjORg7zjb9RV/UNYMemy5nt4Yycec3O3PpzzVdJBqtl5DXlzMqbWKowWOQDp1Un9eaLdyVbS5IvT3peewpm7dz1NOBHU5r6Y+MY5d3fApNpHfP1NKrBec0hbOMYNArjudvJpV2t2J/Smqxxz+lKM4/nimToSq23ov60pn/GqxyvXBH1oXZ16UhryJZLjPQY+tM3E89/rTW9jR9W/SgQ/dx0z9DTRng5xSHGeGOKN2Oe1ML3HjOeKGbnpn603d6Dn8qUEnO4jHrSEKGY9Nopyn2z71GCO3FO4xzQCsOeTOCBihdzDOQBTV75GTS+Z7YFIok+Ve2fXmk3+nA9hUe9T1f9KazL60xbEpY7hk0vFRBvel8zb3oC5NHJ5Z9frSSOHOQKi3c+tDfLyKBXJVUDqP1obtg49hUW4tyaVSed3SgpDvM4IJOPpTlIKnmmDBp3HTj2oJ6h+H609W5wBiotxUHnHtTlYYzzQA/734Ufd71GuSTgc0m6gZJuyaXfj/8AXUe75fQUmcrQBKXz04pOTnNMXuc0YUZy1MViZW2nHagy/N6D61DwOxoDY44x9KkCXPoaXd61F5p9R+VKrnJ70WK8iRpORzimsxPqBTQQeeMUBuOo60B5Dud3Wnfh+dM3ChW49zQTsPVse1H8qj3/ADccj6U5nPYc/wA6A3Hbu/Bp3O3OcCmLkc4o3nocUMdkKfz/ABob2FN3e/FBY9+9AJC549KUL7mmkjHIpNxb2oESBvbNO9DmohjrnJp249O/0pDHtSbfemdzmlPTAagGP27jxg/hzRt9aj39R0/Gk3dj0pgP2j15pPl3Zxmm7mPB6UKcd8UEjv4emKPrmk6rx1Pakx1/wpFDmAHOOaTd3BxRz+NJg89jTFYUr64FJyPXFLu49aTdlRzS6CsN2/NTxgLzSbc8/rS45yTQBHg8Yo257n86fwwApdoFAEflq3el8tVGM4qTAHNKAlFkGxBsGOV/Gl8sfSp9oB4FK3TkgUtASK3ljcODSmHtyD7VY3dOc+1ITu9qXKh6kC2+7sT+NI1t1yKnA3HOaVU/vfnip5UO7K32bvmg2/rzVnaoyQaGo5bgpFPysdOnSneQxwM1ax/nFKrDjH8qXs4lqTKywP2JJ9qsRrMgGGIHuafv98HtSFi3eodKPY0VSUdUyRbiRcYkb35pGvrgciVgabwuOM0jfMegxWbw8H0NFiJrqTQ6tdxcrOw/GrC+INRXpcSZ9nNUVjGP/r1JGV6YOaz+q0+xSxVTuai+LdWXb/pcnHT5jVj/AITvV9u03bY/D/Csdk3NwMUv2Etz/KolhYdjVYup3N2H4ianb5/flj6kCrcPxQ1GNskIw9wf8ayLbRtOkRTPfGJj1UxHj8anfSNIi4W4aYevmhR/KvPnCjB2s/uPQpvEVFdNfejXX4rXecvGjfmP61O3xYMmA1qhHuRz+lYa6RpTLkkD2M2f6ULp+kDd+5VgvH/HwRn9K5v3XZnUoYnvH7zej+KFpt5sUDk8n5T/AOy0+P4haQzfvNPjPH9xf6YrBfT9GYKTAoH+zcnP/oNRtpOlSEbR5Y9BcZ/mtL935l2xC/l+86NfHeh3GPNslHPZen/j1Wv+Eu8NNGE+zFU/2SRmuQk8O6fsJWXP/bdf6rVGTw68bA5Qxf8AXYH+VFqfdjX1h6WX3nfx+IPDGQy745D3Dnj9Kct14bny32yUD0Ljn9K4S10SK43eXGzgdWXdit/S/DgjCukyquOTGuGHtzzXPUqQjszrjTrfaSN510bUNqrqLjHCocEVaXR7KOE7L7YT1Yp1/WqMfhqGRAVllkIGctJgH8MVIvhu0ZhvhduMfe4/SuX612Oj2PmSxeHYZSSl7DIOoylRSeGULZa5tGJ45GP6Vs2ulpFAFERAxjaGyaJNLi43mKEdyxz/AFo+sS7B7PuYk/hdRCAWsynf95jNVV8P2y8j7K5HTbMD+ma3brR9JaFoj80bdSind9RiqF1Z6fYwjbZEqDgPKp3Zz6itPb6WY+RbI47XtQ8P6BceXqN1HDOw3bBJlvyrgPFnxn0DS91vplpNeMo4b7q5x+tc/wDGLwrDquuT3GhTXbXs5zNbSozD/gJGSPxrmPhT4Yj1Tx9baRrdvn7wkt522BjjgZPNepTjT9n7STvY4cRUnRlyqPzNPxP8Wl1bSbNdLSa0vclpSx4HIxj16Vyjap4g1C7unt4bqD7T8zLCG+br/wDXr6YuvDNvpEyW0WlaZbwR/LB5cQkZR65IJH4GmfYLmaPbAxR8EFljAUfQnn9K544+nFWjE3eBrVF787eh4z4B8L+J49Xs7meOSO0LDznui2NozwRnPeva9ZvobiNbSzmitYsYO3GWp9ppM8Nmxup42fsudzH3+6oH5GpdsC2+fKjgbOBIy4JPtgZrgxGI9tJSkjtwuHWHT5Xd+Zza6PHkRx3OGyMsyM382FOfwzcx7WkvZ5e4FqVj/DGM10NrPFGrvNO0oUZBYAY+uQKhvtWRwqRNls8bWCk+/WpUqj0ijdpbyOSaxggaRp44bd/4ftchZm98n/CstrUDciXvmE/N5cMeVx6df5YrqtUj0141luIYx3kbZuz79f5A1TFzDJOIYpIGLgbFCNGO2FyMZ/OuuCl1MZTVtDnDY3sKssKJAG/5adGb25OaoDRpGfdIwIdsEqQTn07V1mpNd6TJKfLDXW3Pl/NwvtjPP+FRafbyXgZpBJG0hHzNEoC57n5+v1rpXKldswlJvQ59dLs4YmdmZ9rbTghcY9q1Y2s7CzkQwPcRE8rCATu7c96f9h0+J5Y7hJBJG5+ZSvJx0+UlqkvL60it3Nsnkpt9QFDe4xk/jVe69EjL3r3ZDDLLJH5aWkmHBXDxFVAx3wTzTv7LvrVQz3GYWwDhgAB6Z5NU7/xdNNMbRoVa32jcyx7hn1//AFis2TWrtreS2WQNHyYgFCn8sD+taRhK3Yzcl1dzph9jsI2ldIZix4jY5PuQ2ar3evILiSGKNY4G4DKRuPHIBz1/KuQl1J+dzrGWyW2oMZ74yvWqklw8imJZA207ywfaeeh4/wAKrkjvuyObTQ7Bta0+GaUM0gYqFLAEyJ9fWqMnii1h/dJFMYi3VpsZPr05rJ0/SJr4sPM8v/efcT+Jq5p+h2v27yrhZGBU4lwQoPoRnir5ooz16GtGRcJN9jAU/wB0EAD6k8/pWTNpNxHfQ3N1esEhGSAcAr0wAMfyNXbvQSqloXMkiHlVUuD+fSpjJutIZLmxlAJCsI2yuO2QSf0qPaSaUolci+GZcVwo/wAKcGPAAAzUKnbUgz24r6Y+K1HbsZBPejcFbJGaYF+Y+360oU5PQ/jSEP8AM9APzzTvMP4UgVR1IoG0YxzmmMDISOvtSYOcLRvHoM0hkPJ6CgLjtjbcmnGM9+aj8wnucUmS38RzQIkYKvTB/GjcOnemN6E0n4YFINiXzAMD2prMGx3NIEDAZpFQdc5oELnDYAxS87uopNoPejb/AHeKBDucZzTD1wWBpcfiKFGeQCaA6gM0nGfu07Ye5o8s+hoHYFI44pfXpSbdvenBQfemAn3vr607dx1zTljZv4aeIvU4/CkVbQiVTjHagHb71JtVed2aadm77vPrQJCZyTxx9aeqnk4oU+/6UNzk45HenqMTafpRtHrQQMcc0qj16UCW4i+lO39gOKbj0wKcrbR0xSGhpG48Zx34p20en50u4YyKbu44oExdu3FBB/yKa2ep49qOKAYu3t0peMZFIzDHTNJuP0oF1H9VxgUir68HvxxSK/zdeaRpD0xnFA/UfsJwOn1pdo/vDHrUQkNL5jZx3oAft9vzpePbFRb2z1zS7+KQaEmNvG79KT8eKZvODjn8KN3PFMB+Ttxmhc8j5cU2gN1oAeMCkZe2fypvXr09KXd0wetAx2ACM/zoB4pOvekK8+tBNx4NICR17UbT2XA707b+dIY3vkmhhznGadgDjijb3UUBoN3eozR3p30/GnDHfij1AZtx1xTs9BQeNpABpT64AoEMbK8Zp2CvHX8aB7jApcn8KADnGMYox3HNNGeacKVxrUQruPajaeO1OyM470v0phYaFHX3pPT07cU7j6Uv1oFYYgxnvTl+gzRwP4qTjikOwp9DR93mk3DOAMUgzzSE1oP+p59hR075/Cm7s+1G7sOfrS1uG4/v79qTjbnvTQemOtIW7DrQVYf1/wD10u09Op9aZuYDjn1pFZlz60w23Jee9JyfTNRB2bPBBp3zYx/OgVr6khxTe/1pm04x1/Glx6kcUrgP4pdy98mo1z6Uobd0zikGtx/B6ZxR3A7UgVuoagKVByMnFMr1HcDselC4zuHJpFB77R+NJuH94H6CkhEyyMFJFW4bhR6g+9UI33NtGf5VZRQoyxyTVIaLYcPxtBFMZYlXJXn2NQGZui4WomUsOTmpNCYOvbj8auQ6ZeXC5jhcr/eIwPzqhHbszbQCR9K7nwlql3BbNFK0hjyAu7BwK83F4h4ePNC1z0sHhvrErO5gR+GNRk58rHOPvZ/lVgeCr7kGOTPHQLj8ywrsf7QZboskpVc52ryKsR6oy/N5jH1/GvnJ5rW6WPoY5VSW+pydv8O7244BjTszO+7H4Af1rWs/h1FDj7Tc+YR2UAD8smtSPVmibCg5PqaVtZKg5ZQ2ectwK5njq8t5HVHBU47RLln4etreNFZv3Y9un5VonTYIl37VIPRgcj+lcydTmkY4uoynUKqE/rmr1rqssi83CMo9hgfrWceWWrNZRcToPs9vHGhCruCjOAQc/j0qneXCCLcysmDgbVxn2zVdbwSK3mXCpwPmA9OKoXmrQRsFjfcp5O7H/wCutGrLRGUU27Ftbp5lDiIgLxuZhn9Dmm/bIl3OyIJOzbP65rn59Thhm+Z40jYE8ttP5HtWBf8AxF0GzwTdIRkjgN1HqMfrSVOcvhRtyJbndPrkhtSjqGcf3WHT1x2/OqUmstcxssj+UnTcBn885/SvP2+JFhOwVZmYSDKxoB+HJwf0rLutchntyFguH2glxHIcr+NarDVJvUXNCHU6XVLPa1wUkifeMAkDzPoMV8//ABM8PNpeqJq1ha3drcZwcEFRg/eGMn9RXptv4qutLl8+3tpE3DawuCMgHuMEgfrWJ471eDVtPbykW74yxKgkHrgHPArsoUalCouoVJ08RTcXodJ4U8Tahqvhe3kuDaz6oicJFcKzEY4LDPBx2q9ba9dOJhOkcbKcgGTaAPcYPP418zaPqFxo/iiDU4RIirMMxIxxg8EZr3rUtNkjm/tCSLyoZEV5N8uVwRx9airh44ep732jPDVpVo+z6x/E3bO+jv8AzIpLtI5i3DK24Y9iR/j1pJNWTciCVIxG5VmlO09Ooz/SsFNa0uSF/JvpS5+TbbJuBrKluLRrmT5dqj/l4lbLA/wjAPPNbU6V91YqU3FNHaXzSXVvGkSQzbfmEkkuPy6/rWUul3t5JJPf3K2m0gKYZOnb0z+tQadNJcWyMJXcsCAYlKD9aqS6ouShISZfk4l7+vA5/OrjeN0ibcy1NeYQCKJLyWaOQH5WjyQfxOapWV5aQ37rbXrMrAqducAY7Ag8+1ZsmoXtwwjjXB6HjAz68nisyMSSXTKzGJx951/eBT6ELk/kDVKLkiJSjHRHVTeKRlILxgyDIMrw4cL2JA5/z0qh4k1GRrCGRI43s85jmjJbPH6fQ1myQJ5cplguEcYCTyABXHcjjnB9DWromkXkUZt21KC4RlDKIISVHB+8oJ5/D64qPYpe9JjdZt6I4+PUry8SWSKGSSTdtHmZIb39fwqa1kuILORNSu4YRu+UPtU5445PH4iu3/sWO1WZn0yZtvzG4hkCjPoUOT/OrjeDYJYvPle3IcZK7CHx1wc9/wAulWq9OOjMXRnI5JorG90VGBuLi8gG1PLRdjZ5z8o+b8apWq3SNGkGjEvz81whyePU9K6mbxJ4e8Lz/Z3aS6YZXZbrwPQcEY/Uc1lat8TLdfMWxspodwwsbOPl5+hz+dDrSfwrQlU0tJuwf8IPJfWJe4uGtpjyVU5XJ9RggfnVSDwvp8bLFNdwzTY4TcY2/MA1mSeNLyaNx9l3ZO4mZtwx7cVHN4qv7y3h/c2yqmVVo4SxC9cdfeovLds0bppWR2ek2a2d08SzRwwlRiNpA24+uckgfh+FXbzS7SSbzS0cqLx8sjDnPUHj9RXmsmvag3Cz7ADtJjiAPfg0+G81e6XMbXb46rtYcfh71N+pDcFoz0C4WOzu3ubdlW3xjy1lO4kdSSP8Kbca1B+9QsJYQuSPLbcG9ztxXGW3hrXb6NfItLgqW+dScZ9zyKvL8LtXlwTNbwBuqySZOD2FRKtGPxSRcbX92NzYWcbRwBTvNJ7/AIVAqbm5BpfL/Kvsz4EmVgWwTSNIq9ai2enBpVjzx/OkA7zgfWl8wLznFC2/y9MUeWBwMn60wE84Mf607zqTyxuPA9KdsAzjgYoECyDGelOVt/I5poGOCaX0A5oC/QeCF+8QKPNRcYpix9T1PvS/WgoPOFO8wFQWGKaIxxxmn+WOORSAFcY9vSlLBu2KBGC3WnNxxyfpQCWmoYboAB700MAOW5poUZOc/jzTmYrxwB9KCbB5g9zTxniowx25pvXqefrVXGTll4+YCk3r6iq4Vc5PJ9qd7YpCLPmAk44prMW9/SodxpcNkHIAoGTZ9aU4IFQ/N65pFPWgbJSwHfNJkdR19CKjbPGDS5b8KBJokyOtG73pnzY9KTafc0XAl3bl7UittHqabzjng0YznNA0SbuMU3PbOBTPvd8LSMw6bsj0oAexPbpSFh600KWPXij8KBDt3PBzSZJJ5pQOopNuM+lIBe/LULj1o288inbflOMU9BibPdqPrnFC+mc0dOnIpCHbQM88UjKexOB2pOOgzUir6UrhYa0Y25ApNgFP4pQRTBjeM8etLtznk0uR26UoYDvSGJtPvinBAvWgZZsc08QSMudhKjjcB3ouP0Ac/wANLu7dDU9vpt1ckCOBmz7Y/WrS+HdQMhjW2LPnGFIPbPUH0rKVWEd5GsaNSWqi/uM3ce5+nHWkCndWr/wjOotIyeUBt6/MMfnUP9i3BQklQF+9yeB71m8VRj9tGscHiJbQf3FHbjJpVUnvmtRtBdYy7zqo74BP+TUo8Oo8qp9rXaw3ByMD+dZfXqH8xssvxL+wzH29+goOCxzj866D/hEUXGb2Ee+eo45/Wri+DrJIw8upiPjOfL6jP1561P1/D/zFrLsT/IcmrY4HApSobFdaPCOnhFY6lG2RkqpGe/qfY0z/AIR/S4Yxm5mkOcnbHxj04rKWZ4aPUpZViZa8pyrIMDIpdu3A611P9jafMVW3WckkclcnB+lWofDds0YKW9xKrfMCYmxg9+O1Q81w67mqyjE9bfecZgngClEZ/wAiuzt/DEEzMDHKgXr8jHAqeDw/pDy5ef8Ad8nI4/Dk5z/nvSebYfzK/siuuqOG2nPWjyz36/Wu1vfDtnZneMbGIA3MTz9aZ/ZenKgPklhjJ2kcfr9aj+16HZl/2NiHq2ji/KDdqPLAHQCut+x2W0v5Me0E8GRc/lmj+zLU4iMMcZ5AMjqvvT/tej2Y/wCxq/dHJeXnr9aDHt9q6n7Da26kyxqCcjKkMD6//rqGSz0zylMh2Er8p5wR6g45o/tWj1TE8mr9Gjm/lzyR+dI2OP8AGul/szSJFAF0I2x945wP0qKPRrSfd5UykKcfMCMnpx7+1P8AtSh5/cZPKMR5fec7tUfX6Uu0HJwf8K25tCjjbbvHOQcN0xVaTw3cA5SVMdRk+1dMcdQlrzHNLL8RDTlM3b0IoIHpmtD/AIRm62lvNjI4xjPP4YqX/hF5jkm4jAxznPX0qvr1D+chYHE/yMysheaXcPXtV9vDtxG20FT/AMCxTV0C5kkCDbuzj5mAH5mj65Q/nQfUsR1gyhu9OtBcc8VqL4YumLjMSEcndIo/maaPDd3IMKY3Ps9P63Q/nRP1OvH7DM9WOOnFCsu0EmtFvDV+oO5RgdcGnr4Sv2x8oAPTNP61Q/nQlha7+w/uMwMvufWkaQdQpFa3/CKagePJyfbmlHhG/b/ll+lT9cw/86K+p1/5GY6ze1HmHvW8PBN9xwrZGTyOKcPA99/cA/Gp+vYb+dFLA4j+RnPK3HPSjJ7V0w8EXIyWlhUjtvFKfBMy8vPEfoc1LzDC/wA5osvxL+wc0rZ4x+VS+ccYro18HHblrhQSeyk0p8Hx8n7Vz0GEOKzeZ4X+c0/szFP7BzCyFVyevt0q3p8ibyZZI1A53zZx+gNbg8HRgZN2AO/y1LH4RtlILSyOOuMAVy1sywsoNcx2YfL8VTmpcpiXl80bqYJlcDgmFWx+RApLDxJfyARyshjDZAYbCPz/AKV0qeGrMnKhlJ75wab/AMIhp+7cxJb/AGjXztTE0paR2Pq6cJpe8rMS01wrtZgSpGM9adNdGGdZGK7WPJyDirB0ezhXA2kdOtMWwtE43IFzjlia4edXukdOth32+02FnuGJzwqtyKqyX0MqKqJyf+ehJP5isTxJ448MeF5TBe30fn4yIo03N1H68iue1T4w6Tp/hOLWEt7gNM3lxxlSAevIOORx2rpjSqzScY6Myc4xdm9Ts/tMqsSlqrhW++jlSP51cttfnX5Tbk5PJDDn0r5w1T4063dSyPHdG0jzuEKoAVHYZIyayLr4ga9qDea2s3IHcRyFQPwFelDBVd2eZPMKCdrNn1WutTrHL5kSx9SCr5I+orCk1hNUCF9UWGGVCyOPkzzgnnHqBXzba+KL/UpPs1xrU8aSHLNJM2znucV2mh/CrXPFC20Vvrcd7pdsuVZTgxbjnAzyematwjRV6srChio1P4cHc9KuvCOlS3HnzX80rQxkl592Ao6jr+tY1nc+G7HxNHZRywx2b2zzNcRyhlLBgMHJ4pk3wDvr66kkudbmeSRCpkaUZ6jqPTFOs/2a9Lt2i+06vLM5DdDjP+RXP9eoLeoaOnVltT/ESX4meE9PkdRcys4k2CGDHI/vAdMfjXN6r8YtOsr6RrSBr63zhWmbA6cj2r0OH9n/AMMxuquN1xgsGYZYqMZOM/5zVm1+A/hVUYizeYOckqAQec55zWP9oYSLvqxujiZRskkeLa58ZLi5O21srW1SRdpyN2TngiucvfFepatamCVlRF5MgXaxH19q+pl+EXheSGOKbSIZUjOV3ELj8RitCL4b+GoYwh0i1aJfurLmQD6ZJFVHN6EPgg7mMsFiJv3pnxLGkrSSpFFISxHJydxPSvSPCGi+J/EDQ2TtMdPkaNn8xgwQAEDjPTB6fSvqCHwzoNrzDptihB4KW6cfjiryzWdvHt3nA42ovH6CuetnXOvchr5lUcrlTfM5/ceNL8KtXt4444NzquApjG0H3Ixinw/DG/tbwF4w7MQW8yPfn24JxXsn9oW0e7AZj7iq0+tJ5fyRZwec8Vxf2niJdD0/qsLHBP8ADW8kXE02F6hVUY/LNNX4cPbymVREknru213za0OmFU9+agN4zH5VQE/d3f8A16mONxXQr6vT6nDS/D2K+jX7TKyFTlsN/EP4s1q2/hW0t4W81Q2TkM3XHpx+daV9rywqUe6Rm9EAJFZb+LrSL/Vq87r1NaLEYqelyvq1PexvWfheyhTzljtI2ZAN0p5b357VDN4evJG8mykt45mIALEop9ck8DA965l/iFNDD5kNt5ZZto5J+mcUP8StTiCEybB03Ekj270+Wo3eWvzJ9nbRWJfEln4ntby2soSii4+QSrIJ1Vs8E+WXK/iKy9Y+Cni+dpJ9U1fTigTjNzhvUADAqebx1qFw2Z7yfa390kDmoINaVt638lzcxsMhEIznsfpXVGbilyozqU3LRy+45RfhiBuFxepH22qwbP54qza/DfSbeRPOkupFHzbo1GPzzW5ItvepiK/az28txgnHbnFb9rZ6ZcwkK0c0mPvFnBz+BpOvV6yI+rUb7GDbeCvCVqrCVLqQMM4YMR/LirOmeHfB7MUtbSZ2HJWSB8fXJXH61tQ6fHCcxwYz/FjP8+anaIK2PmJx2PT361l7Zu6k2yvq9P7MSG10XRofnhijQkZ8vZn9M1Z8zTocKsFtDIP+mQDURyGPEbAIMDDN1/CmTLZXmUnNvJj5gWk/nUc7ejuXyJLYmN5BJHIkKLK69tgwvtyaG1BPLAW0XPTAYDJpYY7WBv3MdrHk5O3GD9aS4tzcZQqjr09OvpUtK+qGrrc8w3DjPNOwPp+FRrg44p27OMDFfqlz8qHE8YpegApvqfXjg0eZ7/pQHQdgkHORTtpqPzApBJOaAw9KQEu0dz9aMD0JH1pisW6kYpNwU9c+uDQBMpXOcCjcw9vwqHzPTgfWjnqMAUASEs3OCfxoDbR/So+euaTA7UATeZxnIx+tG5VUEHJz7VE3Sjn05oGPB7549qUsF4PWmbj6UbjyeppAO3enFLuzTBzz1NAJHQ00Kw8MOmKX0zxURyTn+tKu7bnNFx7EpY9c03nrjH4U3a7YJNG0nknP1oESce2adwfpUKrn0/lTguOOvvTuA/cFUjt70Kyimd+ufwoU+1AraknmAduPak8wdhTelLxt69aRduwu4lfUUbsY7Unbg/pS8cUibAGz70EndxR07UpxjincAxxRg+goDDgCl+9jNK5QDvzj0GaNx3YFA44zS5C9vxoFbUA34mgHcKRqTdgg5ouUL9cZ9qX8aTd7/rSbqQC8c9qXjrTcr6fWl+8eOKLgPXOeuadu96ZuC96N3BxSuJainsc0ik0DgevrQMfSlcdhzSMy4OMD0AzS+Zhaj3KD1GPagsOo5pBqWFunIABGByMKP54py3EisWDYbpuHX86q7qTdUuKe41KS6lya7kuECSSu4BGNzE4wcjvUn9oSnIMjHPXLE/nVDeOn40Bs/WodGHVG0cRVjtJl2bVrhQRwwfhuAPz4qxFrVwsTKJXTPZTisrHy8896crbV44rL6tSv8KNVjMR/MzVm1+6Kqqysygj72KbDrk8duUYnLHk7ufzrMGeMYxRyepqHhKT+yaxx+IX2jch8RELiaKOTjA3quB+lW11qJoWzY2wmOSrl/u8f54rmdp7MTSqC1YSy+i9jphm1eL953OlXVpbiRUiuIolABIYqMEc9f6VIuvXcEyRC5hMMjjcuwcZ7j8unSuWZOuT9MHFKFPl7N7OpH8bE/wBa5ZZWujO2OcfzROqj1fUpjMkc5YkEFWJJA7jnp0+lRG6vb6F/9P74dd3X1BrmPs48wvn5iMYzx+XSpY12Z2/Ln+7Uf2bLua/2xDpE2ri/OmsHjvRB8vD7yPqQQPXPepf7Ut9QgiYP50rDcshuC/mdc9V9fesB4RLw6hvZuadHD5a4UBVHQYFP+zNNyP7Z1+E3FvFkVlaAA9nZt2PwomuHaUqsKXQwMzMxHt61kRtIucPTZGuJtwadip/h4x1zkf57VlLLJXunc3jnNO3vJo2gNsSuW6E7lBVtuRyetJJIqyBUaYgjJ4UEj2Oa5i3sbu1vZpVvXKyLtEZRMIfUHbkGp1t5/LVPPkXacgphSPoQM1DyyfQtZvRfc6XyJxbxRo0jpGOGnuN7KvpljkD27U+ZZfOCTObnYMjdPkAdue1YCy3MZVvtEjFT/Fhvx5HWobq7ls4ZXXeS7fMOSD+VRLLKlr3NYZnRm+XU6mxt4FUPLb7sM24iTdkdvapJA8km0s8fAO5kB/AZycf/AF6w7PUI4dsbW3mNgZbacdPUAVbh1RlfP2d/mP8AC5OPqD0/OvHnSnB6o9eHJUV0zr5ZNOmtctYsNsf/ACwjJbdwe7fWsrRWjuLiQXGm3UUO07GklAH4hTyfrVNdaaPlo229PlG1v/r1Yg1CKN2ZYWi3HJIGCcnqa5lKSTVjX2cdrmlc2cPkhYLRTMWALSMdu314HUVcsrG3Swb7VYbpVBKeW52gZ4XGeQKglvrmOFXFu0/OBs69P/1VLZ6hNeReYIZIipwRKoU/hzWftJrWyB013JVt45lZZbOGMZwETJ49SxPX2qw8MCtvaLj0B5B+pNQzXUscOJQrHIAAXOR+A61JY3DLIygR5zkGQ4z9Kn2rb1QnTsi6tjDgsFVePTcfzOaikgC4Cp8w5LhFGf0qaWeTH3lYn0fj+VU5Jp9u1mUjvz/Wq5r7GagywWuNvyBRjsV+X+VRyXVwv3mX6baoGaaKRhuRoWHTYSwOPXdg/kKd9pXq4Ct2IUH+tPpqy1HyHrfP5jO7bF4XkLg/nVj7R84T7QI327ucdPp6VRt9tvuzIZc9cKFB96fDdRWsjszytuPKt8y9OgBHFUrbXG49UglmmkYkESdyWbHP5UxVfHztGjkbivPPrVg6lbNjCRhD1BB/xqIT2yQpHAEjROQiDbye/FOKXUPe7AmJFJT5gD1UcUrRny920qOgZgaqzym4j2SBZkHO1xkZ9cUxcKu1YkVSckYAFJ2voUlLqy1uiDnhQT1IBpZJHjyQqH61VaZ1BC4HFQebLIDliR9TmlY0supIl5cXWdiKgXggqBTY5LiQuGJjGepwM1Btl34woHrxmpYdy/LkZ/vEVMkUrD2jZmBaVQfxNL9nUEfvMg+gxVVoXfnzlx6gGq7274+/IefXFTyd2O/Y0nhRGGNjjP8AE3P8qbJcRxqdkcYft5jEiqiw7Tlo5G+rcVJHMnzDy1+jDNCit7icrHnGpfCWHUtRv9RmgUXV5lfNs7p1Khuv3iQfpitqT4XhfC9np39oTSx253oZFjldXzkHcynBHtXXCcKdoH044/KlbUVVthl2n+7j/GumVerKyT0RjGjBS5+XU+ZvGvwf8Y6tqc0kkqXiseJWdVz6cUzw98A/EbfLcTWttzk7/nBHuBX06NSQ4G+M+zEU6We3eMq0UMgbk9CK7/7RxChyq33HBLL6Mp8zueB6h8F7+J3eO5s0kJDLHHbsyL6+wrd8CJrvhzVNatfssa205+W6jGBxHgHAPAyK9Wls7OdsvbRknpkYH5UxtH0+4jlR4o4klGCsJCEfTFc08XOpFxqq9zaGFp02pQTPPbD4yanZ65fNe6cf7Ot4/KD+WxyR0PGR1OM1wU37Rmq3HjSPUPIVLa1WSNLZR98su3JJ9wDXsUnw50P7G0Cm8hzn95Bcshz6nHBPuRWUvwh0yFSy6tqm49HefcQfxFXTngoNuUBVVipaQdjh/En7SQl1hbmCxeJ0s5rVcuQoLlSGx7Ff1qL4efH7VPC7CDxOjy28u5kZVXeD26dq7P8A4Uzpj3SSXepz6jEp3CG7gjZSff5RVq6+GY86P7HfWFtbqebf+yoWXH48n86vmwDhyKGjMXHGSd3LboSeIvj/AKNbaTPc2brdyREbo3cg9icCk03426JqX2maMwBY7VLhOQGYn7y/hXC6notlNa6qL1NBMUVz5BmayeMkhQf4GGOtEnwr0w6HHerptmlu0IDXFpfOgx/ew2fyqY4TCRVrM2lWr8ySSPVtW+IWn2/httVtLjzArRq6qQdu5gD09jW+upQrCH2M427vmYD8a+drXwjoUVgYJXuzaagW2XQvAAoTBPG0fkc16NZ+JrPXPA80emSmKSGNYi0QMmwleAcc1lXwkIJOG19zSlWlJpVNPmdlo/iy01qa6+yfvRCwVwX6ZAPSszxFr13o95Zp5ttAlwJMOyjjau7qfpXhnh64T4ex+JFuNWZ764hQxrJGyfNk84Pt69qzfip4vg8W6XpbWrSWt3G5aUSSsQ/AHyjPFdNPA/vLJ+73MnjYwhLn0fRHq1946muL6yiGpKxu4WkjWJtpHAOCB+NY2oeL1W1sbqbUpGjuAo+Z8hckcHJ5xXgHm3btDKl0zvDwAh+6MVDdT311DCnnSMsIAVO4/D1r1o4Cmna55DzRu9kfT5sbl4/OBVixwp4IJHFRW9ncyzFBtjlXLumCM44JGea8Al8Ra54ktYLZ7yaeOzLGKPaBjJJPQc8mrmg+KfF/hm5gvFS6eKGJ4lLRF1KsxJGcepPWsXgHZ2ZosyUkrpnvlzp76bafaJykMblgvmPjJCkkAfhTbn7DZrape6vb26XCeYpzkDGCB+teI658Ttd8TCB7yU7bcMAuzAOQByB3xWLJDrGobLhIp7qMjmR2wByBj+VZxwL+07DlmEb2pps+iLObRbq3hkl1X9029vldV+UHkZznuODV6a48HWcEVyNXLq5AIa4zuHvtr5z/ALB1TyUeVYkRiV2vdIpU5xyM1oxeDr6908vFe2EcqgsF+0gt0Pb8KbwkVvMmOMqy09mfQ0dxoC3BZtQtDDO26FGl/qWxWnGliEaW1+zOucNJHtIT33A/1r5ibwTq0bIfOtck7QZJSo+uTgVo6P4F8QTafcFNTs7NNzRyKL1QWA9BnmsJ4WNrqobrFVL2lSZ9LWOvWl8xt7O7huGVcsscqllPfvn8avvF9otyFlDbeBvO4g+4zXz34T+E2qw6xDJY61Z74ij74pSW55IGDzivoy3tbkwJHK0IfHzNGjDPvyeK87ERhSfuSudmHrVKkmpQsijawyW0JWR1P9wRIVA69qqySLdKwQtG3TOB+I71r3lrcNG0cMoQ9maJZA3sQwNZcfhi7kjl33LB5P8AngnlgH1+UgmuSNSm3dyOvVaJGFLe2Z1J13yrdQx4DSsYlx6dBn6VRvPGBtbxore8CxkDIjj3hT35bH61dn+Fb3UxlmuLnzskgKAYgfXac/zpk3wZa9fzGvLhJD/cRQv5YrujWwy+KVzCftPso51WPY/pS5PPPNV1myeBxS7yx9q/R7n5gywrDv8AzpQ49arqT7/SnbsN/wDXo0YtibzFzyKBKD0HFQ/ezSqwzgA0XGSGQ9M4HpSrMewx9KjUgt0qRVGB6euKVxBuO7OD+dO37m+7+tGVU9Mmk8wcdvoKRWo7cF5pNw/Gm+Z7c+9G7b1FDdxeo9pB0Apd23BqLd3xSFm7Gi4E27uP50obvioQG4yaXnFICbd6j86Xd3qHaT1agKy8bqLjJ/qaTPXk1HtZsfMaRof9rNO4Eu4YGTihpI15zn8KYsGetPEIxx1pAJ5iepP4UeavYGniE8cfpS/Z27Ag/SncLdiJpO2DRu9BVhbVyAdjEnocVKumXL42wSEf7pqHNLdjUZPZFQMeuzIpNzHoMVqxaBfTNhLSUn/cNXoPBOsXHK2Mh4zWUsTSjvJfebxw9aW0X9xzuXo+c+ldhZ/DPWboO3lxRheollVfy55/Cp4/hrfMyh5YUHqSeK55Zhho7zR0RwGJltA4nLlTxRiRugxXf/8ACthFkyahBgf3ckmpF8DabGo3XsrtkghYvfjBz6Vi80wy6m6yvEy0seeYlxxxS7H5+evR4/COkQ43faJB3xx/SpV0LQlLhLGabptLMV/P8c1l/a1D7N2bxyev5HmfktnG79Kd5D9CW49q9Qt9Ms4WkH9lwFTjb8vTHuxNNWyVZpG+xw+W4CmKRUCcdxgZ/WspZxFOygzeOST+1NXPMlt36Y7ZpTayL/Cw/CvUmke3UILSGNNuOH/Xrx+FOizt5aND94MDu756ms1m73cDR5I9PfPKltpJONrfkaT7LLtwEYn6V6s0m+DyJLmFoQCfLMXHP4VBMtnKymRI5CBtDCAcDGMflS/te/2AWSN/bPNI7G5kk2pbysw6gKc/lQtrO2QsLk9OFNerXV7DJDGk4M6p90FF44xxxUUN/bW7OYbZEctk/IAT79KP7Wf8g/7Dl/OeWtZzquWRlHTOMc0wRzsEjAZ8cAYJr18avDcJ5csSHP8AE8akU6O+W1bzbe1i8wcF1jA4p/2qusSf7FktpHjvkyoxBRgwOMEU+SzuEXc8MiL2LKcV6/JqkN1hLmzjK93CA5/Kpb1La/tFt5Iy1tkEAAkKfXHrT/tX+6T/AGLK2sjxZYjzw2PpTjGy5LBh+Fe42sdpCfmsY8qcl/JGPr04pZfD+k3aqptwF78Z/XtVLNot2cGZPJ6iV+ZHhinDc8fhStivbX8C6NLIjRpGNvG0knd+tRXXgDT/ACpMWaNuOFkiJJX8N2K0/takt0zB5TXto0eLbQp5OTSiT5hg5H0r0m48AW0ecrIMd9uKyJ/CMUeQFkP0qlm2F/m/Az/svE9vxOP3Z7GlX7wOCa6v/hHII+Psskhz2lA/mtXbPS7O3VvMsAzdi0mT/hUTzfDxXu6nRTyfESetl8zkI7eaYjbGxz7VbGg3+1WNu5Vhla7COWNYxGtpAUUYG8Jn6njrV4anJKqrIoKqAAF54H06V5088lf3YHpRyOK+KepwkOg3UjFPLdJc8RsjfN684xn2qwfDN2mBhfm5AyAf1ru11Bpsq0cjZJbcT3NJ5i7gxQAju3X+Vc39uV/5EbrJKFtZM4g+FL7cB9nJNSr4R1DkeR83ua7tL6FQeFOfl7mrMeoWu0Deq5Ppj+tDzrEP7KJeTUV1bOFj8DXroJA8QUjP3iD+RHWnf8IZdx4IAIP5j6j/AAzXfLqVsF++Bz7VGuqwRtlpWYd1daX9rYqWqsP+yaHZnGw+BJ5XG65jjGeSUY8eowKcngOVnbM5GDgYiJJHr1rrptShkk3rMwJHRcY/lUsOrx4BaTYMcq3XPtir/tLEv7S+4X9l0P5Wcl/wgY+YNczf7O23HP1+enxeC4o2AkhuZ+PUJz7cGux/tqAorJKG9Rt5pi+IVViN7lPyFQ8diJLWZrHL6C+x+LOTbwKsijy4JlOOdzAj69Kmh+H6NtzFPjv84H/stdMviGVtxRWI/Aj+VRNrlw+MkYPGMjP6Vl9cxH/Pxmv1Glf+GjE/4QKBVI8i6Bzjlwf/AGWp18D2qbM2bnaMN+9OW960v7UuWXaFOe3zUJd3Lc7sAnk7jUSxdaWnOy1g6UXpFGd/wiccONlmQAc/M26om8OyDICED6A/0rVa8nGAXDD3NQvM8inGPcY/+vXFLmk7uTZ2QjyfCjIk8PgAAoy4P8KYp/2AwgLmRcc/dxWp5h+VWMe9iAqsOSfQVLJGykmaGMrg5bp+tLk0K5jG8nbjLOwHAyTx+tEbLEvylhz6mtAwrcMdiq2OTtwePzpJdN8vkw7QwyGBxS5F1KuUWuE5GT+WKi+0Hd1z6cVoS6VvUttIXsytVb+y0KhizMpGf9YP8anltsaIg+2SIeZOPpTJrp5lH73yz7c1abTYFXkDj/poKT7DbLjLxKvbJquVdUPQoLMTgG4Y49akaTdyLjJ+tXv7NtUClZ4ZAeoAOV/Sntp8G0EXEeM4OFIx+BAqnFdhX8zN3MqnN1uPoq4qLyZJGO2Zs46Mxx/KtMW8CNhp1PphaVoYE2lZXx3wnSncTTfUzxZzFQf3fscH+tTR2bqMswY46AAf1qyrwf3pCF65XH4VHJdL5q+WhKd955/DB4qlJCSY2O2k3DbjP1qZYWkRt5UnOPQ01ryKKNisHmSg9N4wPY81WkvrqZiIoI4znIXOf60tNx8rZaezEeCqiQY5w3NR3C2kEZeY+UFO3L4A/PNUGvtQTcSYFwOeCcfzpt1FPqVuUupYJosh+AGANLmRbi77mhwOVDdOMrTZmxuLHAH+zXJ+OPEGs+HtDurmws5dVuFClPLwwx3yud3HsK8Oj+OmvuL6PUC5SSNoljWIJ5bEYBJxnIP8q7KOFlWXNE5ateFFrnZ9Ls0fygnG7ocYHTtVSa9s1eVGu4o3hAMu4/dB6E+lfNWufGTV9YtbOKJ2tZYRzIrHLnGM1yl34s1C7uLsf2lJLNeIFmfGB2/wrujl7kryZxzzClH4dT6mvvGXh61liSfWIQ0sjRKd5wGUAkH/AL6FReJvGGm+EoYDeyEfaFkaIgcPtXdjJ9RXzhY/D+7utajSSK/uIJJFeOdQFLAjJwSMZ4617B8XPAp8VaLp0dvBd/2laEBW5kVwVwwO3jPTnHasqmHoUpxjKWjNKOJq1lJqNrLQ29G+K3h/UNLW4luvsrAkFGbv27dK5mT4xaVJrkaqzLZLKfMbGW8vyyQeO+7A/GvMrX4L+O5maNPD915ZI/eKyqCPYE1PZ/s//ECK8kk/svyVIwBJMmcfgTW3sMFFtuovvOJ47FNWUNfmd9qnx+so7qOOx03zIFP7yS4OH2+w9areKvitY6t4Q1aXTnkgmjEbQho9rZ3DOCD2rFuv2dfGNxdW7LaW6x7f3jJcA/oSK6Ow/Zw1WGGcPcRRJIpT7O2GHPfODWT+oxtJSLjWxspWa09DK1r9oJrjSYV0mM21ypT9/MchuPmXb9azof2gNVtZG8+GCYli+3JXgjAA68Cuwm/Zf+3SpJJqUVvggmOG3Ow/qK1bn9mDQ7q4Wae/eGTHIi4U/gWzUrE5dHRahJY++mljxm6+OetMmnRK25oHk/e7vvBhwCMdj39hXSa98bvFNnd6fJ5H2OHaMLJGGWQkHnp3r13T/wBnXwlbzCSVBMOhVgNpyOpHNdLa/CLwZZbGudPju4ofn3TSNhMd/TisKmYYLTlhexcaWNknzSPHrH4savJfX1zqMkNtFbW/7yzAPmMxHDIOf1NXfDPjDX/Ff9mzxXEkdn0ugbTcfl/und3yO1ex6HffDfX9Sms9Ogsru9txtdULHA6cZ6jnFb66f4fsVISwjtI4xkbIwFriqY2jDT2dm+53Rp4h6OZ89+Ivhvda9dagIJryGyvLkXPl7F6YAIIJBzxnrXT3HgNG8ExaJHc3zQqMblYK3c4bgjFev215o0cavBAroejKBj+VTf21pfCIPLf+6GAyPptrGeZTklFR2NI4Zqbn1PmA/AsTeUkl9dCGEf6gyghj3OQnGfpXVfD/AMCWngOS6NkZHjuWBk+0XDHHGBj5QPXkivcJpdOust9nhVupkY5P8qp/2bYSMzAI6t1GM0qmZ1KkXGewo4OnGXOlqee3nw303Wbm8vLiK1ee7RY5FkmMijHQ9ucVwuqfs7C9xHELPYrZV0uGjOP/AB7+Ve+HT7NE2bDt9BxT1tdP2kJbbj1O41lTzGtT+Fmk8NTqazjc+edJ/Z3t7GTzb6WPPAGLrcN3p/q1rYtP2dNItppJ/L3sRlY0kdBn6g/0rt/ip4q07wToAvW0h7tmbChR8gbtuIrynwv+0Nc6xqEVpLpCbSwQLbb94HbFehTxGOxEHVg9DjqUcHh7Kp1O30n4Q6dcWqyajpskdwMxlftcsy7c+px/Kr9v8IfDtvxBbtbKP4Y5SB+tdbNorXlorrqNxGSoO37xWnw2cVjCTNeXMoUdWG2vNljK7/5eanbDD0EtInMR/DHw/EkyPawyrJ97IBP1zUUPwh8HrHtGjQtg5ywJ5/Kp/FHi678N2S3VikmqKx+7GVUKPXnk1I2rXviXQ7Z7XV47CWVlJORuBByV4/KqjUxLjzc7t6jlSoRlyuIW/wAMvC8LDZoVq7e8II/kK0ofBejW8Z8rR7aMDov2cVRXxYv25bVNRs5rwNsKqGbH1IHFQeIPG0+h4hkMFxeSRt5Uccn8WMqCCR19azvXqNK7+80jTpLolY1Y/CmlrIzf2XAfVTAoqyljDYcR6bEi9toQD+VeBeG/ih8SrzWTY/2U88pbBiuIPLx688V7rJdXlvHB9pSBXKKZI13sVbHIB24q8RQq0WuZp/M56VahVm4xW3kTtJcxyDyrWKM+pYD+Qqz5t3KpysKenJP9ay5teKqpS0ecPyPLmUYH/AsVxGtfFq90vWxpraDMAzhRcLKpwO55GPx6dayhRqVX7qOqU4QjzSeh6rFKYlALR7u+BkfrU32qJsL5ig+yCsNNbhjsVmmgnUBA2WwM/gDij/hINOhtreaWaKNJ2wgkkIOT+FcsoS7Fc0ZJSN+K4WPG2Vs56DIq6uuXka8XUu0f3sEGuPHi3SoprhBOpMAzId2QtUb7x5pP2dXjm81iwUx7Mlc9CRnOKpUqnRMXurqebqV4NHB6cjtTFH4ntUiqTjtz0r9msfkVxR81KF3f4U5V2/e5PanqwxnHNADNvPUfjT1jJPFOGO9OTqCOKYWHJAOvTmk4weadt3c5p0dq8n3VJHsKluMdxqLk7JEKr1yeetHl9AMGtuy8M395t2QPtJxuZSB+db9t8PpM5uLyGMdgoJNcFXH4aj8c0ehTwGIrfDBnELHz6UohP1P0r1G08C6ZE6MxafHUMQB+VaUXhHTWlUrbqB/cRc5/nXkzz7DRfups9KOR4hq8mkeQLatnp+AHNP8AsjH+BgK9zs/D2nWWT9lRDjbuKYP5mrEOm6dHhUtrZh1G8Bq5v9YIXsqbNlkc7azR4na+G724ZNkB+f7m8hd30zUreFdSj+9YTk55KoW/lXvCt5e1I2SJf7yrgCljksvMZTdxyuOCuQeay/tyvJ6QVjb+xaaXxM8MtvB9/cNhoWtx/fnUqP5Vft/hzqt037uKNo88Sh/lb39cfhXtLMDgJg/8CwKjbzIyW/d+/JNQ84xMnoki45Th0rNs8ng+F+oNMVmkhjRTjcHBJ+gOP1xV+1+Etwzfv7iKMEcFGLYP5c/pXoTXUi9GA/4DTje4X5wTgdKzeZYqT+O3yNI5bh4r4b/M4SP4UwrIFe9ZwOoSPH65/pV6D4W2caN5sxcZ4YDBA9OtdN/axSYq0WI8fKykkk/TH9ajkvpJicMwQ/w5B/Co+u15fFVZtHBUY7QRlx+AdEtxuMLNjr1I/UVb/wCEd0lI2xaQKiHLF8cemasRTK0QWRBjvkZH8zUC21pOwb5A2SCSCD+AqXUcn702/maxowj9hDY10i2YIotUbPHHf+lR/wBtWUZMEcsKlf4UiPfuKvSWELRgM2VxnKnJ/Solt7aMEfNjGR8vJ/Wpt3ZquVLRFR9dj6Kx6Z3Ko/LGaqtrBkjDH7Tj+62FP6f41qKsLSbTEQMccHn26cUPYyN9wRbD1zkkfrU+zRrGfdGZJdWbR7v3xcfwkk/1pftlt86fY9rAfKznOTjuAavQ2m6YrmEHGNgIP1INW5NNEjxqHXdnjcQB07k8U7cvQfPEzRfRW7gCMOV68cH9KrNq5uGYtG8RAwNjcfkRVxrOJpzb+apl4yqnOPTPHFVU0KOSYCO5CMT95mx+HNZuPZGkeVFB7ouzbpZdq8fMOPqD3qCNlkkHmTsYycKzg/1xW48McPnZ1C3unjXcYUVmfGMnAxk/gKkk0208i3lWQFZgWXZnIx13Dt+NaqM4q4uaJmSWW2D5Z1PHL/z9aofZJGYne21cfMCpDeprai0mzXezuwjY4by0Mn5qCTUqpp1jvKyGO3UH955WwnHoD/Kld2DROxgXEchOFWWTnA2nH9KekcjEZgZRjk9K0JtQs2ZljE9wygHEe3IB9c9KkZbTlj5zc88kf0pPm2ZopLsY8lpypSL5Qfn3DdkfpUVxb3DBltoFAHAZ3K/410cc1tCwMaSMR6yf44pza7bvmNl+boFZgOn8/wAKi8ugrvojmpLe5j2opBYdeM/rTmNyqgNGqjPJIGcVv3F9a/L/AKOzbhyXfG0/hTI7yx8nLW6mTP3V+ZT+OarXqyuZ22Mq1imnbJ8sR4wV3rn/AA/WpprBocOd5B67CCPxxWhJfadDcJ5dqjqy4bMeMHPpk+1QT63DBfQtFbwrbEbXVoSx3c+h6dOtPlv1J5pdIlXzYlxsDlvTilW7uVVmU9TkngHFW5PEptVk8mwt5mI484BQv0Cr/Oqv/CQP9q83d+74/chFI9xnFWoruL3+wi3FzNJyzBc9gc/yq5FNfNLtiVgOhZx/9aqkfiY23k+U3VfnjkUMMnpggc1Zj8RNKrE48w9AE4X0780WS2YmpPobNnp9/JHveRSQeQDt/pWjsukbYFJRhgdTn8a5mPVJY43DTMok+csQRjjGB+NRz+I9RbaI1UqoA3c89OaE1HqZOEpHTXl9LaRqJFRFyATJg5Hoc1D5JaNi8Q3nvjKiuP1HULvUmjSdY5I42348vqfx64qzDq17CixM7HcQF3nk8g0pJSVgVNo1WtothzFGzrwTlgD79azJrGMsSIjnviQkfhzTJNQmim2FF355UuuPeondz8rRxpxgjftH/wBeuf2cb3N0mNbyY+HspueM+Zjn8SKilaNlHlxyoM9N2fzGabNq8bTLBcsBzkM6swH4gGpV8RbY2hRowuMFdnY8+lX7OO47PcgbYrAsQgz/ABKR/wCzc1UuL1YmyBbuPfIP86vw+JhPdNaSuYlzt82S3LoRj+8Af1xTrVtOjklUys6ZOWhgIJ9MbhyPxp+xW5PO1ozJXWGJGIYwfQtj8quxXF3LEki2UhRjhCq5Un2IFXIbXTY1KrJc7c5G+0DY/Ev/APWqS3t4rjzW+0zWmwbUaWAjcPbYW4pclM0961zNuvtgCg2UqZXcCVYcY69OlU5J548FoPm7hgxNdXb6dbIp8zUt3A+VYpefbO2rbWtlNg/apIQeMJAz49znH6UlCJnKbvqcdDNc3SgQWkjDOM9Bn6kgU77NqckwQ2jRndt3blKg/Xdiuiu1FrsEEzXA7lUYdzjqKrKs+cCOQnpwDUuUFuNKTKa6HqPn+R8rPj7wcED8VBpB4duPOKzzxmP+IpKWA/DA/pV/7LMzlQh39RkUfZ5QxJZM+3NDqQKtLuUGsbmGRkiMbRqcBtxO78KuRwPGufOjJY8r5bH/ANmqWO3aRsiYKen3T/hU4s16tOxGOoUkVHMmN32uRxoFVd0gc5HKoUHv3NW5Lq2jt9qww/8AXR5GZvyzn9KqtGgbhWKjgMykZ/SiS3i8vhMn/a6UvaJdBcndjrjV7aLl1j+cAZjgZz9eBxUyrEkbrBcxuuAdzoqnp2HUfjVUQJtOFUH2IxQunvIhIAA/2Tmj266IXs9dzNXT7OO83kbJWbcZGYkA+uRn9K1Y44J7doJb4rDvYlCjHOe/Tp+NImh+cm77Rj2b5ajk0rbgLMmc8fNn+tL28tjRQj0ZAbFFkb7NIpBAyQNmcdBSvGihQZZXH8W1Of581JHZiM5aQHb2Ljmpn8kR42QqeuckmpU2+o9tEZZjBc7XkHPBYAGnLGoVtzZ/2t/Sp43t13cI5PTBORQrImWHlk9DvGaOZdWX8hsZtNyb5PNxyVXP8xTLloGkBjjdQw+VVRj+pqH7UlqzSLIevOM49elVtH1e8vbqZLmKN/n/AHUkStgpjIycYzS5rbCs9zQhh8zorK3csQP61bFlJ8oCZ9cc/wBKqya9HDMsRQM3dkdOPrlhT7rVCtzbpDLGQzfvMvtKr6j1NRzS7D5WWZLP5j8ikn6rSBSuAFQ8c7tw/LnmqGr6mmm2ct1Ne7IUQsTg8fpVaxujeQmZLk7SAwXGTyMg9fSp5pW1GorqzXKBmGV46/LVLWdQt9FsZrqdsRRgMxCgkAkD+tUp4ZWVAdQeAZzj5ST7En/GqepWE11psjWMMerTFtjQy3UUY685DehpxjOT7ob5Y6su6pqtjounveTN+74JHyjOTjNedfFLxbHq+h2un6ReS2NxeOStzHGWQoCRhiDxk8/hXdzaf9osU+3R/ZpVBLRK6uvGON3ANeRD4mDwn4quU8ROTaKCYYYYxvwemOcCuzDxu7pXaOarUjGG9r6XKXw31LWPDv8Ab0DSyazeJH+6hwyozA/ey2MVL4Y8Q+Kra0v7aMWsNzM27NzKAEyefXP0rcX9oTwxdXc8baLcTQ4AR2Cncc9wen616D4J8TQ+JLoQRaPPZRlDIjKRsIA7nAxXXUqVopynS3OOmoW5IVdjD8Lp4xvdGIu7u3EiYVHgRW3gDuWHf1rkdS/Z/vtQWTF8XSWRppPNjEjkkk8BcDv3NfQH2FoIfNI8pOu8lTj8c1zeqfEXRdLUO+s2jpu2Hbcxtg+4Ukj8RXnRxOIhJunC3yOyVGnUjacrnitp+zrfRt8s8pTflS0SquMem7P4Vpp+zrJCyTfaBJKDkCOJI16987ifzr2ix1y21a0aa3u4bmHuYpgw/QVW03xFb3V5dWoiWP7MwXcZAd+e4Gen/wBeh5ji3fX8DOOBoJXsc3ofgfUtPdGup7H5TgBV5AHTnFdR/ZrSffvIwF4+50/Wo7rxfpFjdpby3SG4kIxGqknHr1pNT8YaLo0SNdXUcIcfKrIcmuCU6tR6o7YRjTVkyeGxETHN/MyBgdse0D6dKvxahCibBK5924z+lYOn+MtD1VN0F6mMdMhf0NWH8QaVHdpbyXCJKw3AOw+YVhKLe6NE1JXNWbUl2nAyPpTY7nzo8rGzHHb/APXXnHjD4nf2HqUcNrax3NtgEsp3BvYYreXxxY2uiwX9xD5KyLnyg+4qfTitHh5xinbcj2tPm5E9UdQ8zBfukMp+6WqFppmY7bZSR+OK4Y/F7TI9Sht7gxxRzjdG7Nu/E+n41LN8TvKu4dtis9rM21JoZFYN75HAprD1P5Q9pT/mR2cN5dTcBY4+wwe1RXFndTJIkzF0kGDETlWU9ulcpJ8Sksij3NhMuWwBE6v+Jx0pbr41eH7OaOGWWUMwyQg6fUmqjQrfZjcHUguti3beF9K8FLLd2qJYrKd0jIhwD+B4rm7v4oaXI5sppbmcyZTEUXqcfjWx4m8YQr4dW60ANfNMeFjY559eM1j6BBANEhfU5Ghvt5kVJJNwRj7HpXZDZzrq/wCZlKLilGjbU7HT/D8H9lww2s9xBEFwi7GVse425rD8SeDdTaaO40m823C/IwmYAle+P8KxNL1jVmujJeX1lHJa7ktZpmMhKnn1H0p3ifxVfva2UEE0dzM0haWWDK7RnoPanCnUU7xZHMuRxlcs3Gra/wCB7iGG0sBqE02A8sk+VLemCeK7G98SXlnpMV5cxFnbGYLUBmGeuOecVkX3jKw+yxLbPHC4C5leP5geM/wnNVIPHU0lxLC139n2n920dsMN/M1EqUpq8khRlyvfQ7LT5IdUsY5pJp0DjPlvGVYfUVZWOCFsRpM4/wBw/wCFcevjorG6QXM2o3KH544kwy/hitq18QPdQjzGuYpWXJSRTlT+Vcc6LXQ3i+71NDL37SwS6VJ9nx8rS7SG98E1ytxoa6H4jl1C30K1srLaGmu9iBj+Rz+laGqeIkRoIopV8+RiI1mfbuPp61yXxQ+Llp4E0lEuYBNeTqRHsB2hh3yQMj2xV0KdWUrQW5MlBr3/APhjuND8THX4pXsoYdiNtzKx59+lWH1BdQjktzeaexOVKqScH6V4j8Hte8VeJpvtUEB/sqSTMpeMKoz2T1/Wu4l1vxDZSyK+hiNmkxAZrhAGXJwTg8fhk1rUwns6jirHPTxMKkXKL0TOvGmtaaatvDdWzS87TJbgkfXIOf0rh774Y3kt8Lz7asEChmZI4vLHPU9K7Wwtrq7toJrsRWkjKC0fmliG9ARwaZJHItwVkuIo7cjnCu79fYelFKTpytdGkownHrY5zw7Y2Xh+D9xLDNMGw0/lK7n2JqK+Og69fCS8P2ye1Y58iLp7Hgc/5zU2teGTcXcTWtzNHtffvhUJlfQ7v6VrQpYxxbvskc3lnLbnJ3fUDiu1zp35pM5+RpOEY7mLY3FskMwiub5CxzGD8hAHrntVu48VW2l2sAubqRJCpD797duuRjFQ67rEVxNtt4LXTkGMv9mDgj2yeKgWzfUwszvDJbSgxqAow2OMEDoD71pyU5LmY43pytYhh8Q6dcxx+UySiPhFDlsDPX/Jrm9Q19bjU57Z7KG8+b93vKrz6npVvxNo1xDo8baNpYMvmBTHGisAM8kjPQf5FXbnQb3SreK60vR7e7vHCs7Sny0B79e/0pR9mveX5kVJT0hbVmfd+KtS0nS2M1opgX5TtlPynt1P8qw7zxtf3ZRZbOGSMfd81CevQj3rvv7YewhEt5BbxyMo3xx4IB78nr+Vc7oPia312+v454YykbZXKHHtxWlFqzk4bBU5oxjaW5wF/f6jJcFP7NuIVYfMVhIDenJFa9q17p6yXEbwGcjafO4cHt74/Cuqminv7xxNBthRsRJv8sH8s/zpbzws0uTcRRWcbHmbjI9BuzXUq0VG01ZHK6UlL4rmSPXjHrUiybTwaiUnp1NSBHx90j8K+65ktz8+5SXzFb+Lilyeg6VCsO7kA/yqblV56djRzRHZvYcpK/SneaKzb7XLHS3CXVwsTldwHXIFTzahDZ6eL6c+TbMu9XcYyPbNZupHuUoy6I0YpkjcFgD711Oh+J7HTYSs1o0z5yMEVw1nqNtfwrJBMroSBnPc9BV6ZfsscjTMsaopLFyAAAa5MRRpYmPJKR6WFxFXDO8Y3+R6bD8QbBoijRNFnknJapLfxRZNLv8AtEK7vVT/AFNeXWbC/hSe3PnQyfddeh/GotTu5NJt1lNrcXG4/KsEZY+59q8KWUYXpOx7kc2r7Oke0R67DcSZ+128g7FOCPyq7/ayx4XzjnbuP7wA/qa8Vt7hXtxM8rJGRk7VL7T6HGcVXurzU45f9DsWul5BYzqv6H61xzyulHaqjujmFR70We4yaxFGmQchR8ykbj+Q5qEeILaRyqhCR3ztNeMaPfapeTvDcxrayKAQq3G7d/QfnXQQ2+oxosxuvJQAsN065x64z64rnll0Ur+0R0Rxqk0nTZ6cl2rYYSFP9kZNSRzl+oLEf3iAP1rze58SazpUZMVxYkBQwVyTnnGOvWtTSfGd5dRg3sCGTAC7ABk+uPSuGWHUdVJfedsZc2yZ2o81m5JQdsLkfnUzNLbkfvt47BhzXl+peKNUbUoYom+x9WYNLk/kO1X5/Feq6bHGjwPes3/LSFkBPfHQ9qPqraTUh8ye56A104Zlb926++KjbUpIZACxZTgbt4/WvNb74i30O+3hSWBWPztIoOPw/wAKrQ/ERWVgXVLlVKuk0RQOD0IOcfXmrWEqPYnmitWeqf29Zhiksscbdw2KF1izkYbGVx1Cx5Ofyrza28X2cLKs0sdrIU3Kqqvzc849/apP+FlwiMgRXkrKOVaMKFORwcZxxQsPVvZIV6e56K+rQLEZBCxLDhduPzBwcVXXXjNasDbeW/bHf8689uPHaSWlzcLLaz7SCgjlJ2D/AG/Q+1Urj4o6RbpFLEsd1NMMRKuQXPYZJ/nV/V6y6Ec1Pc9JXWLmRnjMCxIBkSbuc+mMU9dYeP8A1rqB2DMAa+Ufi/8AGbxVDNHaQ2z6NZOvymALuc+hYHg1xOi/HPxJokkRn1meSKVfLDSjzNnuM969Glga0oqWh58sdQjLl1PuuHWj8wSNZY/+ugHPrnGaovNO029XKnO4BMtivj+y8XfEjxPHBf6Tr32zziRshuAjIB3aPg+nTNemeAviR4s0bR7geItAvtdeHdtuLeVeO+G5z09varlgqkdbq5dPFUm2tV6ntNxealJK5EkzknIJBHPToeBUlveXysFumWIMeWeRRtGO3NcP4N+LVp4is2nurKDTQJNojuHBkxjOducj8a7y01K2mjjmSSCSNwCrRkEE/ga5pQnT+JHYmpq8XoP023tLE+Z56zuxwZJDubGMcnPPtnpVp/sMzfIJWOMh9pIwfxrOuvEFtbxoJJgZGBZY0IycdelUtF8aabqzNHZXsLlTtaPcNyn068/hSkpNXsLl8zoPLhkHyl2Cn5tuQV/OoTYKFDrJIVIzuBz1qJZpiw/dMi4JySo6e3vXM+KPFz6Lb7ZVhkkk6qJsHHsOvpWGjdky4xZ1AtzBlknkU9efWp0leQL5rLJL1wCCema8cj+JN/HC+0R3Em8hBKCdi+mcf1qb/hOPEGoSrb2dvH5y/e2wA7QRkYPQ1u6b6srlPVpIvm3qdnP8LCoJL6dQVDbhjnDf4VwUlxrcloklxd/Z0TA3OShds9cKMmpYtagvo4123V9Pjrb7kQ4/3j0rF2S0NFTfVnVfb2t38x8Jt5JY4Gar/wBqW3ltP5ieUx4kZuM+xqotxdzW8Rh0lUdP+WjsoI9wcGtBo7l4hllhcdlwRisnUtuaci3K7a4rRh0ZnRhkbFZ8/kD+lNXX2ikTMMswPYRlcf8AfQFOvtHuLoK0LqZFYMvn/OD+H50y38Ol7hpp03S53ncfkz0+XOar21Ky94nW+wk3iZmg81dNmXMmyOLYd7ZPXGOnvTv7Qv1VS+lyITk9B09eSDUt/pbTH5YDH5WDHmXCk+nHPrU62svlsZIFwwBOOeaz9rDo0UovsZs2sXMMjj7MGP8ADt+8aGvtT2krYkEf89Mr+AyOtTNeCOVMxNEM8qsY/pUlxcGaRAYsMedsjjIx3xg0nUL5XsV7Wa/MO+dEiye6g/nUlnLdTXDZuYwgHBCYJphuGmsmuRdxyWzJu+ZyVwOvBq3o8lpfafDc5V4pl3L5YZcg+1Q6y6hyMnEjRqsclyoZRzt5yf6cUsb/ALs7XeYEZCqeMHp0NQyXWn2bI5tdpJ272PQk8DrV1rq28mV2gLeUMkFc547Vl7ZdAcXbVHO3Ooy2cuBbSbicAurED24PFNk8Q3VvZvKbS4leMkFY429M9D/MVynibx/4qOpQPoujBtPLKoWS2YuecNk9AK9KsNWluLGIz2qxTOo3oMcZrpnPkgpNfiZQlzSaXQy7HU5ryxhm+ztE7cskkeGH54qVbzVXZNtjDJGP7xCk5PsKvXUt7HGxgjUkfd8xtv8AKpLC6vQga5EYf/YyR+dc3tle9kbctyJJpGjDTWOxyMlAxP8AhTWuptrFbAumcLhWyfwxU/2fUJZiRKoDdFVSce4qf+wdWu1ADXEidMKNufyrJ11sPlRWa4u4bcSjTuf+ebE5/wA/4U/+1p1K401lOQDzjFWl8H6wuQouolI+6WHGPxqRvB+qTKDIsjHGMM2e9L2yJ5Y9yBtQlMZLW6KQeQxz+PWq0Pi63YsqNHkddtXW8J6jv2BCxUYBLZqVPBNwqbnhjxjBBQYz36il7aNh8sTCj8cxzXTQqsboo6mQA59CDyD+FWm8UCM/6ht2M/KCf1ArQk8G211IPOhEjKcABB+FaVv4WgUIHeddowMOBj8zUyr02tERyo5pfG4W48kWc7bgCGMT7fxOMVduNXuUfmBAoBYtz+VdVBoukQBPNuJC2cfM6j86mex0BWBfOcYVwxbFYe01vYuy7HD3GuXqucRKilRgg8c9+tZtrrl1JM++1dCoJLSBUVufXOfz616LNHoMkMmyAvJ0BkUkH8K52aztJuGKKo6Ksa8VpGuk9hW02OfXxZMXSNIkaR+cBxj+dTrrWrzKojsFbB5Pnj9K1JbXTl8sKqxNjBZE3En+nao5PD8d0uEubmN8EB4wQR/OtPbK4+VFBNW1dWcyWibF+7++yf1FXV1y9Vf9V+8xnZwT+dULzw3ex4RLyQxr1aVgCfyAqva/D2yuJlluGmll6ZW4kIz9N3FHtINXbFZGtNNdXqqHAgHHfbg4qCaxuAOGyvHzeZwR7HNXj4d+y2ohhYYHRSefTr1rk7k3DXktqfJeRRtZ5FweewIrOnL2j90pWibL2dw3BtuOcES5zT2tZljUR2zSLjopFY9uuoWsbQWikxKc7o2bk+nP9aja+8TXRCxaTISBjzJnXn04z0rfkfdCdRG08U9vIg/syWZXHJVs4/DOT+FVYrrUftlyk+jPFbqR5UnmLlvquauSHxJHbq1vptt9o27f3hAIP59KZfaTrrQmR44WLrho8gjp39amLitG195PNruMuIQShESGb+8oX5f6/lU0t1JDsVUinGQAVPTIz3xWA01/a8MRB3KkEn3wCRSLqckakpMJhtDq4XBSteRMfMdBNYSXoWOdY4XzxGynr6HjmqptbizjRd0W7dtKrHwv6Zqouuag1sJPt7xKv96P+uKit/EEkpCx6uskuSCqnmmlZWsK0up0UdnH5YfqmP4mA/MHmql/DaW8yzziCJum9pQAPYVXha+lkCXL+Yr5bYr5/ECsTxh4d/4Si0/s+ea5AbBb92dwA5BBx1zWatzauyKs7G7DrlvqDpbQyLewbf8AWW43qMHGGxV+1mXDJ5T7Rwz54PNc9pumXVjDFAjeYsEe0NMRuAHqc1pQ2mryshYIoJB3bwT/ADqZVEnZCtffQk8Salaab4durq5XcIl3CBAVPoBuIFeUR/Fq70mOOAQxrZXALwxRncYmxjDE8Z47V6lqdrc6fpt5dSxrcNEhKRqwbd7Vwnh/4hf25cJbHTxbzxr93Iz1PbGeK7MPUTi3y83zOereyUZWPNPFHjrxZ8QLEWt9eSW8avlNikDaOx5/ziuab4a3V5YtLNc/agAMmWRY9p7Dk9K+t7PTJbq3QTCNlAyAwxgH8KrS6NHu8tUt8DqAu7it4ZmqekI2OGeXyqvmqSufIsfwx1pbWW4iu9LaGPkj+0rdWQDr8jOCfwFX9I+H/izVrHdpV3bNYZO5v7RijGAORt35/Svfpte8IWGoTaVLPZi6Z8vHLFvXJPPbHWuvj8PwtCBthTAARo41XA9PpXVPNuWKconPHK0npI+WG+FvjKPyIfLe5tmIMv2K5DlR7irbfB2eHH2ex1M3sbZbe6iEj8EzmvqIQx2rMpuFiRuCqsq59uKd5NkykFnChccHtXP/AGxL+U6P7LXWTZ89x/CfxRItzDZXV1Y28wxtjB8vp7/4ZrV8IfB3V9L84TX1wlxIoDCLIxjncD9K9avtP1G8urBtN1CGC3jJ82Dfu81e3brVzVFvzZtHp7tBdsAomddxX8+tc8sxqaLRXN44GKau3oecaP8ADW/trx2uZbqR3UhpmA3HrgZPTqf1pn/Ct7hdsbQzvh+XmcZx69a7JPD3iS6sIobnWZBLGcmdF2uee+K1VstWxHi62lSNzY+8B2xis5YqV78yf3lxw0GrNHmms/Dq7lt0tIJGtVZhtmWMMW+u0n9au6d8J7iG2VL29bUJF+UyHKnHp1r0d2uPviZPQrtyRz9KbHHLNIwe9AQHIxgfzrKWMny22NVhIXVzzi4+FCMubZ5LWYnJkYsxI9MZ4qxB8NRBCA14Wm27T8hxz3rvlWO2kKte5/h5PT9akV7Y433OQeOW/wDr1i8VUtZsf1Sle6Rykfw+sWjRbmGOcIMKzJkj8cVcs/BOm26FFmkdc5EbEAD6DFbxkslbIutrL1Ab/wCvTXmthITHcAnGWXv0+tZ+3qN7m6owWyOV1P4c6dd+Yxa4DY48uQpj24Fc1F8EdCa+gudoCRlvNWa4LlyRxg+x/nXosl5asrAT9cZKgk1Jb3VnJ/y2cv05jP5VUcVXgvdkyZ4WnP4o3KFr4d03T7EQxWqhVxtWFefwqceGdP8AMBy+3OSHAJqeSWWRmMcefTKY/pSQ3lz5eXgZcNzznNZ81Te5fs4rRI5TxVayQ6rYxaeLLyXk2lpQhbI9j9K6vT/D1osKeZbq8+Mv8i4Jp7zSwqTtVFXk52g4ryb4hfGzW/CPiA6XaaMbrChkfliwP+70rqh7XEWhT0a8zOoqdNOc3ZHsMem2C4/cYIP90EfyqS8t7aWEwrEUbqrBTx+lcb4Q8a3PiXw/He3cCWtwxIaLd6exrVuNYMM3yNGWVf8AVgFm/IVg6dRSab2CDp1IqUdmUNB8E/2Hr1/fqUf7WQ0izEDp6E812UNxZxMT5cYJHO0An6157ffFTTLPU4rI2rSTP0KqRySQRgitaPxbaz3Ati8SXLnakBlTcT7A1rUpVppSkiI+yjJpPU6+O4sBhzljnIIUDH6VneIbDw/4kszbanp41CHoPMXlfoeMVlSapdR3G0Wl2Gzkv5ZKL7cVKmpSXEe4QSKc7SDETj8K5fZVI6o2fs2rM29OWx0uzjtLKB4reMAInmE4Hpzmm3bWt1OJJ7K3l8vhWmQMw+mazY3mWY+bGqRquCWGB9etEerQR3HlRmIuACUxuP1x6Vm6cr36jUYRVkjUeaPYcRQoB0JUYFSR3BkhXY6P2JjAArJk1gxx7mKx88KI6lXWHaNJGudgUdcD9aXLIZbW1Vm3iFTt6/LzTTZXEkxIt0Mf8JcZwapSa1LGdxlYKvXaoA+pNH9ss7qGklIYbh2z/jRaVgLrWaRhR5MKL/EOBk/nUkdh1MccKH1AGP5VnLeNIQ0TyM2OR1x+FTw3zSEkl2LfLlUB/l0qbSS3C2uhZktXGAZxjPJA61VutCtbz57i7JA464x+tK1zcxKQkM0nGRnOaI7q7wQLWYDqDuPGe2KUedAUJPCtp9pTE0ZG07AWLZHrVKTwvaWtwfLjtfMHLN5e3j6962Wn8tlkntVtxyCzEDJ+uKgb7dJMGgtoxA4OGHJHvmuiNapy2lJ2IdOG7Rj3VjOWMot4JW+6jfLkfTn+VRrp95fW+1mjBz8ysCBj8jW60dwsZMyFmC5wCOSPxpw+3R2uVKpu4+bjb9ar2yFy6aM4K21NLNIBHp8FxcMMytPGrp9Bnp+VWrHxS1krQfapnixjyZfmiz3IjwFB9+vvWPqkcFjHHbWEV3dXBb7sLInP44ArGtYhNHd+atzbiMENypKe5/ya9/2tR+820jmVOjF8qivwPT4PHVndWhsblY7iOJD5bSoxA/uqDn5fzz1ql9ugu9AjhvNPs5tQhUpHeRBY8oTwGAXkj1rzvTk0jS9LAS+luI8nc1wep9TwKlbxZDE0aQ3EUny4CqAF/Qc1HtZyb5WOWHoPeKRvWtjbmSUXY85z8wKxBsem3PI/CuM1nx5c6Ldy6cNJkvrFfl/fZkPrgZJ/nW9pHjDV574QQ6LJLAelwoIA981tta+ZJvl0pY3J3BmI5PPJ4o9s6bvPX5mUsOppOi0vkc6fGF/b6Q01jZS2wZQwiVAoI9sc1m6LqD+LbmSa+sbncMrtEeIifoRiu0EdnbZknhtHRckxzSN6fUE0R69p6QpArwwfPnIZsEkY456VUcUuV2WvQf1WSa5mrGVpt9Hphi01YgkIIKL5IMSep5FdHcWsl1I8gmup40XcUtwhXHfsDirttJAy7jP5jDoq8j8zViXV7iOQBFVFAwXji+YiuKeMd1danYsOuhSj0zQRbzs2IZAv+pbb19juNZl94btYcL5Ed5aTpyYXZGz0HIPB/CreteLLa12Rmzurp27LCD+fFV/ObVNPVrUpZPnIWSLBFawqOXvctjLlUb63IdQgks9FWDT7R0lXpHOxIIA6Bqg0+a81TT5XuN1jcKvLNCjjHrgCqTXmpo0tvcRJMjfKJIWaJ9ue5O7n6Yrcgt0WyWIvKIVYSKPMy2cjgt36dDXRKKjF2krkxbb0TsU2huJ7GaS2uF2IOXliJLY/ugdK04dSddLgm8l/mOwyoBHz6cjOaoSXui2dzukuElUkl4hKeO+cKwp1vJDqEbNpt+G+bADRkqo9wO9Ytpq8kaRT1VznvHmieJtUtYv7IuTb7GJN5JIwkBP8OemPbFReCdH8VaPBJDrGpLfxMNxKjJBx3P8AnpXex6f9vjEczrDGuSwh3AH8DmopNPtLV9sdwzEDAWQgHrz2qfrclB0o2M/q6U/aNv0MFnuLVsIrzxs5J3ueCff0rm/EHiuPRZhI/h6bDcSXewkN6ZI6/jVvWtX8Yab4imeHSftunFPkEZBCD8OSfX+lbMXiK71PS5BHpMq3CD5op1Ko5wcDr19+enTk1tTi5NTnZ/MxlU5ouNN6rujzbW/jPp522NhpO6dBucksAP1qvbfFL7dNGlxaxWsEnEsttne3GOfWul1DwnPcwQzS2kUdwG3PDJbJuYkfd3gZIrrPCOjabpcayQaEkN1MMPJLAJEBBzhQRkZ9jXenQjG6WvqcHJipPdW9DibzxJ4a8PxmVbSMpKpJkViZGX1K5x+dJD478PXOntqTXWyO3I2L5aqc+20Dn6Cu98VeHfDPiSEW97oCLcYbN3CrQyIcdAAcEZ9a8q1n9nu0FvJ/Y+uSqjNlYri3BKj03D/CppzpNNTk0y5fWYu6ppryJf8AhPfCesSlpyryO28swJOfetaH4XeENf8APuEkN4Z180xQzkMQe2BzXm2ofs76/ZM7W19GQqFm3A4b2AHQ/jWt4V8G+L/CVwLyC0dZGhZI5I59wz2ypB4recYKN8PW1OWNTmnbEUfwO78OaVpnhiVrGw0pbNN2+NZSzcjqSe/4mupl0FfL85hbpJdAxtPHcAE57MAflPv6cVn6TfateeG7SHW7RftDREStvG9dp6kjuaW3ms2tRJ/qZifkjuEALdOQSRn/AOvXFKpUm7SZ7Cp0oxXLsb6eCF8OabGl5DZSWjbY0uGmQiLuAQoyelVNLmuJJri2gjgntIyDu2lST0+h45+lZ1xoupzKAk6iLB4kcY2ntnNYGoQ2Wk6lHZXVwgnuPvR3D7l2+xBx/wDrrSNVyfLJ3ItGnrHQ7m7urmzmimWyS4Kj5DLgmMf3ug/nWDd+INSg1crqSRmyZsfaLVCjRdx04YdBwaydKjl0W/Lhk1COQ7Rlgw2j+EEHgfrXYieDVFO6CHT4nGBZg/d47ZHHT9arnVJrqJp1FdHHTfErX45C8DtLFFHu+z+aY3aMnGVGccce9Raf8QtJ1bxE9vdabOtxIBKbiZTtJ6lenT3q5LoWgzWscZjmtYmlIPluy8juTyMVr6f4T0u1ijNj4ga5bZlY3AOSeoboK29tTcdYGXLW5t9CKz+zG5SS3t5Hib7gLqRvH+ypGce/41y3i681/ULh7NdcurG2xlofI2IuePvLjPeurj8K6kZE/wBGiu4lJkWWK4wUOOnyt+nSmfvr4NFFI5SNgGRHSRSQejcHv6e9Z+2pRd7DlGdRW5jnvCc134Pmggj1wahZPksk8fViOQGySO1eseGfGWkX1ost00Ed3Gu5vkYjvkg1x+m+B5JWkaXSIYmkO5ZIUcD/AL5zj8Qav3Pg26s4QNP00/aXUxsxxja3Bxk/SuerPDVpWf4G1NVqUd7+upteMPipaeH/ALMun2s2sedgFYMLs+oNLoPxa0fVfP8AOY2EkPJF2MceuelcXqHhvxB4bsZLk2RZEfcqxKhIX/gI3fmxFR+H9NufHlveyzWJ0WZeVlvUIVycjIXHP0ORULCYWUfdfzuR9aqxlZ6+VjvdS+MHh7TZLeOXVot0il1VQW+X1IrQ0XxxpHiCRUsdUWWQruMa7un0ry3VvgG/ii1e5ubrTI5rRFXzrVSjSqOpC/LgfQ/hVbQPhrbeF2322pSLIo5VoyyMe+Txxx0xUyweGjHSTuVDGYiUrOnoe8GcTR7opC55PquB9PpVJbtI2bEwKHn5SWyfzrgrO2trW48y6uriaKVcGGLCKD/snGQc/pVqTTNIvbdlNzqIG3/ViSuF0qcNm2ehGcnq4naJqgix+/Yq3Q8Y59fSo7myFzI0lyiSr6TS5/yK5a10/QVjWN/tE7L/ABXErEj8sCrY8M6feTefHN/pExICkSMTj0+asrR818jTV9DYh0m0lUjyLcqFxtAygH0PGKkjWO+s45LcqYsEIyZUcdQPSs+bwjqltY5hWReOZHtH5X04qhJNc24WK5ufJ8teFeMqP+Ag1lJxl1K0vobCaLardiSaZWl4ba8hYcZAIUnAP0rTaaJECG7bIPK7xnFcDc+JonnMEM4knXr5Vvux9T/hipY7iS4xOs7oeCV8lQcDtkim4ye4e7ujvTcWkaKsb5A5Pzn/ABrL1TxRpWj28k95L5YU53iPccfgPeuMvvFWq2eoW8Nvp11LBKcNcBF2R+5yK2Wvr61jlV44/NP3fM2k8jqMCl7KSs2tPUXNGzUdze0vxRp2rWa3NjIZI8YBcMp/IircOqCSF2hMiRp96QgbV+teW2vjaXSZDbXt5a+ZuIGw5HPr71BqXxI0rS7ktKEmmKFW8leR9WNb/VrvRGTrQiryaO18aavrkdgz6bdmDyfmmdcblH0/nVPT/Hut3WlWr286klQWuGkwWPfI7GuS0/4padqk/lBBBJtwrnA57A8c/nWK0OrX+u2ktzLHLaxtuaWEsu4EcAqSR+ld1HDw5eWUbepyuteXNCV/Q9hb4leJRDHHHcNCenmL85H58U//AIW14i8vEkvnRr8rDBDE+vBrg7vxEftTwCS6t1Kj93EyEfgCCafa6wX3ILi4gfBMcskQc8Y4IPXr6VDpx25Tfn7vU76Lx5qE0MkixSxkKGDMxTn0z+NVIPGOtX0xBSOZ+f8AW3Duo+mCMVzM2qWmoRRx6jcxGJMfMUMe4+pK4/rWxHdQyxuYJY5FLfLswBj0AxWPLCK92Ja5tmOt/EHjGG5YJZ2k0YHR92PY5zWrDr3iK6fzWWLfjmKZl2D1rPkuLdV2rOyyBexGOfwrlJ/C7+ItSaY6hcWjdQjSccDr0op+9dcqQpXir6s9Lh1y8VhHdywJOwJ+Rfx+lOfxFEsvkPdyRzHgZUgfh2rzy28LrbRvdTSq00b/ACs852HPUngD9Knt9J06/wBR866uJ5o4/wB5GyspQNyOAMdPfIrN0aTb1Dnlb4T0yPVleOMm4LJ0yAuD+n8qkF+i4UTYU8c7cn8cV5/LeaBocILSSERrluRkcdTzWdpPxE8O6tO6xq+F4DSPtx+mK5Vh278ibL54p+89T1X+2IrdjmXPvu/+vVXVPEVnp9pNds7yCNCWjQ7mPsB3NclDcaXdQ8xKQ3zbxcjj15INW9Os7NtPjW0H2uPJw8l0H5+uKz9nGPxJ3K6mivjawXQYtVe1vo0Y/wCrWMlxz3UVraP4ls9W09LqMSRRt/DJuRvyrlVis7QTzTTWsCRqZJMz5wvrgDpVGCbS2he9TX7eWFm2qfM+UeoGMVfsoSTaRGx6DNrlvbqI2mOG5Utz+v5Vlw6pa61IzRRwvLCfvTRMD9QSOn0rya4+J2g2etNai8juQvDTLI+z6csf0qxa+MtN1G8kdNTe1s1LL5uxMMBjg/jXSsG1DmsyPawvZM9fTUFjZQZI9xOOORUkOorvcG4QBeoEY/nXnkOs6TcKhh1GSeMqMOsSt+opf7YsgwVJJnYdWwR/Mn9K4pUXezOiKTPSI9YhXaC7SkcnCLjvTz4ihZAQmY2BIZTgfz4ry5Nb2plXk35/vEkVQutS1K6V4re7S1A4ztDuR9M0vq7kK0T0WTTdGaQ3C20iSOdxIy36HNc/cRwrdPDBJcqWOTGEwP54xWFo9nfx7VmuZ7lz6oQp9/asX4gLrFvAps5JbaNc7nUcnj1zj9K3p0Wp2jIiUlCLdjqL/R7PzUNzYecQc/PJx+QqL+x9Ks5o7iz02xV1+bzmhwVP1NeRxfEfUdLsoy4kudpI3YJK4JySR1FdNb6/P8RtD8hI5Yo2fAa3lI/Ejnj6V2vD1Yay29TjWKpT1tqd9Hrj39wwS4gMnXcCDj6UfZZ1mEhui5Y5LR4OB7147J4ev/BsVxOI7i7hiG77Q4Kge2cjP/669b8C2mq6xYme6tW04lQAHzkgjr7VnVoxpR5lJNFU8Q6kuWasa9rEk0gNwkcqAgkvGDkDtz396tXt8Lea2NhE8UEYzIVI7Cm3GgvF8puYgi8+hryH4x6h400TyU8Or5loyfvp02/LzwM/SsKMFXqKKtd99jpqSVKDm2epa140uLGyDw2huJZBgqZXA9/lHU15ppcF9b60NXtNPEMmMNH8x56FwD0+h9K4bw3408RR23lalqVrcuCpQOCW3dxkD+dey6LcSXVjbPeSRfaWXLeTg7R2J5zmvTlT+pppxvc86NWOMaUHb5GZceI7jV7y1XzknuROVGWbaxwOCucAf4V1Wm32uTxTRyXtrA/dzEPkH1/xrLhs7VLmRo4zGcnEhRefcHrz/SqWseJpbC3ltr26gWFo9phVT5jr06E5/KuZt1NKcTqUXDWcjDl8MeFfEXiRZf7ZtRqKEmby41USN6ngc/jXrVna37RqG1DjZgL5ak49civmT4jfD/XbaSK88N2qPZSBSVjYmUZHPB7fjWV8Nda8ReF/E0dzqUz28cZKN5lwAzD0wc11yws8RT5ozvboeV9Zjh6rUo2v1PqbVfCtxq9s0Ul5dKJGyrqq7k5zwccVTbwHctbXdu2p3n+kIsbyM+cAdgK5yX4iCa3luDOjwxqWO2fPH4VxN98ftKgwZZpAMZUbs/gSa8+nhsVP3Yo9adajC0pTO30fwHovh/xVAyavL/aCJtELKB2wCeOuK7Nbe3WRpI9ab5uCizLjI9B614dpvxv0vU7yFcSI8rhN3XGenYcV1er+KLLSLVbm4uA8TNgGFVbHvxWlXCV+Ze0TuRSxFDXknoekx+UrYbVWcdcGcD/9dMvLqysoZZftKSvgtjzsn6CvJI/iP4fnkjiFzLJMxwVWMcfjU198RNMsWSX7JPcNj5dvB9Oax+pVr/CzT63h+kzurXWLbULE3H2aeNhIFVJcbmz6Yzx9akk1KzfankSRtnG5OM/lXlS/HSza5e1t7FfNIwAzEMT/ACrYsPida6fpKBoJ/PZsiO4OTyf73pW0sHXVrU7fMyjjKDdvaJs7mPxBZ72t0ijd1blQQW/nn8KV9ShYrtsdwPBZlxXhuteKmutRmu7JoLOYsD90D8yOTWZJ4q1yaG4Q6ywgmXBBYgLx/CTmuz+zZSS1szieaU4yaex9Cy3FzmIW9mr5OWDFRx7U68W6aS3a3lSONeZFkjVifYHtXhfhDx5ceHdNlku9RlvELfL53RccYxkn9a63w78Vjeyype6YBBu3G4jYhQuPrg1zVMvrwu4pM3p5lQnrKVj0y4vjNbt5UnlsVKqQ3IP5VgaLNN4fhmhvNRkuHlkLKWGwqD2zXP6t8YrDTZki0uziuYwdzCdsFs9161wnj7xnrfiySKTTIZLRUAMkEnyhPcMCMj9amjgcRJ2krJmlTG0I/avY9q/tA6tagwedIkuUL7vuds9etJouk3Fi3lTTSXyN8yfaUJK+oHNeP+BfiZqHhu1+yXP2i8RAz7IPly3oScnHXuOteo6L8W9M1S3VpITaXBxuhlkG4HH4VNfCYijpFXRNHG0MRa7szpJvtEnItkUtwFCYx78mhVvyuDbxggY3FFJ/PFV9L12DVP3tqfOwcHapwPxrRj1W7uJJEt4A7LywVwCB6nB/nXlylUi7NWPU5VLbVHP+JPC154k0v7FNJ9nTv5CqD+YFP8G+F7rwfpf2RL24vVJ3fvm37T7ccVj/ABO8cajpekx22lzWcN9O2wySTZ2L0PAHWuC8C+NdU8K6iTrHiRNZgWPy47cMVVTn7x4ya9GlQxFbD6PTt3OGtVpUakVNa/gj2e68Pw3U0c81qkzjlWZBwfqRUNx4VgvZTJLZJ5nUOSMn8SM1nw+PUu2EqJbvbuoIk+9+uP8ACkn8XSNdQp/asFup+/D5O5j6EcjH5V5/LiI+7qdH7p+8rG7Ho864KPIpxgbn5x/OmvZar+8AlIXsOf1OajbULaNkZrySQtzlXCkfrVebXdNWUtLchgOu+YZ/lU81WOyNOSNrouPBq0KBQEYsP4iAoqK2s7mCY3vkWYvNvltLGQDj0z1xVK48S6VM0axSqr5/vNgfXkU3UPEljpUBeS6jkLchbePex/nmtk6rWxPKnpc1ZJLp4mEvlDJDEbifyxVL7KkPmC1to7eZ+d6FsH6jjNYVn8SbW8ZvLtrsmLqGjZevsBW1D4qN4qtEkvT3z+tT+8p/ZE1GT0kSabHqUJaS9uUuSQVHlWxUoPqSa0UlQw7mgklZT8rlRkCsiXxJZWyF7p5YZDyOMms2bxzbReXFBDcXTNyFyFJHr0qlGtU1jEfLCO7N7+135MSOdpwzbOv6c0R31wrMRBt8zgncBWN/wl1lDbrLcW8yMoz5bMXP5Vm3vxY8OWsayqVDFuY/LH5e1ZulW25Ac4LXmVjtYb6ZnDv5LMowuwEn6EjrVxtRu40wVVe/CE/rXDaN8SdG1K3LpeeUCx/1mAR6djxUuofEnS7TYZpwy/7zHd7jBH8qz9jWbtykxqUpK6krGrr2hx+JrdFv0Vo0OVVCVwfU4NT6ZarpNkLO1n2wqOAvzn3OetcPpvxo0vUNQntjERCrHa8SA5+uc1zvjX4qXc0b22kWd/MjcSSRjgf98qOa6IYTEyly2MpYjDp8/MtD1q2uppnlhS+muNnDKAMgfU1Om+GNikjqBzuefb+eK+d9OuPF99MZbe0vtso+bzFYZHpzXp3geDXN7XGr2lztA2rGm0Bh75zmtK2F9kruaOanj4VZWUWN8L/FTw7qkEjzQ3Fu6PlJ5Cmxx9OCD07/AJVsNr2l38iXsjJPYlR5kwfYIvUhMbenofxr5xbS7638u5ntJrSONv3aRJ8n1246fzrS8L2N14smu57jUZILKP78O0gOf7oxjFfSywdO3MnocMcwcvdcNT17SvG3gu6018Xdub6N23efAPJKgnBGQc5GOvqaS1+IXg1dkoRJpJ2KeZDbhNmO/wAoGBXB6XbwahM6WltbaXp9vIu6R+XlA6jnPNX5PDt74kkP2Ava6UXKTfaIFUE55IO4E/hXLUw9K9rtL1NlXqNXUU2eht8SNMs7V4rC7s7uULlVmmx+HHArLv8A4qi2s9+rz2UTs+YYocu5T146e1edL8Pbqy1po9AlglkSTyS5Ry0ec5PQhR+JNaK/BPUpreZ5rxY4wSzXkswcYHJ425ArKODwsdZSv67g8din8NP/ACOc8b29zr+qHVjbTRWDjKP9oC5A/wBnPWtuTVILrwrCqxLZTx4Ec80qu0mOoPTH612/gz4QaPJYrdNqL6rG4+TfujDHvtyBxW6fhHotxcxyz2Ekjrh9s8xIUDoAuP8APvWssRRp2hZ6eRlHD4iV/PuzzHwP4uu9L17azXH2cLz5qYT3b6e9dpL8R7TWg80Nwp28OHJ3KPU57V1Woab4dtNJubm+tbdYYAcybGkG0emBwPxxXPafrWk6ho89zptzossMCnzGWMoI0/2twJJ964ak6VeXNyM9Siq9GPs5STM2y1PT9WzJHqsExjzujY8/Xis/UvF2lWjhEn6HONjdfbPatuPxXokdrBNbXemNGvyzSeUVBY9M/L0z3p2qeKrPR5rNtQ0lbwXakQnTovMB9GLkDHXpzWsYpS2/H/gDnOfLzJpDNGmvdSgNzD5nkMvDhMkn0Ga3bDRbrURtuLqON1I4Krhh6dRjt61zlj4kntZb1GtZ3lgJmCyI4TZjOwbAQPyJzV/Q/ER1bw/Pfy6HcQvCCUhdmDynttZsAc/hxXT7SEFzezTI1m/4htah4X0uJYzEbW5eNclZoggXp907SSfp6U+6s45pIV0y5NtOqZa3aMMA3bJBXP6da4E+Kb7WLLz/APhFJ7Ry+3fI+ME+obBNdFpVrLb27ib51ZiSx8uNhx/eLYA+oq41tNUl5GMaMZv3Gzr7e11FbW0nh1WGSZm3XEMtsoGB/CGVun4ClNvIjB5p7WaQsOCCQSc9BkEdfU/hWXcNbR2whuNTMEzAeW4mUFfrgfNXkHxG+I2meFZEtbTXnu7vduK8nYfrjis4+1rT5Y2+SNKip0Fzzv8ANnt1rd6dfNKBNtWFgp8tNoXIPABOT0p99Yx2e1I8KGXG/YNxbBOcknB+leQeA/ilp91HnUNVzKvzliAFz7ZGeBXU6h8T9DvIY4JdbN3FyCqplhk9CWxg+hHT1rV0Zwdle/oEXColJbPzOug0EXMaNLcTRzKu4s6pMWPoA2f5Vd83VNN0uS4gia+jJVZftAhj4znO4KcHtzWJZ/EfRdN05UFxLaqhOBdxF2bAxnfyD16A5rg9Q+KFlFqkUC6heyaXcNj7IULRSerY4zWEKdZya1+41lyRtt956Zql1pmsbJbyxDzoBhbafG0E9OwwKrQ+FdKaZ2IuoFOCrFl2c/8AAuMepBrO0nVk1O4gsLbTXt1jiGzzmSDzI8jJVmbBPOeSOlM1Kz17UNPAt9BAxIFVp7oDJHrt7cdc/nUSwtWUr8pXtaUY/FY2dJ8Oqt25e4lMbIcKbgeVnsOhOSPTj3qLU4f9DMOm26yyqcNG0rKV/EA5Nc14P8Y6hrF9cWUmlx2Vzby+Q8U86RYI7jeRkVf8X+OjY6laafplu1vNsJnnvP3iM2eieSHyAMdec1X1Wqmvd/ETq0bL373LlvHa2du8msadcxW+0bSsiNtbPJZmxx7AHvzVux0izvpmuIIo7q3UbkWSIAbe5DAnJx/KvDvjh4m8T3Ph6I2jahPY7tlzILSSOBG7BWZVJ/EVjfDv4kanougxm7vJpSp2xWilgUUA8sffPTrx0rt+pynT51ZPscX1qiqvJK/qfT15FpxghT7BC68kblwe35f/AF656+8P+HZ7pLmfTNPknbh2ljyy46AE1xun/EC/m01b+4lFtGyknliU54yoO7B9QfSuWtfjNNJqQgVfk3YCgcDnqM9sVxxw1RPQ6KtbDaKT3PYrjVrDSxHFbWkEij5kjSMbQfWsv/hZ1pJNKk2jzxMnBbysgc9Rx0rEj8bRgf6Q8kByWVQdwGR2HX86o6r8WI7ezWD7PC90y4T92cke+ADmoVGU3ZK/zN5ThTSd0kd3ea74c8TaY1pqdrIkEgAKpHs9/vDkfhU63HhFdLbTbaFXt7ePcYmGcAd+ma4qHx1pMGjxS6o8EcsrBd7Qsq56YAPJ/Ot+OPTr2GWRIImk2DG3H7wH6muaVOUXZ3SL/dT1ik2bOg3nh2TS1l0yaGFJ3YCKJNnzDqDnoauanfS+HY7aQxNtnJxtCsRgHJOAMDjqa8+bwr4fvLhlETRTyvw1tMyxh8c5x3qC68Iy6dvSxRmnZNvmzHzgynjau5jg+45rfkw97tsxcatldI7K68dFmjt55BKF+8sYAbk8EnOMHHp9Kjk1i21qZmsm+yGMgsn2kEn8D/SsPRfhXr1xFvW3ktHYKGmupMYVc9Of6VsL8OrfSwjajq0bTICcRw7myevJxUyqYZStY0ipOOm5pTTBV8tfml6eXv8ATtxVEatcyJbmC3WJuksbOwZT325Xn/P1qFtPsLSbzzFLktsjaR9hb6U268RJbs+zSiksbbWaaRipB9icVyuMU/di2dOtrt6mFrWueII7lvsk0U0CbshYjuyP4evWtzS7vUZtOjL2vmTyKWkix057VXuPGUsNxiCyiiQA5eIKMsfXHNU5PF2ssymO4yVxj5sH8h1rblnKKXIjJJRbvK5pT22oTLA0FttKcvFIdgbr37f/AFqlstD1G8U/bJRZNkgEyqw2jpjn3rAutUvJJvN3yzSDnl8bT7ClGqeVF/dOfnUnJH+f6VfLNq2grxTvc6RdGso1PmahHJcc7cn5SfXIBrTtrzSrCB4ZryWTbyvkQnkdxu3f0rgxrNvJuBYIychWIXd9PU+1EmoLDCpFxH5hHGQ39BihYab3dy/bRWx7hp3x0+waZDaWdlNLFH8vn3chZ/y4rnfE3xCbxbJC2oWVqAp/dqo5z7nrXksniLUFkJ8pXjUYV0fbVrSUn1DzLgW/nOo3eYH5XjGeuP8A9VaSwil8Rl7aHRanSaprVrp8FxPFbEuqY8i2iVmJ9v8A9dZGm6093ardGC4t9xI8m4A/Xn+VZepanFptiJLi5814lBAKYOffAGaSPXLS/VZA3nZXIw+0/lg1mqFltr3H7RX3N9daMiM6xO7/AN3zQOfpj+tV5PEF5vAisjJtXcylckY/nWYrNJGxjgXc/HyyEN1+tSx2rLIE81du3n5OffnNOMIReoObexzfiPwnaajdG/S8e2vWbKxvEChb3HFef+IvDviSNmD2sdyZOVktXB/HHaukv/EE3/CTf2fHbeakb4HHH4Gumk0uae4JhleAKMHamRn29e9erTk6dr7Hi1KVLENpbnGeCfA2oX1xHNeB7UB+YpMscfkcmvY47WOHKRLFIUGMn5Tj05rktavZNBsXkidY5HUKzAnJHHQHpnA6Vw1n43v7WOR5HYMSSVA4Geoz9KTg8Q3JsqPs8J7ttT2KaWJhB5cTN8x38BWA7dc5/CpJGYyRkfKem1xx+dcj4G8Qya1IzSQMjKBubGQc9Dmuxubravlg7X2k+Zjd6ciuKouR8h6VN88eaI24toL638mcNOWP8GMcVVm0owMDp16tmyDARlDZ9+DxTYop1fzSz5xjfnr+HfrTm0+3kmNwWZHHVQ7Iv6VMfd6lSXN0E+z3qwiJrnfIy4Z4/vdecHGRSyWF3azM6XDgYxuLFifWl0XWrqFLtbq0gtwj4jaI7iw9SalfWX2jHysR8xYnOKLzb2BWtdMyl8QBLwxi5k+9xGxKg/nyawPGvxKn0+MxQWdxDIq5LDlDx+HP4VNcDT9Y1yR3tiLi36St0/D1qHWPCtjrq+XetNIAchTLj8sV3U/ZwknJHHOVSomoMZ4H8RXviHTUd2WRJ1ZQ2zngfxHnAz/+upNVuH01beKMW2ZF2Obfbk8gc+vUVb0LSxouni0tYvLiXO0FuefWuR1j4b61eXj3Gn3cKc7hE0hxnP0rWNSlKq3eyMZxqKmrq7Ow8E6zpthptzBqC7hI/PnD+HpjJFbekeMbDT5DbW9ubaLd8i2zY/LI/lXNafZ3Om2McGsPbSzRj5k5JHHTOOa1LHWbG9kW2WCM7BxkFfyOK5qnJzNpXOilKXKle3qdZba1bzLc3kloZDhleM4Z3Bzkcnv6VD4P1bTdS0+7hm0FLS2Eh8uGZBn8jU9holhNGHWQWkjc/MMjNatrpasuVeCVh3XKE/ma8GrVjqo3PRVPmackjH174daH4m0toYraHTZGXiRbaMsG9TgD+dYsnwK0K40u2guNSuhcR5DTWxEasM/3Du5/wr0D7FcLgi28znjawP8AWmLDcqu37HKucnLKfyrj+uYqKtGdkU8FhpvmkjK8PeBtI8O20Vtby3EiJywkcHefUkD+WK2IdNsIpy7xx7f7oOT/ACpkMVzyWtW49j/KnrbyvndbsJPp/TFcsq1aTvOV2dMaNGCtHYb4os7O/wBBu7e2nXTZXUBbiNOV59iK+fbvwle6bdTTLrrShZNpkIKnGfvdTkfjX0ItncXEJAtWKkHKuhBH4Yrz/UPh3d3GrT3Et6sMYUlIhbnA68EE4xXdg8RKm3GctDz8bh1UiuX8Gavw1bT9A05XuL2e5uWUFmDH5ATyvWuv1SPStat7cyRi4SNt6LM7Eflnn8a800P4ea1LrU8Mt5myQK2ViKF89gcc4r0Gy8M3WnqQjTT4PVwzfgOKzxFo1OeMisMly8solVfDvh62k8wWcIJ525O0Z68ZrUh1KC2QrbxxxJ6RgLmhdCvWyZEfHoVIIqzDoMjqcxOcDqVOK53Uct22dKp0o6xSM+8mh1O1khuIvtEZ5KyYwfYirMd3Gq+WoKfLjnGKmbQboKpjg57rt6/So20O/kkz5GAeDzk/ypq1haXuOlvIT8gfynPBKjtXOeItIsNd0yWxurmR1cg5Z2UnHqR/hW/J4b1CTeTBGpI4IJY/jxVb/hFZ5pFWZIi3ZmPI/StKclB8yZMpKSseW2nwb0qCaSW48yROsSx3JXZgngfJ0rr/AAr4V03Qbh5wJ5WY7VR5d428eoHNdVJ4VuQuHeLbnA7irsXhO42gPcRx7RzzzXVUxlSpGzk2csMNh6cuZLU4T4gapqscdqNCgEUahjNiLLn0AI49fSvGL65u7TVo7u6Ehv5Btjt2DSZHuT90/nX09/wiLkMROrA9SAcfzqG6+H+n3lsySSRjcvLMg+X6GunDZksP7vLdfic2MwssRrGWnY+cIPE/iBY5TLJ5Vuvy+VISTjPUKK5vUdWGvS3CXFgLmZ13LcQxlSD6n2z9a+hNX+A+g3NqZbfUVN4o4fzsD8VzXGT/AA91LRZHjiJnhKlAVIbOfTBr3KeaYdv3VZnhVMFiFpUu1955XHpuoWtrtsYTgrlpftCxk+vB/LGaorNrc10tvc6fFJFGwVpX2nC9znua67VPh1rqRyQafDdxBhxuj3Jn654qhdaLqXgezaW8ga4c4/fHKkepx34r1aeKpSdk1dnBLD1LvsiGz0KDTZ57ixm8uZwN8c6KV6dVHYexqG71nWLe6htpP3jPjcyKRn09gPxp8Pjx7i3BaIkcBW2e9bV1aatqGmxzJEztkAfIDIBjqenArSVTl+MhUX9krw6X9l/0lZY4yww3kn5we/JrO1DW5ISi2ks13IJNjw7Sdynrmn3PhfVNURrSKSS1uo2DtOyYjZfTHT8j1q1/whOr2duI7R3O5cGXepJOPp1qPbUov3pIUaM90mU5rq0SRjdWBbyzuTavzqevUHP4ZqYa0uqWzb7Z7ZB90qnzY9Mk9ayl0vXPDbJGmlTXJZifPcKzH1wQa1LWHX9UaH/iQ3pjzwWhYL9SacqkLXurE+za6Fa18PJdX/2q4umi07HDAK0jN3+U1pT6aI4XSyeA24GUkLEuy+vfB9ah0v4P+N21Ke5libyd37tNhOV9MEYrWh+Dfjq+WVABp6bvkd4wNw/OspYugnrURv7CpK1onNzafaSZN2Xbj5goIV/8+tan9swR28VmqJHB/qljQAjPua6O3/Zp8RX0USX+ojg/NscDd75LVuab+zjLpMEiPcxXJccfargYH5VySzDCr7d2bQwFe/ws89DWqSHd5ULQ8IyuSfxHNZs/iOfzpIFnikKHJR12oy/Uc16hP+zfaXcSyS67a2EpP7xICzk4+prXtfgH4TgkV59VjkYDDExEk/m1Q80w0d3f5G0ctxF7JfM8XvJjJCSL+C2lbG1WVxj0Ge4rJmk1W2u7f/SFvYZPvOpJVcV9F3Xwj8Clx9uvb6/UDaIdq7Me2Bu/WrWn+E/AWjQRwQaffPCh4TeSOvvS/tSnbSLZusrrN67HiOn6pq1xa3NrpV/dWm1Q0jE/Kw9AOMmtTwT4t1DTtfNvLqVx9pkX5mkjwcdOle0yW/hTexh8MF17M0mM/XJpsl3YW04mg8PWkbqMB2UM2PTNckswjNtez/I6o5dViladreZ5D8RLH+2rqK5W61C5mA2sIggxzwcDNcRp/wAPNWutUuA+magsG0CK4UDdnnJIP19e1fUcOvXLW7fZbCxgk90zn26UraxfRqjyS7WA5WGPI/OoWa1Ka5VE3qZeqsuaUzxg+H/Elj4ZS00uTUhPHxsWLbGwPUtk9fpUXhz4eeJL5oLy+uvsU6uN5dSSQO3WvcH1adhlftUoPG3GB+lUzqGoSTFItPHH8R+bOfx/nXP/AGjUs0kl5lPL4NJObsuxnWHg9riaN4pp4ipwWSQgNjvtzj9K77T/AAnbQxiS7ulRF7YAzXMxtr80TxDEKEcFTg/pXlPxG+IN94T162sJ7uQszKZcseVJxxkY+tc0PbYqXJGp9x1yjSow55Xsj3nWNT0fTYGMZhlIHJwMD6mvNdU+KGnafJtmvbcFm+XygDjt6Vz01jafE7w1LcW3iH+zog5RnbHQd8Z4/Oudg/Z30bTrhEu/GEt1LIm5IlCjcPUEk/pW9GnRhf203ddLM56mIk4p0Kd79dD0/Qde+1Ql4p2eNssJGcM30xjFS6lq88Nuy2V2YncffePe2fQcjFUrLSfDvw80lPtk8s7KudskgJ9uP8BVS5+K2hW6MY9MaKNl+WRx82fzrOMfaS5qNNyRUarpxTrNRY7TdS1cwmO5L3TZ/wBYUxz7VR8Qapq9jpc84tpp5VGFCLjGe5Jrorf4qaY2lyN8sM8ce/CpncPavIPGnxEvPGLbftLRWyg4MURUn6g4/nXRQjiK07ey5Uu5nUrUadP2jqXOT1LxNqFrqEpvZ5YJF+doyT0/Os+x8QQ6hceWsDNGxJL7vlHqSe1c/wCKPC+qX0guYJZLiOQ42KoV259u31rR8O+F4dMtJYr8XKtIMkhiMe3FfVRw9OMU29T4+tWlN2TbOw0y60+3dUS8jRs8qvzDHrmtm+8Q6P8AZfK8ma7UgjzMY59Bg1wt/wCF9RhhFxp1us8W3EbMPLcD6HGaihj1jTd8waJ2K7fs7nKk+ucYrP6vDdMUa0qeiOs0LW7O1YMbXyUXjyl/mT3r1zwz8XtGVorY2McMWz7ygHketfP+neJEvoWgu4XN4vykQpx9K3xoTW9rF5c5spZGz5cyeZnPoR0rlxGDhW0qGtHFToy91Jn0vZ/ELSbq3a4hmt1t1+U7gAc/WvLfih+0fH4fZrPSSs11kbnPCKP61w1vodzHCftNyqwoeCF2fpms3VH0W9nKX9oJSowu+NiWP1zXBRyjDQnzO8ket/bNTkajFJnqPgv4Mm8hC+JNe+37FysELGNwp/vB8HArp4/B/hDQoTEySXMayZXbk7ScccdveuBHiOyXx1c6UH/fQQgtcRtIeo5U7Rkj6ZFdALixtY7nUPtvlwRAx/a2ilWMg85G9FIpTjVm/elZM9qMMNCPOlcsw6D4dn12XUJdKknjU4WNZ3Kg+u08V2//AAltssIRbApbgBFKRAgAe+eK+VdI+KuqN4qeY37TI0+xVjwUIzjkelen3L+KtT1iMukQ8PlfMV4ZtoYnsFycfpRVwfLb2siaGLpSjelA9cTxVbwo32W1EaM2GdFAz34Pc1PcazbahbiK7XzFlXBhYDGMdP0rza3vjqVrO1lJbRW8LFGKkY3D6VU1/wAWeJo9ItrbSl0+eZz5PnyOBhehPIyT9BXLHC0ZtpyOyeIUY/B9x6pp5tpbOaf7TDaW1mAHjWRECjOBxgn06VzWtfE2bS4yV02UAnajvODu/wBoqOa5aLS7qK1ae+v0guJYgsqDdsfHqTjPSrOm3eo+bZXOnatFawWzfNHGRLvH91gDj8c1vGjRu25XSMZVqm0FYty/Ei41aaC1WKxUuN0yyK7Jtx0zkDP4mtOOSy0/SZCbKNLK4XdN9mj8w4x0xwD+BNY2uK+sNP8AY/Jsrlm3OsEAAbPUnnIrF01dRsbe5i09/wB6rbSCrBM47Z9qvlw6jZaGbqT2nFXOg06PRFnEi2zi1Lb/ACpIwgbjkjcjc1wnjT43rpeoS2Om2N1bLHLt8y6Cn5R0GAMA5zzn06VrakL+0idZJbqWTPmFUGQfUe3+eKo2eo32q24ll0+URHIEcsQwPrkVcKtLRtc1jGcKjdqcuVlKH9oy+1K6EYhhjml+XbEmFxjHp+PXrVfUvi4uo3iadmS1mQgyLCMI2OvrU19ETG0o00SRZ+cWqAlsnHaj+xEtWjm+xLHOM7JMFW6djWnt6F78lgjCvazmmdZp2uyX9vbeXMUQPhy4PTPoSuf0p0io1uqzGO3u+czxABZec5IJOCa5nUteurVY7hreS5PCbcE49yf8aszyT3caov7rcP8AVt8uQfasHV5fhWhtzcy1lqiDUbjU7XT5pbaGTUXJKv5ZOduePxrzbWvh3d65cfabW0CO4LyQ3BYMvqN3QmvTbc3GlKQsixFjyqMM9fQVfa3LeTN5jkujNyevpn0raOKqQfNFHPUwsa6SkzgtB8AR6HC82nfbLi8dNsijy1EfHOCQetanhL4Q3sVxd67qd5GXPyx2/noXOQRkqc9OOwrdtFeG7Q3EZZGBLeUcfhnvTmj8u6UGJkt24+ZiWH1xVSxtZvR7mccHRjq7mLqeieItTtQs2om+hi5UXVx9zHTGQOfpWXZ+BrqwngZZoYmbIKyXLoy/TB6fQ13UcMUa52rkt8oDHp35rEaNZrhnJjIWXIYSBs8cjPTFKGJqXu2VUwsWlY5WT4a3WqXEzT3cMkMZyJpJZDnPX3/Opo/hyLeFf+Jo/wBnz96NpAp/HOK7eSFxZfZYbkTxg/6uOIhsdwSBWdJpMiWzRw3KtLxIftEf3Fz90Hpn61osTWlopgsPCmtn95kr4P0iHH72e4cLyzODk9uvOKuQLa6CEaPfbKefvttXHXNXtQsre3td1zPILrcGVo4vlAIyOB2q1p/h23vbeO6d0nTaMK5xgZ6Y7msJVJz+OTaNowjH4FqYN34snu7e5Npam9vP+WUZAYMfU5PYVas1gazhe5wkrLmRIQPlbuM1pSaVDb7JYtDkLOzJFcKxCcAZDAL15H8VZN9Pc29wwMMcYXg7sdO569BUzS2iTHmu3UdyxLdrCqIsly6yDa68HaM559R0rEsvBelNqvntqElyrSea44Dc9var9wsphtvse27lZgZVZCFUZ5w2fStXTdBgn82WQGMh+XAwRVRcoJ67mcoQqyWmxqTXVjZtHHBHHNE/8RBZwfoe30qO08iC8ZpUh3sm0Pk4z2NF5oj6e6utstwDkxTAgkDs1V1B3Qt5iLKDl2dcn61hFJaI7WuYh1G4tpCqXFnBfxqfkkumLbDnqFA/r0qe31ySBkKRDyQ/G4lio6cH074pupwNeRpvVic8e/4VTjtLi3URsqLG33dqnNa875eUzUeWfMjoo9Vsnjk8p2t7oAbpZTgH8BXSeFfGGk+HdStLnVZ0nIG2Mo24c99vb6mvN/LOHEQUvwSd2MdsEUQ2ckioP3AORgNn/JrmdOL3OtVLao+pG1a31yxLabqEcgkbzFlQhuP7rDsO1cXrFtcW8mb2Mh8/6x1Pln8RXlGkQ3dveNPLfMYs4VItyEc5JBHbHvXV6b8S7nR5rePUdSjuLMsB5Lq7OQehzjn8a4fqvLK8NTb2seXV29R2oQ3BVttrEyKQP3YLBO/1/Os77QUI8+OSNiPusrEH8AK9CXVvC/ipShiks5GAO4ZCn8R/9eo9T8LLeuk1nPDcr3MmM9exH/s2K3jXUHyTRDjL4kedNNDFuySQORxjvTo7qOaTCDr/AHyR2rptc0P7LEqtpxinHBmbOz2x2Nc3d6fJbHcCJ124/dYHJ6j/APVXdGcJK6MG1fU8v+KHj6bRZJbK3ea3cD58rhmH+yRXnml+Mb6SdDFcTxiTn95Ixzjrg5r6M1DREv1WG+sopEwArXCg8emT2rIvPDfhmx2xzWthG7DC4UCuyli6VOPK4XZ5VfB4irPmU9DK8E61LrdrHDOFcD5Q3056k12n2G2h2K8xRT0xyKy7ddN0+3WO1jjWJRlfK5B+nrWiuoQPbqYtsm0ZYycBfyrjqVbu8VZHqUaTjC0ndjTZws2BukXu7Y/Sp7WPy1HkgRjPIZiMiqa6lOsxWHyTb5Cj5i2Tjp271YWK/uWAdFVsAZVTgGsXN9WaximP1fS4tYs/JmZUJxloxyfzqOz8PRWkMYgjjLD+JgM/XNXmju1VvNVFjIwQFqBds6AmWUKOm01PtW+uhXs43vYurDLAqkqittwc9D7io3VVXlgZMYG5go/OoFh86VQd2GIG7ccenIrubPwvo0m1muF2hRuCNXHUrQpq7NlSclofPPjCxng1hB5Fxa2ynL3EP7wlvX6fjXQ+AW1HULW4MrG4tg2EkXgn8DXvcWjaRbsFjtrebH8UjbiabGv2K4YxWlugz/BH+X/66l5nzQ5FE544Fxqc6djzRbTzl/fKrY/gYHH61X+wkK5+ywRxsMsWTOa9UfVwu4PaqGHX5BtqE6pBPhHtUIY/wAN+lZfXpL7J1vC82rPPbLS1WJvJjSJGwWKLjNWDMtrJtLiYYI4TAH4967xLrT1QMVjjBOOU2mpPsWm3DApDC3cZwaj68nq4sPq7irI82+0ysxCbVUDGMZPNQYEbDz5FYKema9Y/sGykbi0R26jacf0pG8O6dJw1rsPoycfnVxzKC0cSJUJM8oY/bM/vSgbovXNVtUhh0+3LG5xc9QrtgEdz+FeuyeF7X5dtvEYuzLn+dEngey1BAs0KOrcKGwf8ip/tCF72E6L5TwrckrEWt15z9CX45xxUfhiz8QR30wvzbyWZ/wBWwOWr2a6+G0EP+ot1G3k7lHP0NZreHYtPkzcQyQR5zuQZH8q7f7SjKNkjmjhne7f3HOw6W8qgbNrZ6qTUzeHrqTa0bhAOue9dFDa2EnMdycN90txSTaS8O7D/AD4yCH/pXA8VK53KKiZlt4ZSRt90+4dCEAI+tb9ppui2v3LaNiO5QZ/OsmSF4Yyd7qT3bB/rT44Jmj+R/N4LHArOc5yXxDUKbd7HRrParjES7R0+UHn0qT7VbyL81qQ2cfcFc75V3GqBVkdWOPkIz/OrjQ3yfK3mqMZAcA/1rk5fM3902Bqi26kpHsGCTwOKzPEHxGt/DtqtxdyHBbC8AEnHSs/7LeJlXWZiWOMDP8qo654JTxHa+TeW80kasGww5B/KtYQipe/sZzklH3VdnQaP8RF1uzW9hhLRMCQSBnP171Z/4TC489ZGEYgAxtHPPvWTZ6EltbxW8NlPDGgx8oAWrcvh24aP5LfzPXc3T8KJez5nYiPwpytc1B43eNZGVQ39zB7VJH8QJCqfIvz+46VhDSbiKMobebdn7ocD9c1FN4VEl1HNLYhnTH/LfGPqM4qOSn1G+Xsb9746maMBYu3GAKo/8J7cQqAtu7HoylCce9RXFgZI4o0tlMQ5bMy5A/OkSztYFleaQRqCAqiXkj6YppQQNdEiSTxldcsFbJbIUDisbxf8RNR0vQpJopBE6Yw2D06evFaX/Ev84qHMmwdA/wD9biuc8RaddX+Rp8tvDHj5hNaeaCD681tRjDnV1p5mc0+R2R5O37QWrW8xht7qS5lySWySlaPgX4+am+piCaQy+c21hjvnsT0rtI/hnJ5MLRwQREo8bG2slUSK3UEH8Dn1ArZ0LwfNosNvbx6IszQDKu1soK/8CHevcqYzCSptKmeHGhibqTmaw8TX0/3pSFHPy8k/kKqXWtXkeJ3uCiE5xg849sZrUlh1lI5GW0mt/wDaJ2rj868t8beG7bUJPO1HXVtPn4DXSOqknk4LV5NCFOpO0nZfeexJzULwV2WNd+McNjNFAtzI7SNn5mzj8AaiX41Pc3bQXEzbduRIpPA7AiuB134YWo0uRofEGmzRBWfzGlCOT1AXBINVvh34LXXNNuYl1u1ZY9vzbCsjsyK5yxPG0tt+oNfSexwSp3a28jwpVMcp2SO4/wCF1mGWQzSbbYKfLbzOXb0rrfCXiiPxjIVS6WB1QMTLMMc9h3JxXgfirwOukaxb2MkyTvduqx3G/ehJPTI4BBz+nTNev+FPhj/YM0U1nrDptXLqoB+oH61z4mng6dJSjo3saUamLdTlkvU9Am0OORkL6pCBnGIdzZ/Srn/CPjaGju3buAtu5zVeO7ktoSTPN8vy5YtzVabVb5ZSWulVB0DOfy618zzSk9D6D2a3ubMeijauye9JXk4QKM+h3Cn3Hh63vIT9pspLgMMETyIVH4A1yrX8mWMl2zd8L603+0vnBM0zx55wM1r7Oo3dMOWG0ma0/wAM9BuLuK5e0s0aPhA0/wAoHptAxWh/Ytqx8tv7Pj29G+Z+P0rkpL5t5CySgL8wbnmoPtyySHAuG7HJ5/Kt1SrTWsjLloReiO1Wx0uxt87rbd2bySf60z+39LVgkM4k2jDeTEg5/EVyDXUSKqGCRX7Bxx+dJBqB8wqLcDHRmemsLPeTYc1LsddJrFgrZMVxIcbSWKKp4+lX08SQLblbcPG47qQc/jXB3GsPu2fu8Afc65qnc67qKgJbwoCehZgvH60vqcp9ROdNdEdle+JrvblpJphu6BgMfUVVuteuZIyUlxHjqx5+lc7HqEgh3S3G3++oHQ/lUH9oRshYSNyOOTg1rHBJAsQvsmtJeXVwEbzpdv04zUEm9YW3XDEMO/8Anis6G8WRw0kEzRg4xs3kHsRz0p2pXzNIotY5PLDfMJECkfTmupYVpaGMsRruWoWFxtVJHyMYYJ0rRj0uKf5pbkIV65OM/hmsWS+dVLHhuCdzEf0qL7QI8TPJHuzj5mJFEsLKXWwlXVtTr49Js2YKLhXf3NL/AGTBHIT5nmbD0jxj6GuPW5uPOZ0ZSvcg4pkd/cxzMjA5bk/LkVg8JU/nD21PsdpJLYCTy0yG7qWA/lUiw224rEyOevJyK4sfaMOcydc/KMH8M01c7ZHaWchTg4IJFR9Ta+0V7aHY74XkEagIbdD3HOc1VutftbGQG5vrO3RsBWZgMn05riYo7W+WQJdNceWfm8tuV+uK5Px94Uk8TaPHb2dykEhmDAzguBj/AHc1UcvhOVpS0FPEKmm0tjp9Y+N6eG/GjWUkltNpTRgboyAyN1yT0IrrdD+JWn6tZrILuBA5+WPPNfPeh/CldJ1xpNYma8hICbEgcxk/WvULfw7ZafGjQQKiDjaq5x19q6quX4XSMNWedRx1epNuStEj+InxWurO4aCwunt5B8qTKhKZ9/8A61fPniObVrrdqtzfNqQEh8wLCzkHPXrwPyr3jxhp8994fukspI7Q8BZGk2Z+uRxXh9jNcaLr0dhPf20QjPztG4YfU4617OX4enSg+WOv4nl5nVq1dE9OxqWGsWmm+H4Yltzagrl90uS7Z5xnt70+11aWaJWkZ7sLh0jVx68c88VR1LXIredhZXkN1BvKhWjU4+gNU1YRagA8qxrtyrIoyM9ivavU9nFRu0eLJTp+7c6nxV4y1HXbOGW4mt42ACJtl28Dp044/WuIvr7UVyRdKyquTGrgH68nmriw26yBG3pGT95weTxzWfNpNq1wLlN8kjAnYpCjilTlSpqyMZVnN+8b+kXuoW+mxTRTz3jS4zsUfJ9ec1c/ti9sr3Fxcgxdo4yuT7N7ViTa02jmCGK08gy8S+Wdx/IZrO17VMqZFsp2kZNyTeWf5mq+J3S3Dlfc7oeP/s7YSVFMYyQVBxUf/CYxs+8pC0fGcp/TNeU2eo3l8rK8xtmXkbupH9aJbLUZZjtkUxEjMig/Sq9iur1JUj1q68W3DrEYUEpkIH7rgKO1TLqTSI8TzNNKoDESJgJ2wM/zrgLW5tJbSNGuWymA3zYw1T3GuwW0y/OVGMbwcgn86xt0Q7tnoVrri2LLtkWMHJK7Qc+4P51Wm8SSvdNLJMpgOQdp5A+hrhLuSa9hEkdxsQj+L5fyqGz8C6/rkgNnG9zEPvSK4VR7knikoRavN2KjK2x3U2qXF3Iot7pCOhGwtkevAqxHdXthNEDbLJHj7sm3bj6HpUln4J1zwdpKXN+DNGRuEFuVbbx1bHH5VyupeJk/tOOJwY/MPGCCfw60o2k7Q1N4xb96Ssf/2Q=="/>
          <p:cNvSpPr>
            <a:spLocks noChangeAspect="1" noChangeArrowheads="1"/>
          </p:cNvSpPr>
          <p:nvPr/>
        </p:nvSpPr>
        <p:spPr bwMode="auto">
          <a:xfrm>
            <a:off x="155575" y="-144463"/>
            <a:ext cx="4140380" cy="41403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Rectangle 3"/>
          <p:cNvSpPr/>
          <p:nvPr/>
        </p:nvSpPr>
        <p:spPr>
          <a:xfrm>
            <a:off x="5243729" y="1904961"/>
            <a:ext cx="5652871" cy="1754326"/>
          </a:xfrm>
          <a:prstGeom prst="rect">
            <a:avLst/>
          </a:prstGeom>
        </p:spPr>
        <p:txBody>
          <a:bodyPr wrap="square">
            <a:spAutoFit/>
          </a:bodyPr>
          <a:lstStyle/>
          <a:p>
            <a:pPr marR="0" lvl="0">
              <a:spcBef>
                <a:spcPts val="0"/>
              </a:spcBef>
              <a:spcAft>
                <a:spcPts val="0"/>
              </a:spcAft>
            </a:pPr>
            <a:r>
              <a:rPr lang="en-US" sz="2800" dirty="0">
                <a:solidFill>
                  <a:schemeClr val="bg2"/>
                </a:solidFill>
                <a:effectLst/>
                <a:latin typeface="Calibri" panose="020F0502020204030204" pitchFamily="34" charset="0"/>
                <a:ea typeface="Times New Roman" panose="02020603050405020304" pitchFamily="18" charset="0"/>
              </a:rPr>
              <a:t>Considerations when Preparing for and Managing Drought on the Ranch</a:t>
            </a:r>
            <a:endParaRPr lang="en-US" sz="2800" dirty="0">
              <a:solidFill>
                <a:schemeClr val="bg2"/>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June 27, 2023</a:t>
            </a:r>
          </a:p>
        </p:txBody>
      </p:sp>
      <p:pic>
        <p:nvPicPr>
          <p:cNvPr id="10" name="Picture 9" descr="Nebraska N campus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6266" y="5486191"/>
            <a:ext cx="1336957" cy="13369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AB1756-2D49-0B8E-8D59-FB580B40F70D}"/>
              </a:ext>
            </a:extLst>
          </p:cNvPr>
          <p:cNvPicPr>
            <a:picLocks noChangeAspect="1"/>
          </p:cNvPicPr>
          <p:nvPr/>
        </p:nvPicPr>
        <p:blipFill>
          <a:blip r:embed="rId5"/>
          <a:stretch>
            <a:fillRect/>
          </a:stretch>
        </p:blipFill>
        <p:spPr>
          <a:xfrm>
            <a:off x="304800" y="381000"/>
            <a:ext cx="4356336" cy="2495065"/>
          </a:xfrm>
          <a:prstGeom prst="rect">
            <a:avLst/>
          </a:prstGeom>
        </p:spPr>
      </p:pic>
    </p:spTree>
    <p:extLst>
      <p:ext uri="{BB962C8B-B14F-4D97-AF65-F5344CB8AC3E}">
        <p14:creationId xmlns:p14="http://schemas.microsoft.com/office/powerpoint/2010/main" val="1634917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248615"/>
            <a:ext cx="5791200" cy="1200329"/>
          </a:xfrm>
          <a:prstGeom prst="rect">
            <a:avLst/>
          </a:prstGeom>
          <a:noFill/>
        </p:spPr>
        <p:txBody>
          <a:bodyPr wrap="square" rtlCol="0">
            <a:spAutoFit/>
          </a:bodyPr>
          <a:lstStyle/>
          <a:p>
            <a:r>
              <a:rPr lang="en-US" sz="3200" b="1" dirty="0"/>
              <a:t>Led to:</a:t>
            </a:r>
          </a:p>
          <a:p>
            <a:r>
              <a:rPr lang="en-US" sz="2000" dirty="0"/>
              <a:t>Several activities to better understand and promote drought planning among livestock producers</a:t>
            </a:r>
          </a:p>
        </p:txBody>
      </p:sp>
      <p:pic>
        <p:nvPicPr>
          <p:cNvPr id="5" name="Picture 2" descr="Y:\Photos\Ranch Plan Meeting\Ranch Plan Meeting 0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845" t="25762" b="4724"/>
          <a:stretch/>
        </p:blipFill>
        <p:spPr bwMode="auto">
          <a:xfrm>
            <a:off x="8686800" y="178597"/>
            <a:ext cx="3051459" cy="18046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9979" y="1752600"/>
            <a:ext cx="7882550" cy="4401205"/>
          </a:xfrm>
          <a:prstGeom prst="rect">
            <a:avLst/>
          </a:prstGeom>
          <a:noFill/>
        </p:spPr>
        <p:txBody>
          <a:bodyPr wrap="square" rtlCol="0">
            <a:spAutoFit/>
          </a:bodyPr>
          <a:lstStyle/>
          <a:p>
            <a:pPr marL="342900" indent="-342900">
              <a:buFont typeface="Arial" pitchFamily="34" charset="0"/>
              <a:buChar char="•"/>
            </a:pPr>
            <a:r>
              <a:rPr lang="en-US" sz="2000" b="1" dirty="0"/>
              <a:t>Lincoln Drought Planning Workshop </a:t>
            </a:r>
            <a:r>
              <a:rPr lang="en-US" sz="2000" dirty="0"/>
              <a:t>(November 2009)</a:t>
            </a:r>
          </a:p>
          <a:p>
            <a:pPr marL="342900" indent="-342900">
              <a:buFont typeface="Arial" pitchFamily="34" charset="0"/>
              <a:buChar char="•"/>
            </a:pPr>
            <a:endParaRPr lang="en-US" sz="2000" dirty="0"/>
          </a:p>
          <a:p>
            <a:pPr marL="342900" indent="-342900">
              <a:buFont typeface="Arial" pitchFamily="34" charset="0"/>
              <a:buChar char="•"/>
            </a:pPr>
            <a:r>
              <a:rPr lang="en-US" sz="2000" dirty="0"/>
              <a:t>Creation of the </a:t>
            </a:r>
            <a:r>
              <a:rPr lang="en-US" sz="2000" b="1" dirty="0"/>
              <a:t>Managing Drought Risk on the Ranch website and planning guide (2012)</a:t>
            </a:r>
          </a:p>
          <a:p>
            <a:pPr marL="342900" indent="-342900">
              <a:buFont typeface="Arial" pitchFamily="34" charset="0"/>
              <a:buChar char="•"/>
            </a:pPr>
            <a:endParaRPr lang="en-US" sz="2000" dirty="0"/>
          </a:p>
          <a:p>
            <a:pPr marL="342900" indent="-342900">
              <a:buFont typeface="Arial" pitchFamily="34" charset="0"/>
              <a:buChar char="•"/>
            </a:pPr>
            <a:r>
              <a:rPr lang="en-US" sz="2000" b="1" dirty="0"/>
              <a:t>Outreach: </a:t>
            </a:r>
            <a:r>
              <a:rPr lang="en-US" sz="2000" dirty="0"/>
              <a:t>workshops, webinars, and </a:t>
            </a:r>
            <a:r>
              <a:rPr lang="en-US" sz="2000" u="sng" dirty="0"/>
              <a:t>mentoring network</a:t>
            </a:r>
          </a:p>
          <a:p>
            <a:pPr marL="800100" lvl="1" indent="-342900">
              <a:buFontTx/>
              <a:buChar char="-"/>
            </a:pPr>
            <a:r>
              <a:rPr lang="en-US" sz="2000" dirty="0"/>
              <a:t>workshops in Kansas, Nebraska, Colorado, Wyoming, New Mexico, South Dakota, Oklahoma, and Texas</a:t>
            </a:r>
          </a:p>
          <a:p>
            <a:pPr marL="800100" lvl="1" indent="-342900">
              <a:buFontTx/>
              <a:buChar char="-"/>
            </a:pPr>
            <a:r>
              <a:rPr lang="en-US" sz="2000" dirty="0"/>
              <a:t>Webinars across the Great Plains</a:t>
            </a:r>
          </a:p>
          <a:p>
            <a:pPr marL="800100" lvl="1" indent="-342900">
              <a:buFontTx/>
              <a:buChar char="-"/>
            </a:pPr>
            <a:r>
              <a:rPr lang="en-US" sz="2000" dirty="0"/>
              <a:t>Growing network of ranchers and advisors</a:t>
            </a:r>
          </a:p>
          <a:p>
            <a:pPr marL="800100" lvl="1" indent="-342900">
              <a:buFontTx/>
              <a:buChar char="-"/>
            </a:pPr>
            <a:endParaRPr lang="en-US" sz="2000" b="1" dirty="0"/>
          </a:p>
          <a:p>
            <a:pPr marL="342900" lvl="1" indent="-342900">
              <a:buFont typeface="Arial" panose="020B0604020202020204" pitchFamily="34" charset="0"/>
              <a:buChar char="•"/>
            </a:pPr>
            <a:r>
              <a:rPr lang="en-US" sz="2000" b="1" dirty="0"/>
              <a:t>Continued studies and tool development: </a:t>
            </a:r>
            <a:r>
              <a:rPr lang="en-US" sz="2000" dirty="0"/>
              <a:t>rancher surveys, Grass-Cast forage forecast tool, example drought plans, tribal rancher perspectives</a:t>
            </a:r>
          </a:p>
        </p:txBody>
      </p:sp>
    </p:spTree>
    <p:extLst>
      <p:ext uri="{BB962C8B-B14F-4D97-AF65-F5344CB8AC3E}">
        <p14:creationId xmlns:p14="http://schemas.microsoft.com/office/powerpoint/2010/main" val="1612689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724"/>
          <a:stretch>
            <a:fillRect/>
          </a:stretch>
        </p:blipFill>
        <p:spPr bwMode="auto">
          <a:xfrm>
            <a:off x="2286000" y="12441"/>
            <a:ext cx="9133138" cy="6858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62400" y="0"/>
            <a:ext cx="5266185" cy="523220"/>
          </a:xfrm>
          <a:prstGeom prst="rect">
            <a:avLst/>
          </a:prstGeom>
          <a:noFill/>
        </p:spPr>
        <p:txBody>
          <a:bodyPr wrap="none" rtlCol="0">
            <a:spAutoFit/>
          </a:bodyPr>
          <a:lstStyle/>
          <a:p>
            <a:pPr>
              <a:buNone/>
            </a:pPr>
            <a:r>
              <a:rPr lang="en-US" sz="2800" dirty="0"/>
              <a:t>http://drought.unl.edu/ranchplan</a:t>
            </a:r>
          </a:p>
        </p:txBody>
      </p:sp>
      <p:sp>
        <p:nvSpPr>
          <p:cNvPr id="5" name="Rectangle 4">
            <a:extLst>
              <a:ext uri="{FF2B5EF4-FFF2-40B4-BE49-F238E27FC236}">
                <a16:creationId xmlns:a16="http://schemas.microsoft.com/office/drawing/2014/main" id="{D42FA5D0-6B38-9D19-98C4-002007DCC901}"/>
              </a:ext>
            </a:extLst>
          </p:cNvPr>
          <p:cNvSpPr/>
          <p:nvPr/>
        </p:nvSpPr>
        <p:spPr>
          <a:xfrm>
            <a:off x="2578359" y="685800"/>
            <a:ext cx="7315200" cy="304800"/>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873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706037" y="190500"/>
            <a:ext cx="8001000" cy="6362700"/>
          </a:xfrm>
          <a:prstGeom prst="rect">
            <a:avLst/>
          </a:prstGeom>
          <a:solidFill>
            <a:srgbClr val="996633">
              <a:alpha val="9000"/>
            </a:srgbClr>
          </a:solidFill>
          <a:ln w="9525" cap="flat" cmpd="sng" algn="ctr">
            <a:noFill/>
            <a:prstDash val="solid"/>
            <a:round/>
            <a:headEnd type="none" w="med" len="med"/>
            <a:tailEnd type="none" w="med" len="med"/>
          </a:ln>
          <a:effectLst/>
        </p:spPr>
        <p:txBody>
          <a:bodyPr vert="horz" wrap="square" lIns="457200" tIns="45720" rIns="91440" bIns="45720" numCol="1" rtlCol="0" anchor="t" anchorCtr="0" compatLnSpc="1">
            <a:prstTxWarp prst="textNoShape">
              <a:avLst/>
            </a:prstTxWarp>
          </a:bodyPr>
          <a:lstStyle/>
          <a:p>
            <a:pPr marL="742950" indent="-285750" fontAlgn="base">
              <a:spcBef>
                <a:spcPct val="20000"/>
              </a:spcBef>
              <a:spcAft>
                <a:spcPct val="0"/>
              </a:spcAft>
              <a:buBlip>
                <a:blip r:embed="rId3"/>
              </a:buBlip>
            </a:pPr>
            <a:endParaRPr lang="en-US" sz="2800">
              <a:latin typeface="Arial" charset="0"/>
            </a:endParaRPr>
          </a:p>
        </p:txBody>
      </p:sp>
      <p:cxnSp>
        <p:nvCxnSpPr>
          <p:cNvPr id="8" name="Straight Connector 7"/>
          <p:cNvCxnSpPr/>
          <p:nvPr/>
        </p:nvCxnSpPr>
        <p:spPr bwMode="auto">
          <a:xfrm>
            <a:off x="2971800" y="914400"/>
            <a:ext cx="3505200" cy="0"/>
          </a:xfrm>
          <a:prstGeom prst="line">
            <a:avLst/>
          </a:prstGeom>
          <a:noFill/>
          <a:ln w="9525" cap="flat" cmpd="sng" algn="ctr">
            <a:solidFill>
              <a:schemeClr val="tx1"/>
            </a:solidFill>
            <a:prstDash val="solid"/>
            <a:round/>
            <a:headEnd type="none" w="med" len="med"/>
            <a:tailEnd type="none" w="med" len="med"/>
          </a:ln>
          <a:effectLst/>
        </p:spPr>
      </p:cxnSp>
      <p:sp>
        <p:nvSpPr>
          <p:cNvPr id="2" name="Rectangle 1"/>
          <p:cNvSpPr/>
          <p:nvPr/>
        </p:nvSpPr>
        <p:spPr>
          <a:xfrm>
            <a:off x="3657600" y="5733102"/>
            <a:ext cx="6400800" cy="523220"/>
          </a:xfrm>
          <a:prstGeom prst="rect">
            <a:avLst/>
          </a:prstGeom>
        </p:spPr>
        <p:txBody>
          <a:bodyPr wrap="square">
            <a:spAutoFit/>
          </a:bodyPr>
          <a:lstStyle/>
          <a:p>
            <a:pPr>
              <a:buNone/>
            </a:pPr>
            <a:r>
              <a:rPr lang="en-US" sz="2800" b="1" dirty="0"/>
              <a:t>http://drought.unl.edu/ranchplan</a:t>
            </a:r>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648" y="501618"/>
            <a:ext cx="3784889" cy="4924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0685" y="501619"/>
            <a:ext cx="3820110" cy="4924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075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5390" y="381001"/>
            <a:ext cx="6595075" cy="2308324"/>
          </a:xfrm>
          <a:prstGeom prst="rect">
            <a:avLst/>
          </a:prstGeom>
          <a:noFill/>
        </p:spPr>
        <p:txBody>
          <a:bodyPr wrap="none" rtlCol="0">
            <a:spAutoFit/>
          </a:bodyPr>
          <a:lstStyle/>
          <a:p>
            <a:r>
              <a:rPr lang="en-US" sz="2800" b="1" dirty="0"/>
              <a:t>Put together a drought planning team</a:t>
            </a:r>
          </a:p>
          <a:p>
            <a:endParaRPr lang="en-US" dirty="0"/>
          </a:p>
          <a:p>
            <a:pPr marL="285750" indent="-285750">
              <a:buFont typeface="Arial" pitchFamily="34" charset="0"/>
              <a:buChar char="•"/>
            </a:pPr>
            <a:r>
              <a:rPr lang="en-US" sz="2000" dirty="0"/>
              <a:t>Family and friends</a:t>
            </a:r>
          </a:p>
          <a:p>
            <a:pPr marL="285750" indent="-285750">
              <a:buFont typeface="Arial" pitchFamily="34" charset="0"/>
              <a:buChar char="•"/>
            </a:pPr>
            <a:r>
              <a:rPr lang="en-US" sz="2000" dirty="0"/>
              <a:t>Technical advisors and consultants</a:t>
            </a:r>
          </a:p>
          <a:p>
            <a:pPr marL="285750" indent="-285750">
              <a:buFont typeface="Arial" pitchFamily="34" charset="0"/>
              <a:buChar char="•"/>
            </a:pPr>
            <a:r>
              <a:rPr lang="en-US" sz="2000" dirty="0"/>
              <a:t>Insurance agents</a:t>
            </a:r>
          </a:p>
          <a:p>
            <a:pPr marL="285750" indent="-285750">
              <a:buFont typeface="Arial" pitchFamily="34" charset="0"/>
              <a:buChar char="•"/>
            </a:pPr>
            <a:r>
              <a:rPr lang="en-US" sz="2000" dirty="0"/>
              <a:t>Bankers</a:t>
            </a:r>
          </a:p>
          <a:p>
            <a:pPr marL="285750" indent="-285750">
              <a:buFont typeface="Arial" pitchFamily="34" charset="0"/>
              <a:buChar char="•"/>
            </a:pPr>
            <a:endParaRPr lang="en-US" dirty="0"/>
          </a:p>
        </p:txBody>
      </p:sp>
      <p:sp>
        <p:nvSpPr>
          <p:cNvPr id="5" name="TextBox 4"/>
          <p:cNvSpPr txBox="1"/>
          <p:nvPr/>
        </p:nvSpPr>
        <p:spPr>
          <a:xfrm>
            <a:off x="2425390" y="2689325"/>
            <a:ext cx="3994727" cy="2246769"/>
          </a:xfrm>
          <a:prstGeom prst="rect">
            <a:avLst/>
          </a:prstGeom>
          <a:noFill/>
        </p:spPr>
        <p:txBody>
          <a:bodyPr wrap="square" rtlCol="0">
            <a:spAutoFit/>
          </a:bodyPr>
          <a:lstStyle/>
          <a:p>
            <a:r>
              <a:rPr lang="en-US" sz="2000" dirty="0"/>
              <a:t>Planning partners can help develop a ranch vision, understand the effects of drought, and identify the most appropriate strategies</a:t>
            </a:r>
          </a:p>
          <a:p>
            <a:endParaRPr lang="en-US" sz="2000" dirty="0"/>
          </a:p>
          <a:p>
            <a:r>
              <a:rPr lang="en-US" sz="2000" dirty="0"/>
              <a:t>Done early in the process to make sure everyone’s on the same page</a:t>
            </a:r>
          </a:p>
        </p:txBody>
      </p:sp>
      <p:pic>
        <p:nvPicPr>
          <p:cNvPr id="10" name="Picture 2" descr="P:\Ranch Plan Documents\images\ranchloca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r="13797"/>
          <a:stretch/>
        </p:blipFill>
        <p:spPr bwMode="auto">
          <a:xfrm>
            <a:off x="7391400" y="1371600"/>
            <a:ext cx="3363157" cy="366979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BA770C-A222-C977-44C8-ED3162375FA7}"/>
              </a:ext>
            </a:extLst>
          </p:cNvPr>
          <p:cNvSpPr txBox="1"/>
          <p:nvPr/>
        </p:nvSpPr>
        <p:spPr>
          <a:xfrm>
            <a:off x="2743200" y="5555224"/>
            <a:ext cx="8458200" cy="923330"/>
          </a:xfrm>
          <a:prstGeom prst="rect">
            <a:avLst/>
          </a:prstGeom>
          <a:noFill/>
        </p:spPr>
        <p:txBody>
          <a:bodyPr wrap="square">
            <a:spAutoFit/>
          </a:bodyPr>
          <a:lstStyle/>
          <a:p>
            <a:r>
              <a:rPr lang="en-US" i="1" dirty="0"/>
              <a:t>“If you have a plan, even if it’s in your head, you need to share it with the people that work with you. Whether it’s your children, your banker, or your employees… it needs to be shared information.” </a:t>
            </a:r>
            <a:r>
              <a:rPr lang="en-US" dirty="0"/>
              <a:t>(Texas rancher) </a:t>
            </a:r>
          </a:p>
        </p:txBody>
      </p:sp>
    </p:spTree>
    <p:extLst>
      <p:ext uri="{BB962C8B-B14F-4D97-AF65-F5344CB8AC3E}">
        <p14:creationId xmlns:p14="http://schemas.microsoft.com/office/powerpoint/2010/main" val="3802888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381000"/>
            <a:ext cx="5905848" cy="523220"/>
          </a:xfrm>
          <a:prstGeom prst="rect">
            <a:avLst/>
          </a:prstGeom>
          <a:noFill/>
        </p:spPr>
        <p:txBody>
          <a:bodyPr wrap="none" rtlCol="0">
            <a:spAutoFit/>
          </a:bodyPr>
          <a:lstStyle/>
          <a:p>
            <a:r>
              <a:rPr lang="en-US" sz="2800" b="1" dirty="0"/>
              <a:t>Conduct Inventory of Ranch Resources</a:t>
            </a:r>
          </a:p>
        </p:txBody>
      </p:sp>
      <p:sp>
        <p:nvSpPr>
          <p:cNvPr id="4" name="TextBox 3"/>
          <p:cNvSpPr txBox="1"/>
          <p:nvPr/>
        </p:nvSpPr>
        <p:spPr>
          <a:xfrm>
            <a:off x="2876739" y="1447800"/>
            <a:ext cx="2690800" cy="1754326"/>
          </a:xfrm>
          <a:prstGeom prst="rect">
            <a:avLst/>
          </a:prstGeom>
          <a:noFill/>
        </p:spPr>
        <p:txBody>
          <a:bodyPr wrap="square" rtlCol="0">
            <a:spAutoFit/>
          </a:bodyPr>
          <a:lstStyle/>
          <a:p>
            <a:r>
              <a:rPr lang="en-US" sz="2400" b="1" dirty="0"/>
              <a:t>Provides baseline of what you have to work with</a:t>
            </a:r>
          </a:p>
          <a:p>
            <a:endParaRPr lang="en-US" dirty="0"/>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76082"/>
            <a:ext cx="476250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95600" y="2895601"/>
            <a:ext cx="2614600" cy="1569660"/>
          </a:xfrm>
          <a:prstGeom prst="rect">
            <a:avLst/>
          </a:prstGeom>
          <a:noFill/>
        </p:spPr>
        <p:txBody>
          <a:bodyPr wrap="square" rtlCol="0">
            <a:spAutoFit/>
          </a:bodyPr>
          <a:lstStyle/>
          <a:p>
            <a:r>
              <a:rPr lang="en-US" sz="2400" b="1" dirty="0"/>
              <a:t>Can work with advisors; NRCS whole-ranch inventory</a:t>
            </a:r>
          </a:p>
        </p:txBody>
      </p:sp>
    </p:spTree>
    <p:extLst>
      <p:ext uri="{BB962C8B-B14F-4D97-AF65-F5344CB8AC3E}">
        <p14:creationId xmlns:p14="http://schemas.microsoft.com/office/powerpoint/2010/main" val="3311928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667000" y="1134577"/>
            <a:ext cx="77724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0">
            <a:spAutoFit/>
          </a:bodyPr>
          <a:lstStyle>
            <a:lvl1pPr>
              <a:spcBef>
                <a:spcPct val="20000"/>
              </a:spcBef>
              <a:buBlip>
                <a:blip r:embed="rId3"/>
              </a:buBlip>
              <a:defRPr sz="3000">
                <a:solidFill>
                  <a:schemeClr val="tx1"/>
                </a:solidFill>
                <a:latin typeface="Arial" charset="0"/>
              </a:defRPr>
            </a:lvl1pPr>
            <a:lvl2pPr marL="742950" indent="-285750">
              <a:spcBef>
                <a:spcPct val="20000"/>
              </a:spcBef>
              <a:buBlip>
                <a:blip r:embed="rId4"/>
              </a:buBlip>
              <a:defRPr sz="24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b="1" u="sng" dirty="0">
                <a:solidFill>
                  <a:srgbClr val="663300"/>
                </a:solidFill>
              </a:rPr>
              <a:t>Effects of Drought in Nebraska</a:t>
            </a:r>
          </a:p>
          <a:p>
            <a:pPr>
              <a:spcBef>
                <a:spcPct val="0"/>
              </a:spcBef>
              <a:buFontTx/>
              <a:buNone/>
            </a:pPr>
            <a:endParaRPr lang="en-US" altLang="en-US" sz="800" b="1" u="sng" dirty="0">
              <a:solidFill>
                <a:srgbClr val="663300"/>
              </a:solidFill>
            </a:endParaRPr>
          </a:p>
          <a:p>
            <a:pPr>
              <a:spcBef>
                <a:spcPct val="0"/>
              </a:spcBef>
              <a:buFontTx/>
              <a:buChar char="•"/>
            </a:pPr>
            <a:r>
              <a:rPr lang="en-US" altLang="en-US" sz="2000" b="1" dirty="0"/>
              <a:t>  Cattle culling and reduced stocking rates</a:t>
            </a:r>
          </a:p>
          <a:p>
            <a:pPr>
              <a:spcBef>
                <a:spcPct val="0"/>
              </a:spcBef>
              <a:buFontTx/>
              <a:buChar char="•"/>
            </a:pPr>
            <a:r>
              <a:rPr lang="en-US" altLang="en-US" sz="2000" b="1" dirty="0"/>
              <a:t>  Reduced grass/hay production</a:t>
            </a:r>
          </a:p>
          <a:p>
            <a:pPr>
              <a:spcBef>
                <a:spcPct val="0"/>
              </a:spcBef>
              <a:buFontTx/>
              <a:buChar char="•"/>
            </a:pPr>
            <a:r>
              <a:rPr lang="en-US" altLang="en-US" sz="2000" dirty="0"/>
              <a:t>  Surface water/ground water quantity and quality problems</a:t>
            </a:r>
          </a:p>
          <a:p>
            <a:pPr>
              <a:spcBef>
                <a:spcPct val="0"/>
              </a:spcBef>
              <a:buFontTx/>
              <a:buChar char="•"/>
            </a:pPr>
            <a:r>
              <a:rPr lang="en-US" altLang="en-US" sz="2000" dirty="0"/>
              <a:t>  Increased supplemental feed costs</a:t>
            </a:r>
          </a:p>
          <a:p>
            <a:pPr>
              <a:spcBef>
                <a:spcPct val="0"/>
              </a:spcBef>
              <a:buFontTx/>
              <a:buChar char="•"/>
            </a:pPr>
            <a:r>
              <a:rPr lang="en-US" altLang="en-US" sz="2000" dirty="0"/>
              <a:t>  Crop losses</a:t>
            </a:r>
          </a:p>
          <a:p>
            <a:pPr>
              <a:spcBef>
                <a:spcPct val="0"/>
              </a:spcBef>
              <a:buFontTx/>
              <a:buChar char="•"/>
            </a:pPr>
            <a:r>
              <a:rPr lang="en-US" altLang="en-US" sz="2000" dirty="0"/>
              <a:t>  Emotional stress</a:t>
            </a:r>
          </a:p>
          <a:p>
            <a:pPr>
              <a:spcBef>
                <a:spcPct val="0"/>
              </a:spcBef>
              <a:buFontTx/>
              <a:buChar char="•"/>
            </a:pPr>
            <a:r>
              <a:rPr lang="en-US" altLang="en-US" sz="2000" dirty="0"/>
              <a:t>  Increased pests such as grasshoppers</a:t>
            </a:r>
          </a:p>
          <a:p>
            <a:pPr>
              <a:spcBef>
                <a:spcPct val="0"/>
              </a:spcBef>
              <a:buFontTx/>
              <a:buChar char="•"/>
            </a:pPr>
            <a:r>
              <a:rPr lang="en-US" altLang="en-US" sz="2000" dirty="0"/>
              <a:t>  Wind erosion</a:t>
            </a:r>
          </a:p>
          <a:p>
            <a:pPr>
              <a:spcBef>
                <a:spcPct val="0"/>
              </a:spcBef>
              <a:buFontTx/>
              <a:buChar char="•"/>
            </a:pPr>
            <a:r>
              <a:rPr lang="en-US" altLang="en-US" sz="2000" dirty="0"/>
              <a:t>  Increased irrigation</a:t>
            </a:r>
          </a:p>
          <a:p>
            <a:pPr>
              <a:spcBef>
                <a:spcPct val="0"/>
              </a:spcBef>
              <a:buFontTx/>
              <a:buChar char="•"/>
            </a:pPr>
            <a:r>
              <a:rPr lang="en-US" altLang="en-US" sz="2000" dirty="0"/>
              <a:t>  Reduced cattle pregnancy rates</a:t>
            </a:r>
          </a:p>
          <a:p>
            <a:pPr>
              <a:spcBef>
                <a:spcPct val="0"/>
              </a:spcBef>
              <a:buFontTx/>
              <a:buChar char="•"/>
            </a:pPr>
            <a:r>
              <a:rPr lang="en-US" altLang="en-US" sz="2000" dirty="0"/>
              <a:t>  Increased weed pressures</a:t>
            </a:r>
          </a:p>
          <a:p>
            <a:pPr>
              <a:spcBef>
                <a:spcPct val="0"/>
              </a:spcBef>
              <a:buFontTx/>
              <a:buChar char="•"/>
            </a:pPr>
            <a:r>
              <a:rPr lang="en-US" altLang="en-US" sz="2000" dirty="0"/>
              <a:t>  Tree losses</a:t>
            </a:r>
          </a:p>
          <a:p>
            <a:pPr>
              <a:spcBef>
                <a:spcPct val="0"/>
              </a:spcBef>
              <a:buFontTx/>
              <a:buChar char="•"/>
            </a:pPr>
            <a:r>
              <a:rPr lang="en-US" altLang="en-US" sz="2000" dirty="0"/>
              <a:t>  Hindered pasture burns</a:t>
            </a:r>
          </a:p>
          <a:p>
            <a:pPr>
              <a:spcBef>
                <a:spcPct val="0"/>
              </a:spcBef>
              <a:buFontTx/>
              <a:buChar char="•"/>
            </a:pPr>
            <a:r>
              <a:rPr lang="en-US" altLang="en-US" sz="2000" dirty="0"/>
              <a:t>  Increased disease</a:t>
            </a:r>
          </a:p>
        </p:txBody>
      </p:sp>
      <p:pic>
        <p:nvPicPr>
          <p:cNvPr id="7171" name="Picture 3" descr="Cattle Drive in Wyom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4774" y="3886201"/>
            <a:ext cx="27432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955956" y="128610"/>
            <a:ext cx="6999032" cy="830997"/>
          </a:xfrm>
          <a:prstGeom prst="rect">
            <a:avLst/>
          </a:prstGeom>
          <a:noFill/>
        </p:spPr>
        <p:txBody>
          <a:bodyPr wrap="none" rtlCol="0">
            <a:spAutoFit/>
          </a:bodyPr>
          <a:lstStyle/>
          <a:p>
            <a:r>
              <a:rPr lang="en-US" sz="2800" b="1" dirty="0"/>
              <a:t>Understand Drought Risks and Benefits</a:t>
            </a:r>
          </a:p>
          <a:p>
            <a:r>
              <a:rPr lang="en-US" sz="2000" b="1" dirty="0"/>
              <a:t>      </a:t>
            </a:r>
            <a:r>
              <a:rPr lang="en-US" sz="2000" b="1" dirty="0">
                <a:solidFill>
                  <a:schemeClr val="tx1">
                    <a:lumMod val="50000"/>
                    <a:lumOff val="50000"/>
                  </a:schemeClr>
                </a:solidFill>
              </a:rPr>
              <a:t>How it affects your operation</a:t>
            </a:r>
          </a:p>
        </p:txBody>
      </p:sp>
      <p:sp>
        <p:nvSpPr>
          <p:cNvPr id="5" name="TextBox 4"/>
          <p:cNvSpPr txBox="1"/>
          <p:nvPr/>
        </p:nvSpPr>
        <p:spPr>
          <a:xfrm>
            <a:off x="4419601" y="6063734"/>
            <a:ext cx="4386137" cy="400110"/>
          </a:xfrm>
          <a:prstGeom prst="rect">
            <a:avLst/>
          </a:prstGeom>
          <a:noFill/>
        </p:spPr>
        <p:txBody>
          <a:bodyPr wrap="none" rtlCol="0">
            <a:spAutoFit/>
          </a:bodyPr>
          <a:lstStyle/>
          <a:p>
            <a:r>
              <a:rPr lang="en-US" sz="2000" b="1" dirty="0"/>
              <a:t>Are there any benefits to drought?</a:t>
            </a:r>
          </a:p>
        </p:txBody>
      </p:sp>
    </p:spTree>
    <p:extLst>
      <p:ext uri="{BB962C8B-B14F-4D97-AF65-F5344CB8AC3E}">
        <p14:creationId xmlns:p14="http://schemas.microsoft.com/office/powerpoint/2010/main" val="2374502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t0.gstatic.com/images?q=tbn:ANd9GcSZanF6tFo9IR3wLiUm4MEYg3c3twEB0dFJkHTF0yA2w_pXvvG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1" y="-11467"/>
            <a:ext cx="1676400" cy="22951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31265" y="315619"/>
            <a:ext cx="5218095" cy="523220"/>
          </a:xfrm>
          <a:prstGeom prst="rect">
            <a:avLst/>
          </a:prstGeom>
          <a:noFill/>
        </p:spPr>
        <p:txBody>
          <a:bodyPr wrap="none" rtlCol="0">
            <a:spAutoFit/>
          </a:bodyPr>
          <a:lstStyle/>
          <a:p>
            <a:r>
              <a:rPr lang="en-US" sz="2800" b="1" dirty="0"/>
              <a:t>Develop a Monitoring System</a:t>
            </a:r>
          </a:p>
        </p:txBody>
      </p:sp>
      <p:sp>
        <p:nvSpPr>
          <p:cNvPr id="4" name="TextBox 3"/>
          <p:cNvSpPr txBox="1"/>
          <p:nvPr/>
        </p:nvSpPr>
        <p:spPr>
          <a:xfrm>
            <a:off x="3505200" y="960949"/>
            <a:ext cx="5168916" cy="369332"/>
          </a:xfrm>
          <a:prstGeom prst="rect">
            <a:avLst/>
          </a:prstGeom>
          <a:noFill/>
        </p:spPr>
        <p:txBody>
          <a:bodyPr wrap="none" rtlCol="0">
            <a:spAutoFit/>
          </a:bodyPr>
          <a:lstStyle/>
          <a:p>
            <a:r>
              <a:rPr lang="en-US" b="1" dirty="0">
                <a:solidFill>
                  <a:srgbClr val="663300"/>
                </a:solidFill>
              </a:rPr>
              <a:t>“You can’t manage it, if you don’t measure it”</a:t>
            </a:r>
          </a:p>
        </p:txBody>
      </p:sp>
      <p:sp>
        <p:nvSpPr>
          <p:cNvPr id="6" name="TextBox 5"/>
          <p:cNvSpPr txBox="1"/>
          <p:nvPr/>
        </p:nvSpPr>
        <p:spPr>
          <a:xfrm>
            <a:off x="2743201" y="3926903"/>
            <a:ext cx="7109639" cy="369332"/>
          </a:xfrm>
          <a:prstGeom prst="rect">
            <a:avLst/>
          </a:prstGeom>
          <a:noFill/>
        </p:spPr>
        <p:txBody>
          <a:bodyPr wrap="none" rtlCol="0">
            <a:spAutoFit/>
          </a:bodyPr>
          <a:lstStyle/>
          <a:p>
            <a:r>
              <a:rPr lang="en-US" b="1" dirty="0"/>
              <a:t>On your ranch: determine what to monitor on an ongoing basis</a:t>
            </a:r>
          </a:p>
        </p:txBody>
      </p:sp>
      <p:pic>
        <p:nvPicPr>
          <p:cNvPr id="3078" name="Picture 6" descr="http://t3.gstatic.com/images?q=tbn:ANd9GcQ4P16jRo4mQlCSgcqTqA-oGlxPYsXq2pB8cVHxm8wy3771-KQ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4418345"/>
            <a:ext cx="2087819" cy="23448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noble.org/imageFactory?f=/Global/ag/forage/GrazingStick/Fig1measuring-canopy-height.jpg&amp;w=315&amp;bw=0">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4820" y="4411552"/>
            <a:ext cx="2560381" cy="234484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2" descr="data:image/jpeg;base64,/9j/4AAQSkZJRgABAQAAAQABAAD/2wCEAAkGBxQTEhQUExQWFRUXGBQWFBgXFxcWGBYXFBcXFxQVFBYYHCggGBolHBcUITEhJSkrLi4uFx8zODMsNygtLisBCgoKDg0OGhAQGiwkHCQsLCwsLCwsLCwsLCwsLCwsLCwsLCwsLCwsLCwsLCwsLCwsLCwsLCwsLCw3LCs3OCs3Mv/AABEIAOEA4QMBIgACEQEDEQH/xAAbAAAABwEAAAAAAAAAAAAAAAAAAQIDBAUGB//EAEMQAAEDAgMEBwQHBwQBBQAAAAEAAhEDBBIhMQUGQVETIjJhcYGRFKGxwQdCUnKC0fAVIzNikrLhJCVDU4NUhKLS8f/EABkBAAMBAQEAAAAAAAAAAAAAAAABAgMEBf/EACMRAQEAAgMBAQEAAgMBAAAAAAABAhEDITESQTIiURMzQgT/2gAMAwEAAhEDEQA/ALb6Mj/tlv4P/uK1QWT+jIf7Zb/j/uK1YU2gqUJRIwEwNBEAjhH4DPtLZg5IVLtnNIr20pn2Irkz5s8bqQr4ktum80l121RTbEBJFuTpmsb/APZnP/KN1JddBO06mKO5RKVsSVODYGS14uTLO9xcOSicEhgPFLXYZvoAlMpwjlGSo+QARykygUY4zEBKMFEGlHhKuUDlCUUIgc0bBSEoFEmQ5QlJKLGgiyVj/pUP+21vw/Fal1dvEhY/6Urpp2dVAIJJaOHNTvYcDQR4SjTN3b6ONqUmWFux1QYoflxHWK1H7XpcXrnG5NBotaL5cDhdmIJ7XBaOjWeTk9wbzLc/QqP0NL+1aP2wlU9sUvte5Ubq5yirJ+5/hGLg/wDYPDCR8k/oLo7Zo/bH67kkbco/bCzlvSwue9rgC4yTAPdoRkp0k/XB/CyEvoLdu16J+uEX7XpcHhUba1cEgNokHTqtUxlw4AYjTHMBgIU2jZrbG0HO7LwGp/YFQljy5xIjL/CqNtVRI08hCRs2/a0HFOEDh81lSaC22iGAue6G96kM23QdpUb6qno7x0S04WF4HMcUBthlQSLYu78A8OS0x1Ipoad7TOjx6p0VQdCFlztV4ybbgfhHwTg2hcnRrG5cj+Sr7DRVQTkHEd4/ymG0H/8Aa/0YVRm4uARjqMA5AH5orqpWkhlQtyR9Da9FJ4/5XebWIPfGtUecLOstHRNSu/PkcIVDtOjUNUsY52ECc3Sgtt6L5o1qA+abqbdot1qD1WLoUGZAio53HkrFuz8JEYQe/o5+Mo+tDa8dvLQ4OUervVTEwHHyP5KE24qMIALJP8rPin3Xlcavox3lif0Wx2+8peYDCPEJu92xWa6GtHmYHql07+o7ImiR/KRPuQuarmDE0NPc5TQiHalZxjpaNPnLwfXkky49q9pDjln8SodPeIuMezUiJgkgR8FZMIdmaFr6CfgqBnoqRPWvpnKGgSfeqPf2wtm2VQtqVHPBaQSSRmeS0wfTaQeitgRoQ3MeGSofpHvy+yqCacS3szOvgnKHG5P6CCPD3n0RKth2PcO0a6zoYntbia+c4jrLUW+yGBpb0rSD3rCbj2Adb0Dg+3EmGnrLWjZ2WdMHwJHvWN9C0bscf9g7uaM7FdJh/qP8qrZs4a9D6VHfklG2AyFOoPCq78kBKZst+YyGeqdt9j1G5HCqO1FQ1HAvfh0AnMeamto1QYFSoB3mfkg0w2lTrDDnwSKmy6h1Zw5hU97to0TBuJPLimqG9LuFaPFuqBpJu2OBhwLT3wmrSjIqZZQmL7bLS5uJ4cSc4+albPfJfhzyKmwaN7u04puDWz1iFbGxfEAR4Ku2DTqhpwAYpnNWntN5oWMPgnCV1fZNx9UP/rj5pbNlXEAy6fvT81Np3t4P+GfROC+vP/TcuSeiNUbKrAxj1P8AlS+iJ0SRdXRMOtwAcpxDRHiqjOnSD51kxCLCR69rVI6oB9FXG1e2o4uGohXzXVuNu0fjRuoOOtOmPxoG1TR2e8nEBllonnbNr4icRjgDB9ysmUhGYaPB5SxaU4zI/rKNbG1ZT2fVjQSOYCNtnWzxNZH3Qpxs6J+v/wDM/NI9it/tu/rThI1K2e3XId0fkmrui9whoCeq21BujnTwl0+5NXLKLoFSoW/dMSmqKqzssALTEkqXcbMqgA0+j/Eck8ylZtBaHuPi6Smaj7DQk+bz+aR6Q2WV3q51qB4kH1VZv9Rc2wqYn0icTcmHFx5q69o2a3Smw95JPzWf352jbPsqjKNNrc25gRz4qoNOUYu8+pQRR4olQ07HuLs3HY0CHNzDhBOYOIq7p7vQTm6eTCSD+GVjt0LYvtbc6QX6Tn1uMFXvs9UHqkDva50+ayy9Cyds9rciao/BU+RUd7KDcjXeDyit8CipGuNLiPEkqRSvbka1mOj7TAlBswH0wDiqYW/a60qt25f02Uv3Ndz3nhLtDxzKsLneGoxzsVGm5rYJcWiD5Ln+0bx1RxeYzOgEADgAqUQ90n45kyeZJQNY81HBRgJhKpOznipLbg8yPAquKNlRLQTqV4WmWucPBxVhT3mrDSq8eaoX1Am5RoNQ/fO4bpUce7JOW++1Q9t1QfdgrJApJMI0WnQrTeWm4516o+80Aeqsql2KhJZcYchkIzXKXOy1KTTquaZBIPin8lY6o9uEZ1qp8IChUaLnPcOkqBozAnP1WZ2PvlXpdV+F7RpIz9YWtstv29cYnVW038WkEFRdp0SKY4iofxn8kTzTzHR1ZHDHU+ICt6G0WfVuKMd7M0t21I0uqQ/B/lLZyKTCzMezvP8A5Hp1ttOlofE1Kn5q0dtGdLumP/GUl+0XHIXjP6D+asGbG1LTPs4YOeJzv7knaNmXTFMOmcydFIpXBnO5FT+UNhFfu6v8fou/DiM/kmaksNnwBDA50xBz9ysa1rdN/h21FwI5NEebkVB9KOtdieYbBT3SUSIdeOJ7slIR2s2hIijRHPrM/wDqqjfmhdexPNQ04BGJrcM+4K36O3mDeVD3Aqi30p2/slQ061R7uTtD4ZKg5T5IIYigqN1/cSzebOi4MxQKhycJPW0Vz0xBw+x1fHH81md2LJxtLYtc4SHHIx9Y961FC3rtHVqP8yCscr2NEvuo1t3jxrx8Ske1NP8AwT/7gfmpofcfWbTf98NSatKe1Z0nd7YCXexpm94qgNIwA3EQC0OxRHMrF3LwDhGgyWl36uGdSlTaaZGbm5cdIWSWkM9S4pyFHaU5KYKe5IlJcUUpgtJxJSKEaAAIntlKRwiEZKSluCLCqGyAe5LBjT9eaSQjCVgPULlzTqtNZbyNhoNNoIAl0DP3LKABHrkpsOR0S3cyqOka5oPgBCk2lm5/V6QPPgPkFhtoXnR0xTZIEST3qJs/atVjpD3DwKzss8V8x0i7pm1b0lZwjhIz8Aqqtt9lYBjBmchPFZTam2K1YBtR5cBoCq8FwMgmdVc87Rp0Sw3dqYZdTMyeUKQdjOdLaTg1w1BAJCzVrvU+nSyruxgdl4JHiHJvdTaNapWe9lRrXOBkuJAT0TSv3SuHGTV7smwoG+mxX0dn1C4yQW5/EK6bdXgP8Sh49Lr6rPb83tw60qCo6mWyJDX4s0g5UjSsXj7kSsOv7lW9U2NAtaIAcW5Se1xV0a9w3I4G/gM+qyu6bKnsluWOLe1mJH1lsKL7poyOPucAsM72vQmVq50qN8mBFUfV418J5QApdO7rDtW7T4OaExU2g1xh761E9wa4fBZz62NMBvw89I0l2JxGsDgVm5Wu+kKgP3b21RWnKcgY7wFkFtiRSWHJqUYKsFvKSg4pMqpAWjBRNKJxTBbXIy5MgpUoIrEiRBAIGghJKWQkgIANS2nNIcilKmeu3F7mgSTCjP6ro4jVXW7tVjasvI0gTzyTG3LRoJeI1KFXHaA16fOag03KSHoTo7TtekcGjWQuh7C2QynTjoWvJ+sSffC55Z1i14cOC7Bss130qbmmkGloIzKzy3+BBp0M49npDxBcqHfxhFlUPR025tza2Dqtn7NW/wC1g8Gz81lvpGoEWNSaofm3LIceEKcbdhxrzQQy5ILcOt7k2FQ2tB0PwFroz/m4DgrW5t3AxDwfvFUu5mJttQwVsMgyJ0zPBaz9sgCDVpVDyc0g+oC4uXu1arZbGc2nzcVJFi2P/wBUlm2KD8nMLTzbmPepjWW8E9LECYK5tZ76oc33yZDmtGRAWXAV7ftfcG4rgHAwkE8o0gqhY6RK7uPeu00oOQxJKC30RcoFyQggFSiL0RRFALlDEklBMFhyUCmpSmuRAclAlBoSXjJAFKbc5GHJBQAnOU9VuC7I6KOjBQPqlgJZckBKQW6XSdn7vVdG3avLb2emKjnteBGVQgeQXOCujbsWrKtu3/SsqRLS4jPIc1FUu6fsbh/EPm8lZ36QLei2yqOY4Ey0ADxVw7dcHSg1nmfgs9vvu70No9+kR9bL0U4+k5XHeEEvpBy9yC1Dre5Vk72Kg/BIIdmMz2irOpXAygjyVPuVjbaUC17mnPQ5drktb7a+Ie1r/KHLg5cp9WNJiqadQnNo9yzW8e1zhc1sNOhWt2hdUG03HrsJBgcJXNM6lYNIkOdHvWXHLvZVebNsKrbao2SA9mIt4FZADy7vBdap0gwBpaYw4QuV3zMNR7eAdC7cbL4g0gkkoYlvANCUSCABKMBGQjCQJRFCEpwTABKBSUYQCsSJxSSUlzskAaSixI0AlGkylhBCaU61IIRhBlBpWz3EvntFSn0jmjtASI5FZFpVnu/cdHXY8txAy2OclRyeB0upT+1Vqx97L3LOb+U/9G8gnhqZ4rSdI4ZttgPE/FZ/6QXVvYamKm1rZbmOGa5uP6+g49CNKj+ZBdoda3KpTZ0M+BPh1lpOiOWhWf3JE2VCY0d49oq+pvHAFeRzf3XTj4z2+9cikBMGfBUu6GyzVdjeDA08eB9VqNv7NNcAiMlZ2VAU6bWgNkNg+IWmOc12yylSGXVVoAJbUGnWEOjkuT71WxZd1ZESQQBpBHPiun9OScxEe9Yf6QrYY6dQcZafJbcWeO+kzFkygiCOV2bTrsYRIwiJU0DQJQa5BxRASCnRomwU4DkqBKCB0TeBAOJFREQkoA0pJxIyUA9Z2xqPawZTxMwO8oXdsaT3U3Zxo7gRzWg3EI6Z8j6v5LZm1pOGGoxpxCD4HvWOfLMb2r525Q0ygtttHcyi2m40qhDtQNR4LJ3GyqzO0wxpkJC0meN8L5sNsKdYTw14dyjDLIyPFPscQRhE9yeXha3W92HvDcmnOAvAy78slD303kdVs6lJ7HNJjURxVlsG3dTpDEHS6Dk7TlkoG/bibR8zq3WOa5pyaz0r5cowoJUdyC69jTre5Lf9FRPc6M/5loaIMnJU249MGxoZZw7P8RWip04nyXkc3/ZW2F6JZSdzAUOrVAJ5qwcziQolekCdFGqdQm3JJyBKzO/zXRSnmfgtrSswsx9ILD0LHHg8A92q14rqpsYAgkwEpjc4Pml2rZqMju+KF4IquH8zZ7s16Ms0x/Wn2rY0eiYGgB+Ead/NZitbOaASJHGFuxskOwuMZtbHoo9TZIgjxkHiuWc8mVlVlj0w6IrU2+yWNdm0GftZjyUs7MokGaIz4tMFdGOeNR8sWAlhXG0dgtb1qbyT9lwg+Z4qlcYJnJaSwFJJRylApls2kvSnhNoAJyE2nJgIFaTcm5p06rjUBII4f4W1tzbvEsqkdxM/5Wb3CsCWPqFuToDZEjvnktMdj0na02j7uRXHzXG3teMuhbRt2Np9V+LxSbG3c+npx9yiXuxmsBc1zvAmQmrB9wP4QDgO+ETV6itj2turSquxukP7hA9E/s3dSlSMgOJ1BcpDN4K9PKtRPiBI9yl2+9dB5zy93xSuNv6rc0fFBw4yOR0We3+n2KpkBGHQd61dG8ov0cs79JEewVIIIGH4qMOOzk3S+ppxbF4oIQgu8vqOzbhv/wBDb9wd/cVYPFXHIOXJVm5AIsaB7nf3FaKcpXm8391eE6Ga5iITdEZklKLhCZbrIBPms1Jhq8gs9vjb9JbVBxADvRW1xcYcmsdUdmSGxkBrm4gQol7ctfTqNLHNcWGAYznQtLSQU8OqWXjl+xqc1mcvmo10+atQn7XwUq1dgqZgiJhQ7ikRhc4EB+LCY1gwV3Txzx06wh9GmW64R8EtwgRnPgmtj2wbRpzIMAa+Gfcn69YAkNBcRyIAA5uc4gBcGc/ytjpx8QxbSRkk1KGGYUhteQQQWkHMHJw8Ry70YwwTBJ4KP8pejmOzFu2R1oKp9v7vh/WZk7w5K9e9ugkd59VXVtp4TBY6RBOWQB7OXf3LTh5st9s8sWEe0tJDu0Mikqbt1xNQvDSGl2HMRJGohQGu7v8APkvUwy3GNmjoGSahLMp7Z2zqlw4tpDEQJOcAeJOQTtkJGTttQNRzWDiU5W2bWZU6N7CH6wM5adCCMiO9avYFJ1qC51EmY60TA7lOWXXRxqNl25ZSbTBIw5FSiDpKz7N4aZdnI7v1xV9RqB4lrhnz5nQLg5Mbe63lRtrn92UewYDJTe1mua10jLLOJk8kWysTYY5paSJAMZ+hy8E51DsWlRoOYkeaj3WzKb8nNDh4CfVOMPCSPgpDq8RPrw9yj6spSKCtsSmOy5zO5Ue9lrUZavmpibLdfFbdzu4LOb9gexVNdWzOXFdHFlbWeUckgckEnF4oLs7Z9uxbiuiwo5/ay/EVoQcQ1ELMbjtPsdA6jC4x+JaXFAyXmc3910YeEVaWeqNsSBw0TL3Tmo1cunKPWPRZKObSwyWuyGF2YZj8oGqqSxuFokupjGanUNIggTgwfVB5yrAtdBOEOgFpDnETi4hwzyVc+l3BsEnCS94fI6wqPOZylEtLLxQ0tn0nhtbog3AKpqUw52F5pwacHUa580bGUq7LX90KeVdpaHGGvkQ4Twy071CdtMh4wUw1jMYLC5xxh+Tpec9NOStLL96KPR02sDCcAxcAQ52Nzl1XPKYsZisdlFzY16zRIdw4N8NFIdFSMQBBc7EOEtADQQodd9VznlgAxOkZ5QOXcmDWcAWPY2oCZiSxwMRIcOBXPq3ttPDrXNOPMuAADQ4lokkgAlvaAhLexpEhuWAPazG7CHyQZ4luUx3pFYuPaY0twBnRhxaGgGWljxmHDmmi8gkjDBaG4Ot1WjPtcTzKeWFEtPVAIMsBaG0y1hc4Na584iTMkRoEm+psc7GGxgFvhBJMdbrNPNKbTc5pxNaeq1uHEWzhPVIeNHdyFyHnE4ta0ENyBJw9HmNddFExuytV17Y0qtZ9R7MhWqlzQSAW02SG9xlQrK2oV3Uapo9G3FVZUpse4AlrS4EEmRyPNIq7aIqS2m0S8vILy7EHjC4eYTl9e9CaRp02tpNxkNxF/WeIJe45krux3IzyQtrCm6hQrU6YolxqMe1ri4HCeqetxU3Y1vTNJ7KjnYaoEupgktI5j6wP2VSvuMVFlKIDXPcD94klaHd2p1Hg02vDoxNJLIcNHMcOyVXJbJtE7Sxb4CG4umpimSxwDqZLW5dG5vabnqJUu3qY8XUADSB0Ze/o8cSXAg4tPqpuo6IIDWhrS0U5cQcXbLqmuIkapulWIBHRgMIzZjMg/aFTUnguS5Vr8w7XtKb8WJgfDGlgc44Wl0yC4ZuAic5SqVl0YwjC0hgcKvTS/Ec46Mu0ziIlE7HOI4Yc0SBlhDdA3mYlMzTLg406ZfAb0mc4Rp1IjFEDEjG3XZ/KTiuRgDnBzcTZmQIGeQ9Snre7pUSXtLnN6V2PpG9GRi7JbnBaftcU++uIyGf1SOY5k8O9MhpPaZDScRGI1JJ7zo0ckSndr6hXo1QIcQVJ9jLuzDvA/msZc0abXiDhPNp+Km29euzsPDh/Mfmq+O07aR7SNRB/Xqs5v64+xVATObdeGasKe8r2fxWEjn2h7lVb67WpVrGpg7Ut+K348ZKVv45Mgj6IoLq2l2Dchk2NHOJa7+4q8DIETKzu5dUCyoTyd/cVeNgnIrzOb+62w8B1TgkOtGnipVJqFRiz0rRicOQTFRnVJ8VIwd6bumYmwET0WMDcbPqAuMdUkmVI2HbkAh4kHTuV3VtnAlsEgpu1ty2Rh8103Lc0iY1Lp1IaAdR+o8EzcEcQpbWthINMzlnKytkVqoYg5ifVR6lwQclOBAMOEJQpgnqpfQ1TVB5Ik68VB2ldwHeBCswyCeCrNuW37skHNVj/AEjKXTJ0TmPEK92vR6SmHD6qz7D1oJW1tabS3DIzGa6sqym2KphaPYTCGGOap762wPIV1u6/qkfrijPKfBydpjA4nNS7dnPRP0Q2cwm7h4Jhp9F5+WXfTeTo8A08FFe8NKbbTe05KU+kC2ZzU/ehobKwdlAUevXaHYcRaYjuKBoFueqRXtcfaVY59q1uKi5qFrjIkJXS9IwsEjkVOFphyJy8JShbBuojlw9y3mTP5VdN1ekCMTwO4yPRFvFTPs2PIgxmRBmYy5qypViw/ab7lXb0XGKiRBDeWg8l0YXabNMT5lBDAgty261ubTmxoAAElrv7ld0aYCzu51M+xUCHCc8p06x71oabHREgE8clwc+N+q0wymj2YHNJaSddE0HnOSBHGRn70ild4p0GfMLKS/6PcvlSKlIwYIgpvDGRT2buq0+8eoVfVrOx4My7QlV80/P0+X5ZSm6WfayTtSiRx04JpnIiCpsyp3KQqtRaRln4KOKXGVJNOR1TEKPWoweeR9U5x5F9Eub4Jhp1kaclMIcABEzx5I6bB+fLySmOVvgmW4rLmdYKhXrA5vWB1HcroUDJMymL+wMZwQ4SPNXJd9FvbPPp0CIFPMcVNcG4QWhE3ZIaMU66DinaFINJDgc8hK2lv6yvqn3kb2Dlpmhu64S4ak6JW3qDy0EtynhyVbYuIe0iRzEHRaalx7TldVrqgngYUu3ogjIQUVpTxCTlyT9JzRIXHlxXfTfHOaIIjLVNOoSZUioxpzmOZUOvVZBiqwEcMSyx4s7b0q5YpLYCYumyOqo1G6kQHtPgZSrNzw5wIyGh4fqFf/HnPwY54mS5zIJMyn31MUd3BSBbioYI8E5Ts47XDRXcMtD7xlR2UmuBEAKj3otmstiRMAjv1Woq2+EyCM/yWf3qpuNB1MNzMERnOHuV8NsvaM7hpzjF+skSkfs6r9h/9KC79xj9Yf7Sbbsjz/uTlTRGgln6L4cp6O8AmefgjQWU9Rg1G4/ab94fJb6r/EcggitMvwG9kefxKjXHbHgfkggsv1nkct9T4fNFV19fgEEERph4N38MpNt2R4o0F0Y/wr8B2jlGPYb4fJBBZYoMHRvh+aTU18yggkWPp1vYd4fJVbu15IIKoM1nT7ATVxxQQRj6VRr3+GVhr3t/rkiQVYe0VZ7pdo/rmttcaD7rvgggnfF4eU1szXyHwCdve0EEFHJ4yvqE7U/eHwCRffxmeDvkggsMfRl4fQQQXS43/9k="/>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6" name="Picture 14" descr="http://t1.gstatic.com/images?q=tbn:ANd9GcTMxPtnza7GmOsZQoUu4rfXbLNc0DXwtNqVAD8smV31vnRH0BRM">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4418342"/>
            <a:ext cx="2750308" cy="234484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Current U.S. Drought Monitor"/>
          <p:cNvSpPr>
            <a:spLocks noChangeAspect="1" noChangeArrowheads="1"/>
          </p:cNvSpPr>
          <p:nvPr/>
        </p:nvSpPr>
        <p:spPr bwMode="auto">
          <a:xfrm>
            <a:off x="1587501" y="-136525"/>
            <a:ext cx="6905625" cy="690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Current U.S. Drought Monitor"/>
          <p:cNvSpPr>
            <a:spLocks noChangeAspect="1" noChangeArrowheads="1"/>
          </p:cNvSpPr>
          <p:nvPr/>
        </p:nvSpPr>
        <p:spPr bwMode="auto">
          <a:xfrm>
            <a:off x="1739901" y="15876"/>
            <a:ext cx="6905625" cy="690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Current U.S. Drought Monitor"/>
          <p:cNvSpPr>
            <a:spLocks noChangeAspect="1" noChangeArrowheads="1"/>
          </p:cNvSpPr>
          <p:nvPr/>
        </p:nvSpPr>
        <p:spPr bwMode="auto">
          <a:xfrm>
            <a:off x="1892301" y="168276"/>
            <a:ext cx="6905625" cy="690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6EBA75F4-318E-3379-622E-F9EC7A71984C}"/>
              </a:ext>
            </a:extLst>
          </p:cNvPr>
          <p:cNvPicPr>
            <a:picLocks noChangeAspect="1"/>
          </p:cNvPicPr>
          <p:nvPr/>
        </p:nvPicPr>
        <p:blipFill>
          <a:blip r:embed="rId11"/>
          <a:stretch>
            <a:fillRect/>
          </a:stretch>
        </p:blipFill>
        <p:spPr>
          <a:xfrm>
            <a:off x="2667000" y="1367565"/>
            <a:ext cx="3232235" cy="2472505"/>
          </a:xfrm>
          <a:prstGeom prst="rect">
            <a:avLst/>
          </a:prstGeom>
          <a:ln w="12700">
            <a:solidFill>
              <a:schemeClr val="tx1"/>
            </a:solidFill>
          </a:ln>
        </p:spPr>
      </p:pic>
      <p:pic>
        <p:nvPicPr>
          <p:cNvPr id="2050" name="Picture 2">
            <a:extLst>
              <a:ext uri="{FF2B5EF4-FFF2-40B4-BE49-F238E27FC236}">
                <a16:creationId xmlns:a16="http://schemas.microsoft.com/office/drawing/2014/main" id="{4AB1790B-3D2F-C6CD-CEC7-A26D99D36B3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88459" y="1349852"/>
            <a:ext cx="3232235" cy="249611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470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575265-F47A-2B06-B3FE-AFD716218956}"/>
              </a:ext>
            </a:extLst>
          </p:cNvPr>
          <p:cNvSpPr>
            <a:spLocks noGrp="1"/>
          </p:cNvSpPr>
          <p:nvPr>
            <p:ph type="ftr" sz="quarter" idx="11"/>
          </p:nvPr>
        </p:nvSpPr>
        <p:spPr/>
        <p:txBody>
          <a:bodyPr/>
          <a:lstStyle/>
          <a:p>
            <a:r>
              <a:rPr lang="en-US"/>
              <a:t>NATIONAL DROUGHT MITIGATION CENTER</a:t>
            </a:r>
            <a:endParaRPr lang="en-US" dirty="0"/>
          </a:p>
        </p:txBody>
      </p:sp>
      <p:pic>
        <p:nvPicPr>
          <p:cNvPr id="4" name="Picture 3">
            <a:extLst>
              <a:ext uri="{FF2B5EF4-FFF2-40B4-BE49-F238E27FC236}">
                <a16:creationId xmlns:a16="http://schemas.microsoft.com/office/drawing/2014/main" id="{5615E8EF-C67F-DD4A-4CD3-D79DDE56B659}"/>
              </a:ext>
            </a:extLst>
          </p:cNvPr>
          <p:cNvPicPr>
            <a:picLocks noChangeAspect="1"/>
          </p:cNvPicPr>
          <p:nvPr/>
        </p:nvPicPr>
        <p:blipFill>
          <a:blip r:embed="rId2"/>
          <a:stretch>
            <a:fillRect/>
          </a:stretch>
        </p:blipFill>
        <p:spPr>
          <a:xfrm>
            <a:off x="304800" y="1219200"/>
            <a:ext cx="11344919" cy="4776222"/>
          </a:xfrm>
          <a:prstGeom prst="rect">
            <a:avLst/>
          </a:prstGeom>
        </p:spPr>
      </p:pic>
      <p:sp>
        <p:nvSpPr>
          <p:cNvPr id="7" name="TextBox 6">
            <a:extLst>
              <a:ext uri="{FF2B5EF4-FFF2-40B4-BE49-F238E27FC236}">
                <a16:creationId xmlns:a16="http://schemas.microsoft.com/office/drawing/2014/main" id="{00ABC15C-45C9-74B2-F619-98BB9D6B8A27}"/>
              </a:ext>
            </a:extLst>
          </p:cNvPr>
          <p:cNvSpPr txBox="1"/>
          <p:nvPr/>
        </p:nvSpPr>
        <p:spPr>
          <a:xfrm>
            <a:off x="457200" y="463799"/>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Calibri" panose="020F0502020204030204"/>
                <a:ea typeface="+mn-ea"/>
                <a:cs typeface="+mn-cs"/>
              </a:rPr>
              <a:t>Grass-cast Productivity Forecasts</a:t>
            </a:r>
          </a:p>
        </p:txBody>
      </p:sp>
      <p:sp>
        <p:nvSpPr>
          <p:cNvPr id="9" name="TextBox 8">
            <a:extLst>
              <a:ext uri="{FF2B5EF4-FFF2-40B4-BE49-F238E27FC236}">
                <a16:creationId xmlns:a16="http://schemas.microsoft.com/office/drawing/2014/main" id="{4BCBB8AD-9222-3C15-A75D-82447E529530}"/>
              </a:ext>
            </a:extLst>
          </p:cNvPr>
          <p:cNvSpPr txBox="1"/>
          <p:nvPr/>
        </p:nvSpPr>
        <p:spPr>
          <a:xfrm>
            <a:off x="6400800" y="340687"/>
            <a:ext cx="509271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Calibri" panose="020F0502020204030204"/>
                <a:ea typeface="+mn-ea"/>
                <a:cs typeface="+mn-cs"/>
              </a:rPr>
              <a:t>Above normal, near normal or below normal, grass productivity in the upcoming growing season?</a:t>
            </a:r>
          </a:p>
        </p:txBody>
      </p:sp>
      <p:sp>
        <p:nvSpPr>
          <p:cNvPr id="10" name="TextBox 9">
            <a:extLst>
              <a:ext uri="{FF2B5EF4-FFF2-40B4-BE49-F238E27FC236}">
                <a16:creationId xmlns:a16="http://schemas.microsoft.com/office/drawing/2014/main" id="{EBB094B6-2B89-651F-15F4-B6E646D52C6E}"/>
              </a:ext>
            </a:extLst>
          </p:cNvPr>
          <p:cNvSpPr txBox="1"/>
          <p:nvPr/>
        </p:nvSpPr>
        <p:spPr>
          <a:xfrm>
            <a:off x="152400" y="6394023"/>
            <a:ext cx="4267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rPr>
              <a:t>Colorado State University, U.S. Department of Agriculture (USDA), National Drought Mitigation Center, and the University of Arizona</a:t>
            </a:r>
          </a:p>
        </p:txBody>
      </p:sp>
      <p:sp>
        <p:nvSpPr>
          <p:cNvPr id="12" name="TextBox 11">
            <a:extLst>
              <a:ext uri="{FF2B5EF4-FFF2-40B4-BE49-F238E27FC236}">
                <a16:creationId xmlns:a16="http://schemas.microsoft.com/office/drawing/2014/main" id="{E2C916BD-E817-E0DC-6581-9E517BC9F41F}"/>
              </a:ext>
            </a:extLst>
          </p:cNvPr>
          <p:cNvSpPr txBox="1"/>
          <p:nvPr/>
        </p:nvSpPr>
        <p:spPr>
          <a:xfrm>
            <a:off x="8601719" y="6424800"/>
            <a:ext cx="267588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https://grasscast.unl.edu/</a:t>
            </a:r>
          </a:p>
        </p:txBody>
      </p:sp>
    </p:spTree>
    <p:extLst>
      <p:ext uri="{BB962C8B-B14F-4D97-AF65-F5344CB8AC3E}">
        <p14:creationId xmlns:p14="http://schemas.microsoft.com/office/powerpoint/2010/main" val="2508034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263ED9-F2B9-4DD7-B18D-470DA7320C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NATIONAL DROUGHT MITIGATION CENTER</a:t>
            </a: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C55C4DE-7AE1-4A39-A1C7-8E45DE45E6E2}"/>
              </a:ext>
            </a:extLst>
          </p:cNvPr>
          <p:cNvPicPr>
            <a:picLocks noChangeAspect="1"/>
          </p:cNvPicPr>
          <p:nvPr/>
        </p:nvPicPr>
        <p:blipFill>
          <a:blip r:embed="rId2"/>
          <a:stretch>
            <a:fillRect/>
          </a:stretch>
        </p:blipFill>
        <p:spPr>
          <a:xfrm>
            <a:off x="288445" y="1413440"/>
            <a:ext cx="11615110" cy="4647775"/>
          </a:xfrm>
          <a:prstGeom prst="rect">
            <a:avLst/>
          </a:prstGeom>
        </p:spPr>
      </p:pic>
      <p:sp>
        <p:nvSpPr>
          <p:cNvPr id="5" name="TextBox 4">
            <a:extLst>
              <a:ext uri="{FF2B5EF4-FFF2-40B4-BE49-F238E27FC236}">
                <a16:creationId xmlns:a16="http://schemas.microsoft.com/office/drawing/2014/main" id="{35043DE4-0765-4749-AFD3-2D107F4EE6EF}"/>
              </a:ext>
            </a:extLst>
          </p:cNvPr>
          <p:cNvSpPr txBox="1"/>
          <p:nvPr/>
        </p:nvSpPr>
        <p:spPr>
          <a:xfrm>
            <a:off x="288445" y="430096"/>
            <a:ext cx="564007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Answers to Rancher’s Questions</a:t>
            </a:r>
          </a:p>
        </p:txBody>
      </p:sp>
      <p:pic>
        <p:nvPicPr>
          <p:cNvPr id="7" name="Picture 6">
            <a:extLst>
              <a:ext uri="{FF2B5EF4-FFF2-40B4-BE49-F238E27FC236}">
                <a16:creationId xmlns:a16="http://schemas.microsoft.com/office/drawing/2014/main" id="{2C042EEA-C29B-4979-AD7E-14E793687F76}"/>
              </a:ext>
            </a:extLst>
          </p:cNvPr>
          <p:cNvPicPr>
            <a:picLocks noChangeAspect="1"/>
          </p:cNvPicPr>
          <p:nvPr/>
        </p:nvPicPr>
        <p:blipFill>
          <a:blip r:embed="rId3"/>
          <a:stretch>
            <a:fillRect/>
          </a:stretch>
        </p:blipFill>
        <p:spPr>
          <a:xfrm>
            <a:off x="8508989" y="2341850"/>
            <a:ext cx="3250701" cy="1669736"/>
          </a:xfrm>
          <a:prstGeom prst="rect">
            <a:avLst/>
          </a:prstGeom>
        </p:spPr>
      </p:pic>
      <p:sp>
        <p:nvSpPr>
          <p:cNvPr id="8" name="TextBox 7">
            <a:extLst>
              <a:ext uri="{FF2B5EF4-FFF2-40B4-BE49-F238E27FC236}">
                <a16:creationId xmlns:a16="http://schemas.microsoft.com/office/drawing/2014/main" id="{96EA3E3B-8DA2-4ACE-9864-F1B3F3B52F2B}"/>
              </a:ext>
            </a:extLst>
          </p:cNvPr>
          <p:cNvSpPr txBox="1"/>
          <p:nvPr/>
        </p:nvSpPr>
        <p:spPr>
          <a:xfrm>
            <a:off x="8165856" y="6455578"/>
            <a:ext cx="60974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https://drought.unl.edu/ranchplan</a:t>
            </a:r>
          </a:p>
        </p:txBody>
      </p:sp>
    </p:spTree>
    <p:extLst>
      <p:ext uri="{BB962C8B-B14F-4D97-AF65-F5344CB8AC3E}">
        <p14:creationId xmlns:p14="http://schemas.microsoft.com/office/powerpoint/2010/main" val="1812579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6606" t="22279" r="27426" b="11937"/>
          <a:stretch/>
        </p:blipFill>
        <p:spPr bwMode="auto">
          <a:xfrm>
            <a:off x="5867400" y="114300"/>
            <a:ext cx="5790387"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362200" y="0"/>
            <a:ext cx="3276600" cy="6858000"/>
          </a:xfrm>
          <a:solidFill>
            <a:srgbClr val="D3D7AE"/>
          </a:solidFill>
        </p:spPr>
        <p:txBody>
          <a:bodyPr/>
          <a:lstStyle/>
          <a:p>
            <a:pPr marL="0" indent="0">
              <a:buNone/>
            </a:pPr>
            <a:endParaRPr lang="en-US" sz="1200" dirty="0"/>
          </a:p>
          <a:p>
            <a:pPr marL="0" indent="0">
              <a:buNone/>
            </a:pPr>
            <a:r>
              <a:rPr lang="en-US" sz="2400" b="1" dirty="0"/>
              <a:t>Identify Critical Dates for Making Decisions</a:t>
            </a:r>
          </a:p>
          <a:p>
            <a:pPr marL="0" indent="0">
              <a:buNone/>
            </a:pPr>
            <a:endParaRPr lang="en-US" sz="1600" dirty="0"/>
          </a:p>
          <a:p>
            <a:pPr marL="0" indent="0">
              <a:buNone/>
            </a:pPr>
            <a:r>
              <a:rPr lang="en-US" sz="2000" dirty="0">
                <a:solidFill>
                  <a:srgbClr val="663300"/>
                </a:solidFill>
              </a:rPr>
              <a:t>Monitoring ranch resources and thinking through decisions that must be made throughout the year, can help identify critical decision dates and criteria for making them.</a:t>
            </a:r>
          </a:p>
          <a:p>
            <a:pPr marL="0" indent="0">
              <a:buNone/>
            </a:pPr>
            <a:endParaRPr lang="en-US" sz="1400" dirty="0"/>
          </a:p>
          <a:p>
            <a:pPr marL="0" indent="0">
              <a:buNone/>
            </a:pPr>
            <a:r>
              <a:rPr lang="en-US" sz="2000" dirty="0"/>
              <a:t>Based on:</a:t>
            </a:r>
          </a:p>
          <a:p>
            <a:pPr>
              <a:buFont typeface="Arial" panose="020B0604020202020204" pitchFamily="34" charset="0"/>
              <a:buChar char="•"/>
            </a:pPr>
            <a:r>
              <a:rPr lang="en-US" sz="2000" dirty="0"/>
              <a:t>Historical rainfall</a:t>
            </a:r>
          </a:p>
          <a:p>
            <a:pPr>
              <a:buFont typeface="Arial" panose="020B0604020202020204" pitchFamily="34" charset="0"/>
              <a:buChar char="•"/>
            </a:pPr>
            <a:r>
              <a:rPr lang="en-US" sz="2000" dirty="0"/>
              <a:t>Forage growth</a:t>
            </a:r>
          </a:p>
          <a:p>
            <a:pPr>
              <a:buFont typeface="Arial" panose="020B0604020202020204" pitchFamily="34" charset="0"/>
              <a:buChar char="•"/>
            </a:pPr>
            <a:r>
              <a:rPr lang="en-US" sz="2000" dirty="0"/>
              <a:t>Insurance sign-ups</a:t>
            </a:r>
          </a:p>
          <a:p>
            <a:pPr>
              <a:buFont typeface="Arial" panose="020B0604020202020204" pitchFamily="34" charset="0"/>
              <a:buChar char="•"/>
            </a:pPr>
            <a:r>
              <a:rPr lang="en-US" sz="2000" dirty="0"/>
              <a:t>Grazing contracts</a:t>
            </a:r>
          </a:p>
          <a:p>
            <a:pPr marL="0" indent="0">
              <a:buNone/>
            </a:pPr>
            <a:endParaRPr lang="en-US" sz="2000" dirty="0"/>
          </a:p>
        </p:txBody>
      </p:sp>
    </p:spTree>
    <p:extLst>
      <p:ext uri="{BB962C8B-B14F-4D97-AF65-F5344CB8AC3E}">
        <p14:creationId xmlns:p14="http://schemas.microsoft.com/office/powerpoint/2010/main" val="421919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3275" y="226367"/>
            <a:ext cx="8839200" cy="461665"/>
          </a:xfrm>
          <a:prstGeom prst="rect">
            <a:avLst/>
          </a:prstGeom>
          <a:noFill/>
        </p:spPr>
        <p:txBody>
          <a:bodyPr wrap="square" rtlCol="0">
            <a:spAutoFit/>
          </a:bodyPr>
          <a:lstStyle/>
          <a:p>
            <a:r>
              <a:rPr lang="en-US" sz="2400" b="1" dirty="0"/>
              <a:t>Average Annual Precipitation</a:t>
            </a:r>
          </a:p>
        </p:txBody>
      </p:sp>
      <p:pic>
        <p:nvPicPr>
          <p:cNvPr id="3" name="Picture 2">
            <a:extLst>
              <a:ext uri="{FF2B5EF4-FFF2-40B4-BE49-F238E27FC236}">
                <a16:creationId xmlns:a16="http://schemas.microsoft.com/office/drawing/2014/main" id="{DD34CD5E-336F-5649-7416-4C2090DCF8BF}"/>
              </a:ext>
            </a:extLst>
          </p:cNvPr>
          <p:cNvPicPr>
            <a:picLocks noChangeAspect="1"/>
          </p:cNvPicPr>
          <p:nvPr/>
        </p:nvPicPr>
        <p:blipFill>
          <a:blip r:embed="rId3"/>
          <a:stretch>
            <a:fillRect/>
          </a:stretch>
        </p:blipFill>
        <p:spPr>
          <a:xfrm>
            <a:off x="3048000" y="914400"/>
            <a:ext cx="8204475" cy="5486400"/>
          </a:xfrm>
          <a:prstGeom prst="rect">
            <a:avLst/>
          </a:prstGeom>
        </p:spPr>
      </p:pic>
    </p:spTree>
    <p:extLst>
      <p:ext uri="{BB962C8B-B14F-4D97-AF65-F5344CB8AC3E}">
        <p14:creationId xmlns:p14="http://schemas.microsoft.com/office/powerpoint/2010/main" val="203282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1305208"/>
            <a:ext cx="5980651"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8726" y="353274"/>
            <a:ext cx="181927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95600" y="353275"/>
            <a:ext cx="5791200" cy="830997"/>
          </a:xfrm>
          <a:prstGeom prst="rect">
            <a:avLst/>
          </a:prstGeom>
          <a:noFill/>
        </p:spPr>
        <p:txBody>
          <a:bodyPr wrap="square" rtlCol="0">
            <a:spAutoFit/>
          </a:bodyPr>
          <a:lstStyle/>
          <a:p>
            <a:r>
              <a:rPr lang="en-US" sz="2400" b="1" dirty="0"/>
              <a:t>Northern Plains Critical Dates for Livestock Production</a:t>
            </a:r>
          </a:p>
        </p:txBody>
      </p:sp>
      <p:sp>
        <p:nvSpPr>
          <p:cNvPr id="5" name="TextBox 4"/>
          <p:cNvSpPr txBox="1"/>
          <p:nvPr/>
        </p:nvSpPr>
        <p:spPr>
          <a:xfrm>
            <a:off x="4157806" y="5943601"/>
            <a:ext cx="4495799" cy="461665"/>
          </a:xfrm>
          <a:prstGeom prst="rect">
            <a:avLst/>
          </a:prstGeom>
          <a:noFill/>
        </p:spPr>
        <p:txBody>
          <a:bodyPr wrap="square" rtlCol="0">
            <a:spAutoFit/>
          </a:bodyPr>
          <a:lstStyle/>
          <a:p>
            <a:r>
              <a:rPr lang="en-US" sz="1200" dirty="0"/>
              <a:t>Roger Gates (2013) Developing Trigger Dates for Drought Contingencies, SDSU </a:t>
            </a:r>
            <a:r>
              <a:rPr lang="en-US" sz="1200" dirty="0" err="1"/>
              <a:t>iGrow</a:t>
            </a:r>
            <a:endParaRPr lang="en-US" sz="1200" dirty="0"/>
          </a:p>
        </p:txBody>
      </p:sp>
    </p:spTree>
    <p:extLst>
      <p:ext uri="{BB962C8B-B14F-4D97-AF65-F5344CB8AC3E}">
        <p14:creationId xmlns:p14="http://schemas.microsoft.com/office/powerpoint/2010/main" val="3048569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308327"/>
            <a:ext cx="7543800" cy="830997"/>
          </a:xfrm>
          <a:prstGeom prst="rect">
            <a:avLst/>
          </a:prstGeom>
          <a:noFill/>
        </p:spPr>
        <p:txBody>
          <a:bodyPr wrap="square" rtlCol="0">
            <a:spAutoFit/>
          </a:bodyPr>
          <a:lstStyle/>
          <a:p>
            <a:r>
              <a:rPr lang="en-US" sz="2400" b="1" dirty="0"/>
              <a:t>Identify Strategies to be Implemented Before, During, and After Drought</a:t>
            </a:r>
          </a:p>
        </p:txBody>
      </p:sp>
      <p:sp>
        <p:nvSpPr>
          <p:cNvPr id="5" name="TextBox 4"/>
          <p:cNvSpPr txBox="1"/>
          <p:nvPr/>
        </p:nvSpPr>
        <p:spPr>
          <a:xfrm>
            <a:off x="2971801" y="1342353"/>
            <a:ext cx="7620000" cy="4401205"/>
          </a:xfrm>
          <a:prstGeom prst="rect">
            <a:avLst/>
          </a:prstGeom>
          <a:noFill/>
        </p:spPr>
        <p:txBody>
          <a:bodyPr wrap="square" rtlCol="0">
            <a:spAutoFit/>
          </a:bodyPr>
          <a:lstStyle/>
          <a:p>
            <a:r>
              <a:rPr lang="en-US" sz="2000" b="1" dirty="0"/>
              <a:t>Pre-Drought Actions Shape Choices</a:t>
            </a:r>
          </a:p>
          <a:p>
            <a:pPr marL="285750" indent="-285750">
              <a:buFont typeface="Arial" panose="020B0604020202020204" pitchFamily="34" charset="0"/>
              <a:buChar char="•"/>
            </a:pPr>
            <a:r>
              <a:rPr lang="en-US" sz="2000" dirty="0"/>
              <a:t>Maximize health of resources</a:t>
            </a:r>
          </a:p>
          <a:p>
            <a:pPr marL="285750" indent="-285750">
              <a:buFont typeface="Arial" panose="020B0604020202020204" pitchFamily="34" charset="0"/>
              <a:buChar char="•"/>
            </a:pPr>
            <a:r>
              <a:rPr lang="en-US" sz="2000" dirty="0"/>
              <a:t>Build diversity and flexibility into operation</a:t>
            </a:r>
          </a:p>
          <a:p>
            <a:pPr marL="285750" indent="-285750">
              <a:buFont typeface="Arial" panose="020B0604020202020204" pitchFamily="34" charset="0"/>
              <a:buChar char="•"/>
            </a:pPr>
            <a:r>
              <a:rPr lang="en-US" sz="2000" dirty="0"/>
              <a:t>Ex) rotational grazing, water development, forage selection, finances (reserves, alternative income), insurance</a:t>
            </a:r>
          </a:p>
          <a:p>
            <a:endParaRPr lang="en-US" sz="2000" dirty="0"/>
          </a:p>
          <a:p>
            <a:r>
              <a:rPr lang="en-US" sz="2000" b="1" dirty="0"/>
              <a:t>During Drought</a:t>
            </a:r>
          </a:p>
          <a:p>
            <a:pPr marL="285750" indent="-285750">
              <a:buFont typeface="Arial" panose="020B0604020202020204" pitchFamily="34" charset="0"/>
              <a:buChar char="•"/>
            </a:pPr>
            <a:r>
              <a:rPr lang="en-US" sz="2000" dirty="0"/>
              <a:t>Adjustments to protect resources and maintain viability</a:t>
            </a:r>
          </a:p>
          <a:p>
            <a:pPr marL="285750" indent="-285750">
              <a:buFont typeface="Arial" panose="020B0604020202020204" pitchFamily="34" charset="0"/>
              <a:buChar char="•"/>
            </a:pPr>
            <a:r>
              <a:rPr lang="en-US" sz="2000" dirty="0"/>
              <a:t>Ex) reduce stocking rate, supplemental feeding, temporary off-ranch income</a:t>
            </a:r>
          </a:p>
          <a:p>
            <a:endParaRPr lang="en-US" sz="2000" dirty="0"/>
          </a:p>
          <a:p>
            <a:r>
              <a:rPr lang="en-US" sz="2000" b="1" dirty="0"/>
              <a:t>After Drought</a:t>
            </a:r>
          </a:p>
          <a:p>
            <a:pPr marL="285750" indent="-285750">
              <a:buFont typeface="Arial" panose="020B0604020202020204" pitchFamily="34" charset="0"/>
              <a:buChar char="•"/>
            </a:pPr>
            <a:r>
              <a:rPr lang="en-US" sz="2000" dirty="0"/>
              <a:t>Actions to enhance drought recovery</a:t>
            </a:r>
          </a:p>
          <a:p>
            <a:pPr marL="285750" indent="-285750">
              <a:buFont typeface="Arial" panose="020B0604020202020204" pitchFamily="34" charset="0"/>
              <a:buChar char="•"/>
            </a:pPr>
            <a:r>
              <a:rPr lang="en-US" sz="2000" dirty="0"/>
              <a:t>Delayed restocking; tax considerations</a:t>
            </a:r>
          </a:p>
        </p:txBody>
      </p:sp>
    </p:spTree>
    <p:extLst>
      <p:ext uri="{BB962C8B-B14F-4D97-AF65-F5344CB8AC3E}">
        <p14:creationId xmlns:p14="http://schemas.microsoft.com/office/powerpoint/2010/main" val="3227139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6606" t="22279" r="27426" b="11937"/>
          <a:stretch/>
        </p:blipFill>
        <p:spPr bwMode="auto">
          <a:xfrm>
            <a:off x="5867400" y="213049"/>
            <a:ext cx="5790387"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362200" y="0"/>
            <a:ext cx="3276600" cy="6858000"/>
          </a:xfrm>
          <a:solidFill>
            <a:srgbClr val="D3D7AE"/>
          </a:solidFill>
        </p:spPr>
        <p:txBody>
          <a:bodyPr/>
          <a:lstStyle/>
          <a:p>
            <a:pPr marL="0" indent="0">
              <a:buNone/>
            </a:pPr>
            <a:endParaRPr lang="en-US" sz="2400" b="1" dirty="0"/>
          </a:p>
          <a:p>
            <a:pPr marL="0" indent="0">
              <a:buNone/>
            </a:pPr>
            <a:r>
              <a:rPr lang="en-US" sz="2400" b="1" dirty="0"/>
              <a:t>Combine elements into a plan</a:t>
            </a:r>
          </a:p>
          <a:p>
            <a:pPr>
              <a:buFont typeface="Arial" panose="020B0604020202020204" pitchFamily="34" charset="0"/>
              <a:buChar char="•"/>
            </a:pPr>
            <a:r>
              <a:rPr lang="en-US" sz="2000" dirty="0"/>
              <a:t>pre-drought strategies</a:t>
            </a:r>
          </a:p>
          <a:p>
            <a:pPr>
              <a:buFont typeface="Arial" panose="020B0604020202020204" pitchFamily="34" charset="0"/>
              <a:buChar char="•"/>
            </a:pPr>
            <a:r>
              <a:rPr lang="en-US" sz="2000" dirty="0"/>
              <a:t>critical dates</a:t>
            </a:r>
          </a:p>
          <a:p>
            <a:pPr>
              <a:buFont typeface="Arial" panose="020B0604020202020204" pitchFamily="34" charset="0"/>
              <a:buChar char="•"/>
            </a:pPr>
            <a:r>
              <a:rPr lang="en-US" sz="2000" dirty="0"/>
              <a:t>decision criteria</a:t>
            </a:r>
          </a:p>
          <a:p>
            <a:pPr>
              <a:buFont typeface="Arial" panose="020B0604020202020204" pitchFamily="34" charset="0"/>
              <a:buChar char="•"/>
            </a:pPr>
            <a:r>
              <a:rPr lang="en-US" sz="2000" dirty="0"/>
              <a:t>actions</a:t>
            </a:r>
          </a:p>
          <a:p>
            <a:pPr>
              <a:buFont typeface="Arial" panose="020B0604020202020204" pitchFamily="34" charset="0"/>
              <a:buChar char="•"/>
            </a:pPr>
            <a:endParaRPr lang="en-US" sz="1400" b="1" dirty="0"/>
          </a:p>
          <a:p>
            <a:pPr marL="0" indent="0">
              <a:buNone/>
            </a:pPr>
            <a:r>
              <a:rPr lang="en-US" sz="2400" b="1" dirty="0"/>
              <a:t>Write it down!</a:t>
            </a:r>
          </a:p>
          <a:p>
            <a:pPr marL="0" indent="0">
              <a:buNone/>
            </a:pPr>
            <a:r>
              <a:rPr lang="en-US" sz="2400" dirty="0"/>
              <a:t>“I think it’s real important to have that discipline, and writing it out is probably as good a way as any to get that discipline.”</a:t>
            </a:r>
          </a:p>
        </p:txBody>
      </p:sp>
    </p:spTree>
    <p:extLst>
      <p:ext uri="{BB962C8B-B14F-4D97-AF65-F5344CB8AC3E}">
        <p14:creationId xmlns:p14="http://schemas.microsoft.com/office/powerpoint/2010/main" val="461736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2286000" y="499443"/>
            <a:ext cx="4419600" cy="535531"/>
          </a:xfrm>
          <a:prstGeom prst="rect">
            <a:avLst/>
          </a:prstGeom>
          <a:noFill/>
        </p:spPr>
        <p:txBody>
          <a:bodyPr wrap="square" rtlCol="0">
            <a:spAutoFit/>
          </a:bodyPr>
          <a:lstStyle/>
          <a:p>
            <a:pPr algn="l">
              <a:buNone/>
            </a:pPr>
            <a:r>
              <a:rPr lang="en-US" sz="3200" b="1" dirty="0"/>
              <a:t>Why Plan for Drought?</a:t>
            </a:r>
          </a:p>
        </p:txBody>
      </p:sp>
      <p:sp>
        <p:nvSpPr>
          <p:cNvPr id="3" name="Content Placeholder 2"/>
          <p:cNvSpPr>
            <a:spLocks noGrp="1"/>
          </p:cNvSpPr>
          <p:nvPr>
            <p:ph idx="1"/>
          </p:nvPr>
        </p:nvSpPr>
        <p:spPr>
          <a:xfrm>
            <a:off x="2667000" y="1143000"/>
            <a:ext cx="8686800" cy="1232148"/>
          </a:xfrm>
        </p:spPr>
        <p:txBody>
          <a:bodyPr>
            <a:normAutofit fontScale="25000" lnSpcReduction="20000"/>
          </a:bodyPr>
          <a:lstStyle/>
          <a:p>
            <a:pPr>
              <a:lnSpc>
                <a:spcPct val="120000"/>
              </a:lnSpc>
              <a:spcBef>
                <a:spcPts val="0"/>
              </a:spcBef>
              <a:spcAft>
                <a:spcPts val="1200"/>
              </a:spcAft>
            </a:pPr>
            <a:r>
              <a:rPr lang="en-US" sz="9600" dirty="0"/>
              <a:t>Drought is a normal part of climate</a:t>
            </a:r>
          </a:p>
          <a:p>
            <a:pPr>
              <a:lnSpc>
                <a:spcPct val="120000"/>
              </a:lnSpc>
              <a:spcBef>
                <a:spcPts val="0"/>
              </a:spcBef>
              <a:spcAft>
                <a:spcPts val="1200"/>
              </a:spcAft>
            </a:pPr>
            <a:r>
              <a:rPr lang="en-US" sz="9600" dirty="0"/>
              <a:t>We can’t control whether or not it rains</a:t>
            </a:r>
          </a:p>
          <a:p>
            <a:pPr>
              <a:lnSpc>
                <a:spcPct val="120000"/>
              </a:lnSpc>
              <a:spcBef>
                <a:spcPts val="0"/>
              </a:spcBef>
              <a:spcAft>
                <a:spcPts val="1200"/>
              </a:spcAft>
            </a:pPr>
            <a:r>
              <a:rPr lang="en-US" sz="9600" dirty="0"/>
              <a:t>We can control what we do before, during and after drought to limit losses</a:t>
            </a:r>
          </a:p>
          <a:p>
            <a:endParaRPr lang="en-US" sz="2400" dirty="0"/>
          </a:p>
          <a:p>
            <a:endParaRPr lang="en-US" sz="2400" dirty="0"/>
          </a:p>
          <a:p>
            <a:pPr marL="0" indent="0">
              <a:buNone/>
            </a:pPr>
            <a:endParaRPr lang="en-US" sz="2400" dirty="0"/>
          </a:p>
          <a:p>
            <a:endParaRPr lang="en-US" sz="2400" dirty="0"/>
          </a:p>
          <a:p>
            <a:pPr marL="0" indent="0">
              <a:buNone/>
            </a:pPr>
            <a:endParaRPr lang="en-US" sz="800" dirty="0"/>
          </a:p>
        </p:txBody>
      </p:sp>
      <p:sp>
        <p:nvSpPr>
          <p:cNvPr id="13" name="TextBox 12"/>
          <p:cNvSpPr txBox="1"/>
          <p:nvPr/>
        </p:nvSpPr>
        <p:spPr>
          <a:xfrm>
            <a:off x="9478599" y="2438400"/>
            <a:ext cx="248786" cy="369332"/>
          </a:xfrm>
          <a:prstGeom prst="rect">
            <a:avLst/>
          </a:prstGeom>
          <a:noFill/>
        </p:spPr>
        <p:txBody>
          <a:bodyPr wrap="none" rtlCol="0">
            <a:spAutoFit/>
          </a:bodyPr>
          <a:lstStyle/>
          <a:p>
            <a:pPr>
              <a:buNone/>
            </a:pPr>
            <a:r>
              <a:rPr lang="en-US" dirty="0"/>
              <a:t> </a:t>
            </a:r>
          </a:p>
        </p:txBody>
      </p:sp>
      <p:pic>
        <p:nvPicPr>
          <p:cNvPr id="2" name="Picture 2">
            <a:extLst>
              <a:ext uri="{FF2B5EF4-FFF2-40B4-BE49-F238E27FC236}">
                <a16:creationId xmlns:a16="http://schemas.microsoft.com/office/drawing/2014/main" id="{01C5E2FE-B808-8CBB-227F-A488D3266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9186" y="3429000"/>
            <a:ext cx="6928743" cy="3048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197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im Faulstich with ranch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2786417" cy="266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48201" y="1447800"/>
            <a:ext cx="184731" cy="923330"/>
          </a:xfrm>
          <a:prstGeom prst="rect">
            <a:avLst/>
          </a:prstGeom>
          <a:noFill/>
        </p:spPr>
        <p:txBody>
          <a:bodyPr wrap="none" rtlCol="0">
            <a:spAutoFit/>
          </a:bodyPr>
          <a:lstStyle/>
          <a:p>
            <a:endParaRPr lang="en-US" dirty="0"/>
          </a:p>
          <a:p>
            <a:endParaRPr lang="en-US" dirty="0"/>
          </a:p>
          <a:p>
            <a:endParaRPr lang="en-US" dirty="0"/>
          </a:p>
        </p:txBody>
      </p:sp>
      <p:sp>
        <p:nvSpPr>
          <p:cNvPr id="6" name="Rectangle 5"/>
          <p:cNvSpPr/>
          <p:nvPr/>
        </p:nvSpPr>
        <p:spPr>
          <a:xfrm>
            <a:off x="4495800" y="685800"/>
            <a:ext cx="4572000" cy="1938992"/>
          </a:xfrm>
          <a:prstGeom prst="rect">
            <a:avLst/>
          </a:prstGeom>
        </p:spPr>
        <p:txBody>
          <a:bodyPr>
            <a:spAutoFit/>
          </a:bodyPr>
          <a:lstStyle/>
          <a:p>
            <a:r>
              <a:rPr lang="en-US" sz="2000" dirty="0"/>
              <a:t>Highmore, SD</a:t>
            </a:r>
          </a:p>
          <a:p>
            <a:endParaRPr lang="en-US" sz="1000" b="1" dirty="0"/>
          </a:p>
          <a:p>
            <a:r>
              <a:rPr lang="en-US" b="1" dirty="0"/>
              <a:t>Operation</a:t>
            </a:r>
          </a:p>
          <a:p>
            <a:pPr marL="285750" indent="-285750">
              <a:buFont typeface="Arial" panose="020B0604020202020204" pitchFamily="34" charset="0"/>
              <a:buChar char="•"/>
            </a:pPr>
            <a:r>
              <a:rPr lang="en-US" dirty="0"/>
              <a:t>Cow-calf; commercial grazing for bred yearling heifers</a:t>
            </a:r>
          </a:p>
          <a:p>
            <a:pPr marL="285750" indent="-285750">
              <a:buFont typeface="Arial" panose="020B0604020202020204" pitchFamily="34" charset="0"/>
              <a:buChar char="•"/>
            </a:pPr>
            <a:r>
              <a:rPr lang="en-US" dirty="0"/>
              <a:t>Hunting operation</a:t>
            </a:r>
          </a:p>
          <a:p>
            <a:pPr marL="285750" indent="-285750">
              <a:buFont typeface="Arial" panose="020B0604020202020204" pitchFamily="34" charset="0"/>
              <a:buChar char="•"/>
            </a:pPr>
            <a:r>
              <a:rPr lang="en-US" dirty="0"/>
              <a:t>No-till farm</a:t>
            </a:r>
          </a:p>
        </p:txBody>
      </p:sp>
      <p:sp>
        <p:nvSpPr>
          <p:cNvPr id="7" name="TextBox 6"/>
          <p:cNvSpPr txBox="1"/>
          <p:nvPr/>
        </p:nvSpPr>
        <p:spPr>
          <a:xfrm>
            <a:off x="4495800" y="204054"/>
            <a:ext cx="4740400" cy="400110"/>
          </a:xfrm>
          <a:prstGeom prst="rect">
            <a:avLst/>
          </a:prstGeom>
          <a:noFill/>
        </p:spPr>
        <p:txBody>
          <a:bodyPr wrap="none" rtlCol="0">
            <a:spAutoFit/>
          </a:bodyPr>
          <a:lstStyle/>
          <a:p>
            <a:r>
              <a:rPr lang="en-US" sz="2000" b="1" dirty="0"/>
              <a:t>Jim </a:t>
            </a:r>
            <a:r>
              <a:rPr lang="en-US" sz="2000" b="1" dirty="0" err="1"/>
              <a:t>Faulstich</a:t>
            </a:r>
            <a:r>
              <a:rPr lang="en-US" sz="2000" b="1" dirty="0"/>
              <a:t> – </a:t>
            </a:r>
            <a:r>
              <a:rPr lang="en-US" sz="2000" b="1" u="sng" dirty="0"/>
              <a:t>Why Plan for Drought</a:t>
            </a:r>
          </a:p>
        </p:txBody>
      </p:sp>
      <p:sp>
        <p:nvSpPr>
          <p:cNvPr id="8" name="TextBox 7"/>
          <p:cNvSpPr txBox="1"/>
          <p:nvPr/>
        </p:nvSpPr>
        <p:spPr>
          <a:xfrm>
            <a:off x="2805710" y="3048000"/>
            <a:ext cx="7557491" cy="2862322"/>
          </a:xfrm>
          <a:prstGeom prst="rect">
            <a:avLst/>
          </a:prstGeom>
          <a:noFill/>
        </p:spPr>
        <p:txBody>
          <a:bodyPr wrap="square" rtlCol="0">
            <a:spAutoFit/>
          </a:bodyPr>
          <a:lstStyle/>
          <a:p>
            <a:r>
              <a:rPr lang="en-US" sz="2000" b="1" dirty="0"/>
              <a:t>Maintain profit and keep our next generation on the land and in the community</a:t>
            </a:r>
          </a:p>
          <a:p>
            <a:r>
              <a:rPr lang="en-US" sz="2000" dirty="0"/>
              <a:t>“We need to be sustainable… we need to be in business when the drought is over.”</a:t>
            </a:r>
          </a:p>
          <a:p>
            <a:endParaRPr lang="en-US" sz="2000" b="1" dirty="0"/>
          </a:p>
          <a:p>
            <a:r>
              <a:rPr lang="en-US" sz="2000" b="1" dirty="0"/>
              <a:t>Maintain quality of life</a:t>
            </a:r>
          </a:p>
          <a:p>
            <a:r>
              <a:rPr lang="en-US" sz="2000" dirty="0"/>
              <a:t>“Think of the amount of stress drought puts people through. A drought plan can do huge things … so you can deal with it. We just follow our plan on a routine basis now.”</a:t>
            </a:r>
          </a:p>
        </p:txBody>
      </p:sp>
    </p:spTree>
    <p:extLst>
      <p:ext uri="{BB962C8B-B14F-4D97-AF65-F5344CB8AC3E}">
        <p14:creationId xmlns:p14="http://schemas.microsoft.com/office/powerpoint/2010/main" val="3414694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John Maddu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1828800" cy="28263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57600" y="381000"/>
            <a:ext cx="5740674" cy="1938992"/>
          </a:xfrm>
          <a:prstGeom prst="rect">
            <a:avLst/>
          </a:prstGeom>
          <a:noFill/>
        </p:spPr>
        <p:txBody>
          <a:bodyPr wrap="none" rtlCol="0">
            <a:spAutoFit/>
          </a:bodyPr>
          <a:lstStyle/>
          <a:p>
            <a:r>
              <a:rPr lang="en-US" sz="2000" b="1" dirty="0"/>
              <a:t>		John Maddux</a:t>
            </a:r>
          </a:p>
          <a:p>
            <a:endParaRPr lang="en-US" sz="2000" b="1" dirty="0"/>
          </a:p>
          <a:p>
            <a:r>
              <a:rPr lang="en-US" sz="2000" dirty="0"/>
              <a:t>Wauneta, Nebraska</a:t>
            </a:r>
          </a:p>
          <a:p>
            <a:endParaRPr lang="en-US" sz="2000" b="1" dirty="0"/>
          </a:p>
          <a:p>
            <a:r>
              <a:rPr lang="en-US" sz="2000" b="1" dirty="0"/>
              <a:t>Operations</a:t>
            </a:r>
          </a:p>
          <a:p>
            <a:r>
              <a:rPr lang="en-US" sz="2000" dirty="0"/>
              <a:t>Cow-calf, yearling, and cattle-feeding enterprises</a:t>
            </a:r>
          </a:p>
        </p:txBody>
      </p:sp>
      <p:sp>
        <p:nvSpPr>
          <p:cNvPr id="4" name="TextBox 3"/>
          <p:cNvSpPr txBox="1"/>
          <p:nvPr/>
        </p:nvSpPr>
        <p:spPr>
          <a:xfrm>
            <a:off x="3505200" y="2626307"/>
            <a:ext cx="2648482" cy="400110"/>
          </a:xfrm>
          <a:prstGeom prst="rect">
            <a:avLst/>
          </a:prstGeom>
          <a:noFill/>
        </p:spPr>
        <p:txBody>
          <a:bodyPr wrap="none" rtlCol="0">
            <a:spAutoFit/>
          </a:bodyPr>
          <a:lstStyle/>
          <a:p>
            <a:r>
              <a:rPr lang="en-US" sz="2000" b="1" dirty="0"/>
              <a:t>“Hope is not a plan”</a:t>
            </a:r>
          </a:p>
        </p:txBody>
      </p:sp>
      <p:sp>
        <p:nvSpPr>
          <p:cNvPr id="5" name="TextBox 4"/>
          <p:cNvSpPr txBox="1"/>
          <p:nvPr/>
        </p:nvSpPr>
        <p:spPr>
          <a:xfrm>
            <a:off x="2971801" y="3276601"/>
            <a:ext cx="7620000" cy="2554545"/>
          </a:xfrm>
          <a:prstGeom prst="rect">
            <a:avLst/>
          </a:prstGeom>
          <a:noFill/>
        </p:spPr>
        <p:txBody>
          <a:bodyPr wrap="square" rtlCol="0">
            <a:spAutoFit/>
          </a:bodyPr>
          <a:lstStyle/>
          <a:p>
            <a:r>
              <a:rPr lang="en-US" sz="2000" dirty="0"/>
              <a:t>“Drought planning is putting you in a mindset to be proactive – to get ahead of the problem.</a:t>
            </a:r>
          </a:p>
          <a:p>
            <a:endParaRPr lang="en-US" sz="2000" dirty="0"/>
          </a:p>
          <a:p>
            <a:r>
              <a:rPr lang="en-US" sz="2000" dirty="0"/>
              <a:t> “It helps make sure you are in charge of decisions – the drought in not making decisions for you.”</a:t>
            </a:r>
          </a:p>
          <a:p>
            <a:endParaRPr lang="en-US" sz="2000" dirty="0"/>
          </a:p>
          <a:p>
            <a:r>
              <a:rPr lang="en-US" sz="2000" dirty="0"/>
              <a:t>“Having a written drought plan takes the moment-by-moment emotion out of the picture.”</a:t>
            </a:r>
          </a:p>
        </p:txBody>
      </p:sp>
    </p:spTree>
    <p:extLst>
      <p:ext uri="{BB962C8B-B14F-4D97-AF65-F5344CB8AC3E}">
        <p14:creationId xmlns:p14="http://schemas.microsoft.com/office/powerpoint/2010/main" val="696926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drought.unl.edu/portals/2/Ranchplan%20Images/Write%20Plan/Alexander-Ran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2862843" cy="2209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1" y="1299297"/>
            <a:ext cx="5715000" cy="1015663"/>
          </a:xfrm>
          <a:prstGeom prst="rect">
            <a:avLst/>
          </a:prstGeom>
          <a:noFill/>
        </p:spPr>
        <p:txBody>
          <a:bodyPr wrap="square" rtlCol="0">
            <a:spAutoFit/>
          </a:bodyPr>
          <a:lstStyle/>
          <a:p>
            <a:r>
              <a:rPr lang="en-US" sz="2000" b="1" dirty="0"/>
              <a:t>Operation</a:t>
            </a:r>
            <a:endParaRPr lang="en-US" sz="2000" dirty="0"/>
          </a:p>
          <a:p>
            <a:r>
              <a:rPr lang="en-US" sz="2000" dirty="0"/>
              <a:t>Seasonal custom grazing with cows and calves, no haying, no tractor</a:t>
            </a:r>
          </a:p>
        </p:txBody>
      </p:sp>
      <p:sp>
        <p:nvSpPr>
          <p:cNvPr id="4" name="TextBox 3"/>
          <p:cNvSpPr txBox="1"/>
          <p:nvPr/>
        </p:nvSpPr>
        <p:spPr>
          <a:xfrm>
            <a:off x="4648201" y="304801"/>
            <a:ext cx="3770904" cy="1508105"/>
          </a:xfrm>
          <a:prstGeom prst="rect">
            <a:avLst/>
          </a:prstGeom>
          <a:noFill/>
        </p:spPr>
        <p:txBody>
          <a:bodyPr wrap="none" rtlCol="0">
            <a:spAutoFit/>
          </a:bodyPr>
          <a:lstStyle/>
          <a:p>
            <a:r>
              <a:rPr lang="en-US" sz="2000" b="1" dirty="0"/>
              <a:t>		Ted Alexander</a:t>
            </a:r>
          </a:p>
          <a:p>
            <a:endParaRPr lang="en-US" dirty="0"/>
          </a:p>
          <a:p>
            <a:r>
              <a:rPr lang="en-US" dirty="0"/>
              <a:t>Sun City, Kansas</a:t>
            </a:r>
          </a:p>
          <a:p>
            <a:endParaRPr lang="en-US" dirty="0"/>
          </a:p>
          <a:p>
            <a:endParaRPr lang="en-US" dirty="0"/>
          </a:p>
        </p:txBody>
      </p:sp>
      <p:sp>
        <p:nvSpPr>
          <p:cNvPr id="6" name="TextBox 5"/>
          <p:cNvSpPr txBox="1"/>
          <p:nvPr/>
        </p:nvSpPr>
        <p:spPr>
          <a:xfrm>
            <a:off x="2881530" y="2895600"/>
            <a:ext cx="7483980" cy="1938992"/>
          </a:xfrm>
          <a:prstGeom prst="rect">
            <a:avLst/>
          </a:prstGeom>
          <a:noFill/>
        </p:spPr>
        <p:txBody>
          <a:bodyPr wrap="square" rtlCol="0">
            <a:spAutoFit/>
          </a:bodyPr>
          <a:lstStyle/>
          <a:p>
            <a:r>
              <a:rPr lang="en-US" sz="2000" dirty="0"/>
              <a:t>“I’ve used my drought plan several times, and once for wildfire…”</a:t>
            </a:r>
          </a:p>
          <a:p>
            <a:endParaRPr lang="en-US" sz="2000" dirty="0"/>
          </a:p>
          <a:p>
            <a:r>
              <a:rPr lang="en-US" sz="2000" dirty="0"/>
              <a:t>“Fire burned 50% of my ranch. Yearlings were set to arrive a couple days later. When the fire happened, I applied the drought plan and went along… I had the infrastructure [fencing, water, etc.] and plans in place to accommodate the loss of grass.”</a:t>
            </a:r>
          </a:p>
        </p:txBody>
      </p:sp>
    </p:spTree>
    <p:extLst>
      <p:ext uri="{BB962C8B-B14F-4D97-AF65-F5344CB8AC3E}">
        <p14:creationId xmlns:p14="http://schemas.microsoft.com/office/powerpoint/2010/main" val="3582041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C4E3F0-097F-422E-B354-A3C8442E7803}"/>
              </a:ext>
            </a:extLst>
          </p:cNvPr>
          <p:cNvSpPr>
            <a:spLocks noGrp="1"/>
          </p:cNvSpPr>
          <p:nvPr>
            <p:ph type="ftr" sz="quarter" idx="11"/>
          </p:nvPr>
        </p:nvSpPr>
        <p:spPr/>
        <p:txBody>
          <a:bodyPr/>
          <a:lstStyle/>
          <a:p>
            <a:r>
              <a:rPr lang="en-US"/>
              <a:t>NATIONAL DROUGHT MITIGATION CENTER</a:t>
            </a:r>
            <a:endParaRPr lang="en-US" dirty="0"/>
          </a:p>
        </p:txBody>
      </p:sp>
      <p:sp>
        <p:nvSpPr>
          <p:cNvPr id="4" name="TextBox 3">
            <a:extLst>
              <a:ext uri="{FF2B5EF4-FFF2-40B4-BE49-F238E27FC236}">
                <a16:creationId xmlns:a16="http://schemas.microsoft.com/office/drawing/2014/main" id="{7CBF5C30-BE78-4675-B2FD-429E6C3E0C30}"/>
              </a:ext>
            </a:extLst>
          </p:cNvPr>
          <p:cNvSpPr txBox="1"/>
          <p:nvPr/>
        </p:nvSpPr>
        <p:spPr>
          <a:xfrm>
            <a:off x="430822" y="413239"/>
            <a:ext cx="3249223" cy="584775"/>
          </a:xfrm>
          <a:prstGeom prst="rect">
            <a:avLst/>
          </a:prstGeom>
          <a:noFill/>
        </p:spPr>
        <p:txBody>
          <a:bodyPr wrap="none" rtlCol="0">
            <a:spAutoFit/>
          </a:bodyPr>
          <a:lstStyle/>
          <a:p>
            <a:r>
              <a:rPr lang="en-US" sz="3200" b="1" dirty="0"/>
              <a:t>Training Materials</a:t>
            </a:r>
          </a:p>
        </p:txBody>
      </p:sp>
      <p:pic>
        <p:nvPicPr>
          <p:cNvPr id="5" name="Picture 4">
            <a:extLst>
              <a:ext uri="{FF2B5EF4-FFF2-40B4-BE49-F238E27FC236}">
                <a16:creationId xmlns:a16="http://schemas.microsoft.com/office/drawing/2014/main" id="{98491D4C-E778-471A-B662-2033925D8C6B}"/>
              </a:ext>
            </a:extLst>
          </p:cNvPr>
          <p:cNvPicPr>
            <a:picLocks noChangeAspect="1"/>
          </p:cNvPicPr>
          <p:nvPr/>
        </p:nvPicPr>
        <p:blipFill>
          <a:blip r:embed="rId2"/>
          <a:stretch>
            <a:fillRect/>
          </a:stretch>
        </p:blipFill>
        <p:spPr>
          <a:xfrm>
            <a:off x="530434" y="1176093"/>
            <a:ext cx="5720901" cy="4672070"/>
          </a:xfrm>
          <a:prstGeom prst="rect">
            <a:avLst/>
          </a:prstGeom>
        </p:spPr>
      </p:pic>
      <p:pic>
        <p:nvPicPr>
          <p:cNvPr id="6" name="Picture 5" descr="Original ranching image">
            <a:extLst>
              <a:ext uri="{FF2B5EF4-FFF2-40B4-BE49-F238E27FC236}">
                <a16:creationId xmlns:a16="http://schemas.microsoft.com/office/drawing/2014/main" id="{DC820294-7D0F-4F2B-A7E6-CFB53B2422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6583" y="1833833"/>
            <a:ext cx="4253776" cy="319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FFA5517-9B31-4DE9-96BC-60EC43B4138A}"/>
              </a:ext>
            </a:extLst>
          </p:cNvPr>
          <p:cNvSpPr txBox="1"/>
          <p:nvPr/>
        </p:nvSpPr>
        <p:spPr>
          <a:xfrm>
            <a:off x="7240666" y="398214"/>
            <a:ext cx="4951334" cy="461665"/>
          </a:xfrm>
          <a:prstGeom prst="rect">
            <a:avLst/>
          </a:prstGeom>
          <a:noFill/>
        </p:spPr>
        <p:txBody>
          <a:bodyPr wrap="square">
            <a:spAutoFit/>
          </a:bodyPr>
          <a:lstStyle/>
          <a:p>
            <a:r>
              <a:rPr lang="en-US" sz="2400" dirty="0"/>
              <a:t>https://drought.unl.edu/ranchplan</a:t>
            </a:r>
          </a:p>
        </p:txBody>
      </p:sp>
    </p:spTree>
    <p:extLst>
      <p:ext uri="{BB962C8B-B14F-4D97-AF65-F5344CB8AC3E}">
        <p14:creationId xmlns:p14="http://schemas.microsoft.com/office/powerpoint/2010/main" val="764555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464243-46A5-16BF-008A-12CA79543E6E}"/>
              </a:ext>
            </a:extLst>
          </p:cNvPr>
          <p:cNvSpPr>
            <a:spLocks noGrp="1"/>
          </p:cNvSpPr>
          <p:nvPr>
            <p:ph type="ftr" sz="quarter" idx="11"/>
          </p:nvPr>
        </p:nvSpPr>
        <p:spPr/>
        <p:txBody>
          <a:bodyPr/>
          <a:lstStyle/>
          <a:p>
            <a:r>
              <a:rPr lang="en-US"/>
              <a:t>NATIONAL DROUGHT MITIGATION CENTER</a:t>
            </a:r>
            <a:endParaRPr lang="en-US" dirty="0"/>
          </a:p>
        </p:txBody>
      </p:sp>
      <p:sp>
        <p:nvSpPr>
          <p:cNvPr id="4" name="TextBox 3">
            <a:extLst>
              <a:ext uri="{FF2B5EF4-FFF2-40B4-BE49-F238E27FC236}">
                <a16:creationId xmlns:a16="http://schemas.microsoft.com/office/drawing/2014/main" id="{D26A350C-45EF-1E39-41AF-6CE7A7405366}"/>
              </a:ext>
            </a:extLst>
          </p:cNvPr>
          <p:cNvSpPr txBox="1"/>
          <p:nvPr/>
        </p:nvSpPr>
        <p:spPr>
          <a:xfrm>
            <a:off x="739779" y="501644"/>
            <a:ext cx="5892811" cy="993926"/>
          </a:xfrm>
          <a:prstGeom prst="rect">
            <a:avLst/>
          </a:prstGeom>
          <a:noFill/>
        </p:spPr>
        <p:txBody>
          <a:bodyPr wrap="square">
            <a:spAutoFit/>
          </a:bodyPr>
          <a:lstStyle/>
          <a:p>
            <a:pPr marL="0" marR="0">
              <a:lnSpc>
                <a:spcPct val="107000"/>
              </a:lnSpc>
              <a:spcBef>
                <a:spcPts val="0"/>
              </a:spcBef>
              <a:spcAft>
                <a:spcPts val="800"/>
              </a:spcAft>
            </a:pPr>
            <a:r>
              <a:rPr lang="en-US" sz="2800" b="1" dirty="0">
                <a:latin typeface="Calibri" panose="020F0502020204030204" pitchFamily="34" charset="0"/>
                <a:ea typeface="Calibri" panose="020F0502020204030204" pitchFamily="34" charset="0"/>
                <a:cs typeface="Times New Roman" panose="02020603050405020304" pitchFamily="18" charset="0"/>
              </a:rPr>
              <a:t>South Dakota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Tribal Land Tenure and Drought Management on the Ranch</a:t>
            </a:r>
          </a:p>
        </p:txBody>
      </p:sp>
      <p:pic>
        <p:nvPicPr>
          <p:cNvPr id="5" name="Picture 4">
            <a:extLst>
              <a:ext uri="{FF2B5EF4-FFF2-40B4-BE49-F238E27FC236}">
                <a16:creationId xmlns:a16="http://schemas.microsoft.com/office/drawing/2014/main" id="{344505C4-4FB9-316D-9AAA-9EE5A60D61D3}"/>
              </a:ext>
            </a:extLst>
          </p:cNvPr>
          <p:cNvPicPr>
            <a:picLocks noChangeAspect="1"/>
          </p:cNvPicPr>
          <p:nvPr/>
        </p:nvPicPr>
        <p:blipFill>
          <a:blip r:embed="rId2"/>
          <a:stretch>
            <a:fillRect/>
          </a:stretch>
        </p:blipFill>
        <p:spPr>
          <a:xfrm>
            <a:off x="6096000" y="2133600"/>
            <a:ext cx="5613846" cy="3191192"/>
          </a:xfrm>
          <a:prstGeom prst="rect">
            <a:avLst/>
          </a:prstGeom>
          <a:ln w="28575">
            <a:solidFill>
              <a:schemeClr val="tx1"/>
            </a:solidFill>
          </a:ln>
        </p:spPr>
      </p:pic>
      <p:sp>
        <p:nvSpPr>
          <p:cNvPr id="6" name="TextBox 5">
            <a:extLst>
              <a:ext uri="{FF2B5EF4-FFF2-40B4-BE49-F238E27FC236}">
                <a16:creationId xmlns:a16="http://schemas.microsoft.com/office/drawing/2014/main" id="{E5C4A693-FF16-7C2A-D0D8-8DD733732EE6}"/>
              </a:ext>
            </a:extLst>
          </p:cNvPr>
          <p:cNvSpPr txBox="1"/>
          <p:nvPr/>
        </p:nvSpPr>
        <p:spPr>
          <a:xfrm>
            <a:off x="739779" y="1708959"/>
            <a:ext cx="5054611" cy="4247317"/>
          </a:xfrm>
          <a:prstGeom prst="rect">
            <a:avLst/>
          </a:prstGeom>
          <a:noFill/>
        </p:spPr>
        <p:txBody>
          <a:bodyPr wrap="square" rtlCol="0">
            <a:spAutoFit/>
          </a:bodyPr>
          <a:lstStyle/>
          <a:p>
            <a:r>
              <a:rPr lang="en-US" dirty="0"/>
              <a:t>National Drought Mitigation Center</a:t>
            </a:r>
          </a:p>
          <a:p>
            <a:r>
              <a:rPr lang="en-US" dirty="0"/>
              <a:t>Natural Resources Conservation Service</a:t>
            </a:r>
          </a:p>
          <a:p>
            <a:endParaRPr lang="en-US" sz="2400" dirty="0"/>
          </a:p>
          <a:p>
            <a:r>
              <a:rPr lang="en-US" sz="2400" dirty="0"/>
              <a:t>Understand and tailor guidance for tribal ranchers working with:</a:t>
            </a:r>
          </a:p>
          <a:p>
            <a:pPr marL="800100" lvl="1" indent="-342900">
              <a:buFont typeface="Arial" panose="020B0604020202020204" pitchFamily="34" charset="0"/>
              <a:buChar char="•"/>
            </a:pPr>
            <a:r>
              <a:rPr lang="en-US" sz="2400" dirty="0"/>
              <a:t>Trust lands</a:t>
            </a:r>
          </a:p>
          <a:p>
            <a:pPr marL="800100" lvl="1" indent="-342900">
              <a:buFont typeface="Arial" panose="020B0604020202020204" pitchFamily="34" charset="0"/>
              <a:buChar char="•"/>
            </a:pPr>
            <a:r>
              <a:rPr lang="en-US" sz="2400" dirty="0"/>
              <a:t>Fractionation</a:t>
            </a:r>
          </a:p>
          <a:p>
            <a:pPr marL="800100" lvl="1" indent="-342900">
              <a:buFont typeface="Arial" panose="020B0604020202020204" pitchFamily="34" charset="0"/>
              <a:buChar char="•"/>
            </a:pPr>
            <a:r>
              <a:rPr lang="en-US" sz="2400" dirty="0"/>
              <a:t>Bison</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endParaRPr lang="en-US" sz="2400" dirty="0"/>
          </a:p>
          <a:p>
            <a:pPr marL="742950" lvl="1" indent="-285750">
              <a:buFont typeface="Arial" panose="020B0604020202020204" pitchFamily="34" charset="0"/>
              <a:buChar char="•"/>
            </a:pPr>
            <a:endParaRPr lang="en-US" dirty="0"/>
          </a:p>
        </p:txBody>
      </p:sp>
      <p:sp>
        <p:nvSpPr>
          <p:cNvPr id="7" name="Star: 5 Points 6">
            <a:extLst>
              <a:ext uri="{FF2B5EF4-FFF2-40B4-BE49-F238E27FC236}">
                <a16:creationId xmlns:a16="http://schemas.microsoft.com/office/drawing/2014/main" id="{F6DA1802-7B5B-8894-C8A1-B581C0D8659D}"/>
              </a:ext>
            </a:extLst>
          </p:cNvPr>
          <p:cNvSpPr/>
          <p:nvPr/>
        </p:nvSpPr>
        <p:spPr>
          <a:xfrm>
            <a:off x="8817171" y="350907"/>
            <a:ext cx="1575246" cy="135805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BBBAEB0-90F9-A052-E91F-7B9AEC88CF77}"/>
              </a:ext>
            </a:extLst>
          </p:cNvPr>
          <p:cNvSpPr txBox="1"/>
          <p:nvPr/>
        </p:nvSpPr>
        <p:spPr>
          <a:xfrm>
            <a:off x="8077200" y="501644"/>
            <a:ext cx="1352486" cy="369332"/>
          </a:xfrm>
          <a:prstGeom prst="rect">
            <a:avLst/>
          </a:prstGeom>
          <a:noFill/>
        </p:spPr>
        <p:txBody>
          <a:bodyPr wrap="none" rtlCol="0">
            <a:spAutoFit/>
          </a:bodyPr>
          <a:lstStyle/>
          <a:p>
            <a:r>
              <a:rPr lang="en-US" b="1" dirty="0">
                <a:solidFill>
                  <a:srgbClr val="0070C0"/>
                </a:solidFill>
              </a:rPr>
              <a:t>New Project</a:t>
            </a:r>
          </a:p>
        </p:txBody>
      </p:sp>
      <p:sp>
        <p:nvSpPr>
          <p:cNvPr id="9" name="TextBox 8">
            <a:extLst>
              <a:ext uri="{FF2B5EF4-FFF2-40B4-BE49-F238E27FC236}">
                <a16:creationId xmlns:a16="http://schemas.microsoft.com/office/drawing/2014/main" id="{4FC486EA-0922-D951-FEB7-58F28FCF0CD3}"/>
              </a:ext>
            </a:extLst>
          </p:cNvPr>
          <p:cNvSpPr txBox="1"/>
          <p:nvPr/>
        </p:nvSpPr>
        <p:spPr>
          <a:xfrm>
            <a:off x="728893" y="5661456"/>
            <a:ext cx="10052495" cy="461665"/>
          </a:xfrm>
          <a:prstGeom prst="rect">
            <a:avLst/>
          </a:prstGeom>
          <a:noFill/>
        </p:spPr>
        <p:txBody>
          <a:bodyPr wrap="none" rtlCol="0">
            <a:spAutoFit/>
          </a:bodyPr>
          <a:lstStyle/>
          <a:p>
            <a:r>
              <a:rPr lang="en-US" sz="2400" b="1" dirty="0"/>
              <a:t>Let me know if you have information or example drought plans to contribute!</a:t>
            </a:r>
          </a:p>
        </p:txBody>
      </p:sp>
      <p:sp>
        <p:nvSpPr>
          <p:cNvPr id="10" name="TextBox 9">
            <a:extLst>
              <a:ext uri="{FF2B5EF4-FFF2-40B4-BE49-F238E27FC236}">
                <a16:creationId xmlns:a16="http://schemas.microsoft.com/office/drawing/2014/main" id="{1D47709E-23AA-0B63-CDCD-DB6667017611}"/>
              </a:ext>
            </a:extLst>
          </p:cNvPr>
          <p:cNvSpPr txBox="1"/>
          <p:nvPr/>
        </p:nvSpPr>
        <p:spPr>
          <a:xfrm>
            <a:off x="2971800" y="4805166"/>
            <a:ext cx="2204514" cy="461665"/>
          </a:xfrm>
          <a:prstGeom prst="rect">
            <a:avLst/>
          </a:prstGeom>
          <a:noFill/>
        </p:spPr>
        <p:txBody>
          <a:bodyPr wrap="none" rtlCol="0">
            <a:spAutoFit/>
          </a:bodyPr>
          <a:lstStyle/>
          <a:p>
            <a:r>
              <a:rPr lang="en-US" sz="2400" b="1" dirty="0"/>
              <a:t>More to come…</a:t>
            </a:r>
          </a:p>
        </p:txBody>
      </p:sp>
    </p:spTree>
    <p:extLst>
      <p:ext uri="{BB962C8B-B14F-4D97-AF65-F5344CB8AC3E}">
        <p14:creationId xmlns:p14="http://schemas.microsoft.com/office/powerpoint/2010/main" val="2818066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31098" y="843263"/>
            <a:ext cx="355209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Cody Knutson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cknutson1@unl.edu</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(402)472-6718</a:t>
            </a:r>
          </a:p>
        </p:txBody>
      </p:sp>
      <p:sp>
        <p:nvSpPr>
          <p:cNvPr id="4" name="TextBox 3">
            <a:extLst>
              <a:ext uri="{FF2B5EF4-FFF2-40B4-BE49-F238E27FC236}">
                <a16:creationId xmlns:a16="http://schemas.microsoft.com/office/drawing/2014/main" id="{FEE67196-626F-F278-29B7-AE2A6B13855D}"/>
              </a:ext>
            </a:extLst>
          </p:cNvPr>
          <p:cNvSpPr txBox="1"/>
          <p:nvPr/>
        </p:nvSpPr>
        <p:spPr>
          <a:xfrm>
            <a:off x="3733800" y="3657600"/>
            <a:ext cx="6096000" cy="369332"/>
          </a:xfrm>
          <a:prstGeom prst="rect">
            <a:avLst/>
          </a:prstGeom>
          <a:noFill/>
        </p:spPr>
        <p:txBody>
          <a:bodyPr wrap="square">
            <a:spAutoFit/>
          </a:bodyPr>
          <a:lstStyle/>
          <a:p>
            <a:r>
              <a:rPr lang="en-US" sz="1800" b="1" dirty="0"/>
              <a:t>http://www.drought.unl.edu/ranchplan</a:t>
            </a:r>
          </a:p>
        </p:txBody>
      </p:sp>
    </p:spTree>
    <p:extLst>
      <p:ext uri="{BB962C8B-B14F-4D97-AF65-F5344CB8AC3E}">
        <p14:creationId xmlns:p14="http://schemas.microsoft.com/office/powerpoint/2010/main" val="1643809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5329535"/>
            <a:ext cx="4624984" cy="461665"/>
          </a:xfrm>
          <a:prstGeom prst="rect">
            <a:avLst/>
          </a:prstGeom>
          <a:noFill/>
        </p:spPr>
        <p:txBody>
          <a:bodyPr wrap="none" rtlCol="0">
            <a:spAutoFit/>
          </a:bodyPr>
          <a:lstStyle/>
          <a:p>
            <a:r>
              <a:rPr lang="en-US" sz="2400" b="1" dirty="0"/>
              <a:t>How to deal with uncertainty?</a:t>
            </a:r>
          </a:p>
        </p:txBody>
      </p:sp>
      <p:pic>
        <p:nvPicPr>
          <p:cNvPr id="1026" name="Picture 2">
            <a:extLst>
              <a:ext uri="{FF2B5EF4-FFF2-40B4-BE49-F238E27FC236}">
                <a16:creationId xmlns:a16="http://schemas.microsoft.com/office/drawing/2014/main" id="{98CA5BE7-9992-ED05-32F1-C068D30C1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66800"/>
            <a:ext cx="9007366" cy="39624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772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3352800" y="3962400"/>
            <a:ext cx="2971800" cy="0"/>
          </a:xfrm>
          <a:prstGeom prst="line">
            <a:avLst/>
          </a:prstGeom>
          <a:noFill/>
          <a:ln w="9525" cap="flat" cmpd="sng" algn="ctr">
            <a:noFill/>
            <a:prstDash val="solid"/>
            <a:round/>
            <a:headEnd type="none" w="med" len="med"/>
            <a:tailEnd type="none" w="med" len="med"/>
          </a:ln>
          <a:effectLst/>
        </p:spPr>
      </p:cxnSp>
      <p:pic>
        <p:nvPicPr>
          <p:cNvPr id="6" name="Picture 5">
            <a:extLst>
              <a:ext uri="{FF2B5EF4-FFF2-40B4-BE49-F238E27FC236}">
                <a16:creationId xmlns:a16="http://schemas.microsoft.com/office/drawing/2014/main" id="{F368D7F9-C09C-0E4C-9C50-F78B7DE4957D}"/>
              </a:ext>
            </a:extLst>
          </p:cNvPr>
          <p:cNvPicPr>
            <a:picLocks noChangeAspect="1"/>
          </p:cNvPicPr>
          <p:nvPr/>
        </p:nvPicPr>
        <p:blipFill>
          <a:blip r:embed="rId3"/>
          <a:stretch>
            <a:fillRect/>
          </a:stretch>
        </p:blipFill>
        <p:spPr>
          <a:xfrm>
            <a:off x="3429000" y="304800"/>
            <a:ext cx="6477000" cy="5878582"/>
          </a:xfrm>
          <a:prstGeom prst="rect">
            <a:avLst/>
          </a:prstGeom>
        </p:spPr>
      </p:pic>
    </p:spTree>
    <p:extLst>
      <p:ext uri="{BB962C8B-B14F-4D97-AF65-F5344CB8AC3E}">
        <p14:creationId xmlns:p14="http://schemas.microsoft.com/office/powerpoint/2010/main" val="1667169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ChangeArrowheads="1"/>
          </p:cNvSpPr>
          <p:nvPr/>
        </p:nvSpPr>
        <p:spPr bwMode="auto">
          <a:xfrm>
            <a:off x="2126457" y="316636"/>
            <a:ext cx="8853487" cy="646331"/>
          </a:xfrm>
          <a:prstGeom prst="rect">
            <a:avLst/>
          </a:prstGeom>
          <a:noFill/>
          <a:ln w="9525">
            <a:noFill/>
            <a:miter lim="800000"/>
            <a:headEnd/>
            <a:tailEnd/>
          </a:ln>
          <a:effectLst/>
        </p:spPr>
        <p:txBody>
          <a:bodyPr>
            <a:spAutoFit/>
          </a:bodyPr>
          <a:lstStyle/>
          <a:p>
            <a:pPr algn="l" eaLnBrk="0" hangingPunct="0">
              <a:spcBef>
                <a:spcPct val="0"/>
              </a:spcBef>
              <a:buFontTx/>
              <a:buNone/>
            </a:pPr>
            <a:r>
              <a:rPr lang="en-US" sz="3600" dirty="0">
                <a:latin typeface="Verdana" pitchFamily="34" charset="0"/>
              </a:rPr>
              <a:t>    </a:t>
            </a:r>
            <a:endParaRPr lang="en-US" sz="3600" b="1" dirty="0"/>
          </a:p>
        </p:txBody>
      </p:sp>
      <p:sp>
        <p:nvSpPr>
          <p:cNvPr id="258051" name="Text Box 3"/>
          <p:cNvSpPr txBox="1">
            <a:spLocks noChangeArrowheads="1"/>
          </p:cNvSpPr>
          <p:nvPr/>
        </p:nvSpPr>
        <p:spPr bwMode="auto">
          <a:xfrm>
            <a:off x="2870200" y="2438400"/>
            <a:ext cx="8534400" cy="1692771"/>
          </a:xfrm>
          <a:prstGeom prst="rect">
            <a:avLst/>
          </a:prstGeom>
          <a:noFill/>
          <a:ln w="9525">
            <a:noFill/>
            <a:miter lim="800000"/>
            <a:headEnd/>
            <a:tailEnd/>
          </a:ln>
          <a:effectLst/>
        </p:spPr>
        <p:txBody>
          <a:bodyPr wrap="square">
            <a:spAutoFit/>
          </a:bodyPr>
          <a:lstStyle/>
          <a:p>
            <a:pPr eaLnBrk="0" hangingPunct="0">
              <a:spcBef>
                <a:spcPct val="50000"/>
              </a:spcBef>
              <a:buFontTx/>
              <a:buNone/>
            </a:pPr>
            <a:r>
              <a:rPr lang="en-US" sz="4000" b="1" dirty="0"/>
              <a:t>Mission:  </a:t>
            </a:r>
            <a:r>
              <a:rPr lang="en-US" sz="3200" b="1" dirty="0"/>
              <a:t>To lessen societal vulnerability to drought by promoting planning and the adoption of  appropriate risk management techniques.</a:t>
            </a:r>
            <a:endParaRPr lang="en-US" sz="3200" b="1" dirty="0">
              <a:latin typeface="Verdana" pitchFamily="34" charset="0"/>
            </a:endParaRPr>
          </a:p>
        </p:txBody>
      </p:sp>
      <p:sp>
        <p:nvSpPr>
          <p:cNvPr id="2" name="TextBox 1"/>
          <p:cNvSpPr txBox="1"/>
          <p:nvPr/>
        </p:nvSpPr>
        <p:spPr>
          <a:xfrm>
            <a:off x="5334000" y="4806504"/>
            <a:ext cx="3094117" cy="461665"/>
          </a:xfrm>
          <a:prstGeom prst="rect">
            <a:avLst/>
          </a:prstGeom>
          <a:noFill/>
        </p:spPr>
        <p:txBody>
          <a:bodyPr wrap="none" rtlCol="0">
            <a:spAutoFit/>
          </a:bodyPr>
          <a:lstStyle/>
          <a:p>
            <a:pPr>
              <a:buNone/>
            </a:pPr>
            <a:r>
              <a:rPr lang="en-US" sz="2400" dirty="0"/>
              <a:t>http://drought.unl.edu</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2867"/>
            <a:ext cx="9601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897496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49557" y="152400"/>
            <a:ext cx="8686800" cy="1143000"/>
          </a:xfrm>
        </p:spPr>
        <p:txBody>
          <a:bodyPr/>
          <a:lstStyle/>
          <a:p>
            <a:pPr eaLnBrk="1" hangingPunct="1"/>
            <a:r>
              <a:rPr lang="en-US" altLang="en-US" sz="3600" b="1" dirty="0">
                <a:latin typeface="+mn-lt"/>
              </a:rPr>
              <a:t>Crisis Management Approach</a:t>
            </a:r>
          </a:p>
        </p:txBody>
      </p:sp>
      <p:pic>
        <p:nvPicPr>
          <p:cNvPr id="9220" name="Picture 4" descr="HYDRO"/>
          <p:cNvPicPr>
            <a:picLocks noGrp="1" noChangeAspect="1" noChangeArrowheads="1"/>
          </p:cNvPicPr>
          <p:nvPr>
            <p:ph type="clipArt" sz="half" idx="2"/>
          </p:nvPr>
        </p:nvPicPr>
        <p:blipFill>
          <a:blip r:embed="rId3">
            <a:clrChange>
              <a:clrFrom>
                <a:srgbClr val="0000FE"/>
              </a:clrFrom>
              <a:clrTo>
                <a:srgbClr val="0000FE">
                  <a:alpha val="0"/>
                </a:srgbClr>
              </a:clrTo>
            </a:clrChange>
            <a:extLst>
              <a:ext uri="{28A0092B-C50C-407E-A947-70E740481C1C}">
                <a14:useLocalDpi xmlns:a14="http://schemas.microsoft.com/office/drawing/2010/main" val="0"/>
              </a:ext>
            </a:extLst>
          </a:blip>
          <a:srcRect/>
          <a:stretch>
            <a:fillRect/>
          </a:stretch>
        </p:blipFill>
        <p:spPr>
          <a:xfrm>
            <a:off x="3733800" y="1371600"/>
            <a:ext cx="5413514" cy="4800600"/>
          </a:xfrm>
          <a:solidFill>
            <a:srgbClr val="EAEAEA"/>
          </a:solidFill>
          <a:ln w="38100">
            <a:solidFill>
              <a:srgbClr val="2900D6"/>
            </a:solidFill>
            <a:miter lim="800000"/>
            <a:headEnd/>
            <a:tailEnd/>
          </a:ln>
        </p:spPr>
      </p:pic>
    </p:spTree>
    <p:extLst>
      <p:ext uri="{BB962C8B-B14F-4D97-AF65-F5344CB8AC3E}">
        <p14:creationId xmlns:p14="http://schemas.microsoft.com/office/powerpoint/2010/main" val="304537615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yc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066800"/>
            <a:ext cx="6934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2438400" y="290513"/>
            <a:ext cx="769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endParaRPr lang="en-US" sz="3600">
              <a:latin typeface="Verdana" pitchFamily="34" charset="0"/>
            </a:endParaRPr>
          </a:p>
        </p:txBody>
      </p:sp>
      <p:sp>
        <p:nvSpPr>
          <p:cNvPr id="7172" name="Oval 4"/>
          <p:cNvSpPr>
            <a:spLocks noChangeArrowheads="1"/>
          </p:cNvSpPr>
          <p:nvPr/>
        </p:nvSpPr>
        <p:spPr bwMode="auto">
          <a:xfrm>
            <a:off x="5029200" y="1371600"/>
            <a:ext cx="4191000" cy="9906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197" name="Oval 5"/>
          <p:cNvSpPr>
            <a:spLocks noChangeArrowheads="1"/>
          </p:cNvSpPr>
          <p:nvPr/>
        </p:nvSpPr>
        <p:spPr bwMode="auto">
          <a:xfrm rot="-548039">
            <a:off x="3351214" y="1222375"/>
            <a:ext cx="6416675" cy="1970088"/>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8" name="Oval 6"/>
          <p:cNvSpPr>
            <a:spLocks noChangeArrowheads="1"/>
          </p:cNvSpPr>
          <p:nvPr/>
        </p:nvSpPr>
        <p:spPr bwMode="auto">
          <a:xfrm rot="-674865">
            <a:off x="3805238" y="3078163"/>
            <a:ext cx="6069012" cy="2133600"/>
          </a:xfrm>
          <a:prstGeom prst="ellipse">
            <a:avLst/>
          </a:prstGeom>
          <a:noFill/>
          <a:ln w="57150">
            <a:solidFill>
              <a:srgbClr val="66FF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5" name="Rectangle 7"/>
          <p:cNvSpPr>
            <a:spLocks noChangeArrowheads="1"/>
          </p:cNvSpPr>
          <p:nvPr/>
        </p:nvSpPr>
        <p:spPr bwMode="auto">
          <a:xfrm>
            <a:off x="2895600" y="228600"/>
            <a:ext cx="7620000" cy="762000"/>
          </a:xfrm>
          <a:prstGeom prst="rect">
            <a:avLst/>
          </a:prstGeom>
          <a:solidFill>
            <a:schemeClr val="bg1"/>
          </a:solidFill>
          <a:ln w="38100">
            <a:solidFill>
              <a:schemeClr val="tx1"/>
            </a:solidFill>
            <a:miter lim="800000"/>
            <a:headEnd/>
            <a:tailEnd/>
          </a:ln>
        </p:spPr>
        <p:txBody>
          <a:bodyPr wrap="none" anchor="ctr"/>
          <a:lstStyle/>
          <a:p>
            <a:pPr marL="742950" indent="-285750" algn="ctr">
              <a:spcBef>
                <a:spcPct val="20000"/>
              </a:spcBef>
            </a:pPr>
            <a:endParaRPr lang="en-US" sz="2400" dirty="0">
              <a:solidFill>
                <a:srgbClr val="0000FF"/>
              </a:solidFill>
            </a:endParaRPr>
          </a:p>
        </p:txBody>
      </p:sp>
      <p:sp>
        <p:nvSpPr>
          <p:cNvPr id="7176" name="Text Box 8"/>
          <p:cNvSpPr txBox="1">
            <a:spLocks noChangeArrowheads="1"/>
          </p:cNvSpPr>
          <p:nvPr/>
        </p:nvSpPr>
        <p:spPr bwMode="auto">
          <a:xfrm>
            <a:off x="2590800" y="3810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rIns="0">
            <a:spAutoFit/>
          </a:bodyPr>
          <a:lstStyle>
            <a:lvl1pPr marL="742950" indent="-2857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457200" indent="0">
              <a:spcBef>
                <a:spcPct val="20000"/>
              </a:spcBef>
            </a:pPr>
            <a:r>
              <a:rPr lang="en-US" sz="2400" b="1" dirty="0">
                <a:solidFill>
                  <a:srgbClr val="CC0000"/>
                </a:solidFill>
              </a:rPr>
              <a:t>Crisis management</a:t>
            </a:r>
            <a:r>
              <a:rPr lang="en-US" sz="2400" b="1" dirty="0"/>
              <a:t> replaced by </a:t>
            </a:r>
            <a:r>
              <a:rPr lang="en-US" sz="2400" b="1" dirty="0">
                <a:solidFill>
                  <a:srgbClr val="0000CC"/>
                </a:solidFill>
              </a:rPr>
              <a:t>risk management</a:t>
            </a:r>
          </a:p>
        </p:txBody>
      </p:sp>
      <p:sp>
        <p:nvSpPr>
          <p:cNvPr id="2" name="TextBox 1"/>
          <p:cNvSpPr txBox="1"/>
          <p:nvPr/>
        </p:nvSpPr>
        <p:spPr>
          <a:xfrm flipH="1">
            <a:off x="8382000" y="2506767"/>
            <a:ext cx="1295400" cy="646331"/>
          </a:xfrm>
          <a:prstGeom prst="rect">
            <a:avLst/>
          </a:prstGeom>
          <a:solidFill>
            <a:srgbClr val="FFFFCC"/>
          </a:solidFill>
          <a:ln w="28575">
            <a:solidFill>
              <a:schemeClr val="tx1"/>
            </a:solidFill>
          </a:ln>
        </p:spPr>
        <p:txBody>
          <a:bodyPr wrap="square" rtlCol="0">
            <a:spAutoFit/>
          </a:bodyPr>
          <a:lstStyle/>
          <a:p>
            <a:r>
              <a:rPr lang="en-US" b="1" dirty="0"/>
              <a:t>Hazard Event</a:t>
            </a:r>
          </a:p>
        </p:txBody>
      </p:sp>
    </p:spTree>
    <p:extLst>
      <p:ext uri="{BB962C8B-B14F-4D97-AF65-F5344CB8AC3E}">
        <p14:creationId xmlns:p14="http://schemas.microsoft.com/office/powerpoint/2010/main" val="12961667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819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riginal ranching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464" y="130628"/>
            <a:ext cx="7696199" cy="659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4"/>
          <p:cNvSpPr txBox="1">
            <a:spLocks noChangeArrowheads="1"/>
          </p:cNvSpPr>
          <p:nvPr/>
        </p:nvSpPr>
        <p:spPr bwMode="auto">
          <a:xfrm>
            <a:off x="3276600" y="1484313"/>
            <a:ext cx="274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0">
            <a:spAutoFit/>
          </a:bodyPr>
          <a:lstStyle>
            <a:lvl1pPr>
              <a:defRPr sz="3000">
                <a:solidFill>
                  <a:schemeClr val="tx1"/>
                </a:solidFill>
                <a:latin typeface="Arial" charset="0"/>
              </a:defRPr>
            </a:lvl1pPr>
            <a:lvl2pPr>
              <a:defRPr sz="24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endParaRPr lang="en-US" altLang="en-US" sz="1800"/>
          </a:p>
        </p:txBody>
      </p:sp>
      <p:sp>
        <p:nvSpPr>
          <p:cNvPr id="2052" name="Text Box 5"/>
          <p:cNvSpPr txBox="1">
            <a:spLocks noChangeArrowheads="1"/>
          </p:cNvSpPr>
          <p:nvPr/>
        </p:nvSpPr>
        <p:spPr bwMode="auto">
          <a:xfrm>
            <a:off x="2262189" y="798513"/>
            <a:ext cx="549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0">
            <a:spAutoFit/>
          </a:bodyPr>
          <a:lstStyle>
            <a:lvl1pPr>
              <a:defRPr sz="3000">
                <a:solidFill>
                  <a:schemeClr val="tx1"/>
                </a:solidFill>
                <a:latin typeface="Arial" charset="0"/>
              </a:defRPr>
            </a:lvl1pPr>
            <a:lvl2pPr>
              <a:defRPr sz="24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endParaRPr lang="en-US" altLang="en-US" sz="1800"/>
          </a:p>
        </p:txBody>
      </p:sp>
      <p:sp>
        <p:nvSpPr>
          <p:cNvPr id="2053" name="Text Box 6"/>
          <p:cNvSpPr txBox="1">
            <a:spLocks noChangeArrowheads="1"/>
          </p:cNvSpPr>
          <p:nvPr/>
        </p:nvSpPr>
        <p:spPr bwMode="auto">
          <a:xfrm>
            <a:off x="3048000" y="1327805"/>
            <a:ext cx="7761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000">
                <a:solidFill>
                  <a:schemeClr val="tx1"/>
                </a:solidFill>
                <a:latin typeface="Arial" charset="0"/>
              </a:defRPr>
            </a:lvl1pPr>
            <a:lvl2pPr>
              <a:defRPr sz="24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800" b="1" dirty="0">
                <a:solidFill>
                  <a:schemeClr val="bg1"/>
                </a:solidFill>
              </a:rPr>
              <a:t>Drought Risk Management on the Ranch</a:t>
            </a:r>
            <a:endParaRPr lang="en-US" altLang="en-US" sz="2800" dirty="0">
              <a:solidFill>
                <a:schemeClr val="bg1"/>
              </a:solidFill>
            </a:endParaRPr>
          </a:p>
        </p:txBody>
      </p:sp>
      <p:sp>
        <p:nvSpPr>
          <p:cNvPr id="2055" name="Rectangle 8"/>
          <p:cNvSpPr>
            <a:spLocks noChangeArrowheads="1"/>
          </p:cNvSpPr>
          <p:nvPr/>
        </p:nvSpPr>
        <p:spPr bwMode="auto">
          <a:xfrm>
            <a:off x="6019800" y="4572001"/>
            <a:ext cx="4267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0">
            <a:spAutoFit/>
          </a:bodyPr>
          <a:lstStyle/>
          <a:p>
            <a:r>
              <a:rPr lang="en-US" altLang="en-US" i="1" dirty="0">
                <a:solidFill>
                  <a:schemeClr val="bg1"/>
                </a:solidFill>
              </a:rPr>
              <a:t>“Here’s what my dad used to tell me. He said, if you bet on dry weather in this country, you’ll be right more than half the time” </a:t>
            </a:r>
          </a:p>
          <a:p>
            <a:r>
              <a:rPr lang="en-US" altLang="en-US" i="1" dirty="0">
                <a:solidFill>
                  <a:schemeClr val="bg1"/>
                </a:solidFill>
              </a:rPr>
              <a:t>	(Nebraska Rancher 2005)</a:t>
            </a:r>
          </a:p>
        </p:txBody>
      </p:sp>
    </p:spTree>
    <p:extLst>
      <p:ext uri="{BB962C8B-B14F-4D97-AF65-F5344CB8AC3E}">
        <p14:creationId xmlns:p14="http://schemas.microsoft.com/office/powerpoint/2010/main" val="2216250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Ted Alexa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7564" y="228600"/>
            <a:ext cx="205898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648201"/>
            <a:ext cx="79248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7"/>
          <p:cNvSpPr txBox="1">
            <a:spLocks noChangeArrowheads="1"/>
          </p:cNvSpPr>
          <p:nvPr/>
        </p:nvSpPr>
        <p:spPr bwMode="auto">
          <a:xfrm>
            <a:off x="2438400" y="217489"/>
            <a:ext cx="57912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0">
            <a:spAutoFit/>
          </a:bodyPr>
          <a:lstStyle>
            <a:lvl1pPr>
              <a:defRPr sz="3000">
                <a:solidFill>
                  <a:schemeClr val="tx1"/>
                </a:solidFill>
                <a:latin typeface="Arial" charset="0"/>
              </a:defRPr>
            </a:lvl1pPr>
            <a:lvl2pPr>
              <a:defRPr sz="24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800" b="1" dirty="0"/>
              <a:t>Ted Alexander</a:t>
            </a:r>
          </a:p>
          <a:p>
            <a:endParaRPr lang="en-US" altLang="en-US" sz="1200" b="1" dirty="0"/>
          </a:p>
          <a:p>
            <a:pPr>
              <a:buFontTx/>
              <a:buChar char="•"/>
            </a:pPr>
            <a:r>
              <a:rPr lang="en-US" altLang="en-US" sz="2000" b="1" dirty="0"/>
              <a:t> Rancher in south-central Kansas</a:t>
            </a:r>
          </a:p>
          <a:p>
            <a:endParaRPr lang="en-US" altLang="en-US" sz="1200" b="1" dirty="0"/>
          </a:p>
          <a:p>
            <a:pPr>
              <a:buFontTx/>
              <a:buChar char="•"/>
            </a:pPr>
            <a:r>
              <a:rPr lang="en-US" altLang="en-US" sz="2000" b="1" dirty="0"/>
              <a:t> Working with NRCS and university</a:t>
            </a:r>
          </a:p>
          <a:p>
            <a:r>
              <a:rPr lang="en-US" altLang="en-US" sz="2000" b="1" dirty="0"/>
              <a:t>  researchers to improve ranch</a:t>
            </a:r>
          </a:p>
          <a:p>
            <a:r>
              <a:rPr lang="en-US" altLang="en-US" sz="2000" b="1" dirty="0"/>
              <a:t>  management over the last 30+ years</a:t>
            </a:r>
          </a:p>
          <a:p>
            <a:endParaRPr lang="en-US" altLang="en-US" sz="1200" b="1" dirty="0"/>
          </a:p>
          <a:p>
            <a:pPr>
              <a:buFontTx/>
              <a:buChar char="•"/>
            </a:pPr>
            <a:r>
              <a:rPr lang="en-US" altLang="en-US" sz="2000" b="1" dirty="0"/>
              <a:t> Including development of long- and short</a:t>
            </a:r>
          </a:p>
          <a:p>
            <a:r>
              <a:rPr lang="en-US" altLang="en-US" sz="2000" b="1" dirty="0"/>
              <a:t>  term drought plans </a:t>
            </a:r>
          </a:p>
          <a:p>
            <a:endParaRPr lang="en-US" altLang="en-US" sz="800" b="1" dirty="0"/>
          </a:p>
        </p:txBody>
      </p:sp>
      <p:sp>
        <p:nvSpPr>
          <p:cNvPr id="3077" name="Rectangle 9"/>
          <p:cNvSpPr>
            <a:spLocks noChangeArrowheads="1"/>
          </p:cNvSpPr>
          <p:nvPr/>
        </p:nvSpPr>
        <p:spPr bwMode="auto">
          <a:xfrm>
            <a:off x="2438400" y="3200401"/>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457200">
            <a:spAutoFit/>
          </a:bodyPr>
          <a:lstStyle/>
          <a:p>
            <a:pPr>
              <a:buFontTx/>
              <a:buChar char="•"/>
            </a:pPr>
            <a:r>
              <a:rPr lang="en-US" altLang="en-US" sz="2000" dirty="0"/>
              <a:t> </a:t>
            </a:r>
            <a:r>
              <a:rPr lang="en-US" altLang="en-US" sz="2000" b="1" dirty="0"/>
              <a:t>Long-term: make ranch resilient to  drought (prescribed</a:t>
            </a:r>
          </a:p>
          <a:p>
            <a:r>
              <a:rPr lang="en-US" altLang="en-US" sz="2000" b="1" dirty="0"/>
              <a:t>  burning, rotational grazing, water distribution, custom grazing)</a:t>
            </a:r>
          </a:p>
          <a:p>
            <a:pPr>
              <a:buFontTx/>
              <a:buChar char="•"/>
            </a:pPr>
            <a:endParaRPr lang="en-US" altLang="en-US" sz="1200" b="1" dirty="0"/>
          </a:p>
          <a:p>
            <a:pPr>
              <a:buFontTx/>
              <a:buChar char="•"/>
            </a:pPr>
            <a:r>
              <a:rPr lang="en-US" altLang="en-US" sz="2000" b="1" dirty="0"/>
              <a:t> Short-term: identifying critical condition, dates and actions</a:t>
            </a:r>
          </a:p>
        </p:txBody>
      </p:sp>
    </p:spTree>
    <p:extLst>
      <p:ext uri="{BB962C8B-B14F-4D97-AF65-F5344CB8AC3E}">
        <p14:creationId xmlns:p14="http://schemas.microsoft.com/office/powerpoint/2010/main" val="41133586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rt bar_red N">
  <a:themeElements>
    <a:clrScheme name="dirt bar_red 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rt bar_red 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45720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Tx/>
          <a:buSzTx/>
          <a:buFontTx/>
          <a:buBlip>
            <a:blip xmlns:r="http://schemas.openxmlformats.org/officeDocument/2006/relationships" r:embed="rId1"/>
          </a:buBlip>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45720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Tx/>
          <a:buSzTx/>
          <a:buFontTx/>
          <a:buBlip>
            <a:blip xmlns:r="http://schemas.openxmlformats.org/officeDocument/2006/relationships" r:embed="rId1"/>
          </a:buBlip>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dirt bar_red 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rt bar_red 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rt bar_red 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rt bar_red 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rt bar_red 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rt bar_red 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rt bar_red 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1_Retrospect">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 PowerPoint" id="{5697CEBE-19FF-4F14-9B3D-1E91473623AB}" vid="{D112410A-764E-40FC-9EF0-42656AB36871}"/>
    </a:ext>
  </a:extLst>
</a:theme>
</file>

<file path=ppt/theme/theme11.xml><?xml version="1.0" encoding="utf-8"?>
<a:theme xmlns:a="http://schemas.openxmlformats.org/drawingml/2006/main" name="4_Retrospect">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 PowerPoint" id="{5697CEBE-19FF-4F14-9B3D-1E91473623AB}" vid="{D112410A-764E-40FC-9EF0-42656AB36871}"/>
    </a:ext>
  </a:extLst>
</a:theme>
</file>

<file path=ppt/theme/theme12.xml><?xml version="1.0" encoding="utf-8"?>
<a:theme xmlns:a="http://schemas.openxmlformats.org/drawingml/2006/main" name="NDMC &amp; UNL logo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NDMC &amp; N logo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Retrospect">
  <a:themeElements>
    <a:clrScheme name="Custom 4">
      <a:dk1>
        <a:srgbClr val="000000"/>
      </a:dk1>
      <a:lt1>
        <a:srgbClr val="FFFFFF"/>
      </a:lt1>
      <a:dk2>
        <a:srgbClr val="46464A"/>
      </a:dk2>
      <a:lt2>
        <a:srgbClr val="D1D9E1"/>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15.xml><?xml version="1.0" encoding="utf-8"?>
<a:theme xmlns:a="http://schemas.openxmlformats.org/drawingml/2006/main" name="NDMC &amp; N logo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Retrospect">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4.xml><?xml version="1.0" encoding="utf-8"?>
<a:theme xmlns:a="http://schemas.openxmlformats.org/drawingml/2006/main" name="6_Retrospec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NR Brown">
  <a:themeElements>
    <a:clrScheme name="SNR Bro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NR Brow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alpha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NR Bro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NR Bro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NR Bro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NR Bro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NR Bro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NR Bro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NR Brow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NR Bro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NR Bro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NR Bro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NR Bro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NR Bro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NR 9">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NDMC_Theme">
  <a:themeElements>
    <a:clrScheme name="Custom 4">
      <a:dk1>
        <a:srgbClr val="000000"/>
      </a:dk1>
      <a:lt1>
        <a:srgbClr val="FFFFFF"/>
      </a:lt1>
      <a:dk2>
        <a:srgbClr val="46464A"/>
      </a:dk2>
      <a:lt2>
        <a:srgbClr val="D1D9E1"/>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_Template4" id="{D988E5FC-20EE-4898-9C21-3D3ED46093EB}" vid="{61F89051-F2E3-4105-B94E-1142508D06BB}"/>
    </a:ext>
  </a:extLst>
</a:theme>
</file>

<file path=ppt/theme/theme8.xml><?xml version="1.0" encoding="utf-8"?>
<a:theme xmlns:a="http://schemas.openxmlformats.org/drawingml/2006/main" name="NDMC_2017">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_2017" id="{1FC13E44-1F86-4F84-9D22-7FD18D3E88BE}" vid="{52C09BFE-9273-4DBE-8921-A4CA67D03A4D}"/>
    </a:ext>
  </a:extLst>
</a:theme>
</file>

<file path=ppt/theme/theme9.xml><?xml version="1.0" encoding="utf-8"?>
<a:theme xmlns:a="http://schemas.openxmlformats.org/drawingml/2006/main" name="5_Retrospect">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 PowerPoint" id="{5697CEBE-19FF-4F14-9B3D-1E91473623AB}" vid="{D112410A-764E-40FC-9EF0-42656AB36871}"/>
    </a:ext>
  </a:extLst>
</a:theme>
</file>

<file path=docProps/app.xml><?xml version="1.0" encoding="utf-8"?>
<Properties xmlns="http://schemas.openxmlformats.org/officeDocument/2006/extended-properties" xmlns:vt="http://schemas.openxmlformats.org/officeDocument/2006/docPropsVTypes">
  <Template>Drought Hazard Planning</Template>
  <TotalTime>2243</TotalTime>
  <Words>1950</Words>
  <Application>Microsoft Office PowerPoint</Application>
  <PresentationFormat>Widescreen</PresentationFormat>
  <Paragraphs>219</Paragraphs>
  <Slides>29</Slides>
  <Notes>19</Notes>
  <HiddenSlides>0</HiddenSlides>
  <MMClips>0</MMClips>
  <ScaleCrop>false</ScaleCrop>
  <HeadingPairs>
    <vt:vector size="8" baseType="variant">
      <vt:variant>
        <vt:lpstr>Fonts Used</vt:lpstr>
      </vt:variant>
      <vt:variant>
        <vt:i4>6</vt:i4>
      </vt:variant>
      <vt:variant>
        <vt:lpstr>Theme</vt:lpstr>
      </vt:variant>
      <vt:variant>
        <vt:i4>15</vt:i4>
      </vt:variant>
      <vt:variant>
        <vt:lpstr>Embedded OLE Servers</vt:lpstr>
      </vt:variant>
      <vt:variant>
        <vt:i4>1</vt:i4>
      </vt:variant>
      <vt:variant>
        <vt:lpstr>Slide Titles</vt:lpstr>
      </vt:variant>
      <vt:variant>
        <vt:i4>29</vt:i4>
      </vt:variant>
    </vt:vector>
  </HeadingPairs>
  <TitlesOfParts>
    <vt:vector size="51" baseType="lpstr">
      <vt:lpstr>Arial</vt:lpstr>
      <vt:lpstr>Calibri</vt:lpstr>
      <vt:lpstr>Calibri Light</vt:lpstr>
      <vt:lpstr>Corbel</vt:lpstr>
      <vt:lpstr>Times New Roman</vt:lpstr>
      <vt:lpstr>Verdana</vt:lpstr>
      <vt:lpstr>dirt bar_red N</vt:lpstr>
      <vt:lpstr>Office Theme</vt:lpstr>
      <vt:lpstr>1_Retrospect</vt:lpstr>
      <vt:lpstr>6_Retrospect</vt:lpstr>
      <vt:lpstr>SNR Brown</vt:lpstr>
      <vt:lpstr>SNR 9</vt:lpstr>
      <vt:lpstr>1_NDMC_Theme</vt:lpstr>
      <vt:lpstr>NDMC_2017</vt:lpstr>
      <vt:lpstr>5_Retrospect</vt:lpstr>
      <vt:lpstr>21_Retrospect</vt:lpstr>
      <vt:lpstr>4_Retrospect</vt:lpstr>
      <vt:lpstr>NDMC &amp; UNL logo (Green)</vt:lpstr>
      <vt:lpstr>NDMC &amp; N logo (Green)</vt:lpstr>
      <vt:lpstr>3_Retrospect</vt:lpstr>
      <vt:lpstr>NDMC &amp; N logo (Blue)</vt:lpstr>
      <vt:lpstr>Drawing</vt:lpstr>
      <vt:lpstr>PowerPoint Presentation</vt:lpstr>
      <vt:lpstr>PowerPoint Presentation</vt:lpstr>
      <vt:lpstr>PowerPoint Presentation</vt:lpstr>
      <vt:lpstr>PowerPoint Presentation</vt:lpstr>
      <vt:lpstr>PowerPoint Presentation</vt:lpstr>
      <vt:lpstr>Crisis Management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Plan for Drought?</vt:lpstr>
      <vt:lpstr>PowerPoint Presentation</vt:lpstr>
      <vt:lpstr>PowerPoint Presentation</vt:lpstr>
      <vt:lpstr>PowerPoint Presentation</vt:lpstr>
      <vt:lpstr>PowerPoint Presentation</vt:lpstr>
      <vt:lpstr>PowerPoint Presentation</vt:lpstr>
      <vt:lpstr>PowerPoint Presentation</vt:lpstr>
    </vt:vector>
  </TitlesOfParts>
  <Company>Univ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SNR</dc:creator>
  <cp:lastModifiedBy>Cody Knutson</cp:lastModifiedBy>
  <cp:revision>92</cp:revision>
  <dcterms:created xsi:type="dcterms:W3CDTF">2013-10-04T16:47:37Z</dcterms:created>
  <dcterms:modified xsi:type="dcterms:W3CDTF">2023-06-28T13:45:35Z</dcterms:modified>
</cp:coreProperties>
</file>