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256" r:id="rId5"/>
    <p:sldId id="290" r:id="rId6"/>
    <p:sldId id="264" r:id="rId7"/>
    <p:sldId id="265" r:id="rId8"/>
    <p:sldId id="263" r:id="rId9"/>
    <p:sldId id="287" r:id="rId10"/>
    <p:sldId id="283" r:id="rId11"/>
    <p:sldId id="284" r:id="rId12"/>
    <p:sldId id="278" r:id="rId13"/>
    <p:sldId id="282" r:id="rId14"/>
    <p:sldId id="288" r:id="rId15"/>
    <p:sldId id="289" r:id="rId16"/>
    <p:sldId id="268" r:id="rId17"/>
    <p:sldId id="274" r:id="rId18"/>
    <p:sldId id="269" r:id="rId19"/>
    <p:sldId id="270" r:id="rId20"/>
    <p:sldId id="271" r:id="rId21"/>
    <p:sldId id="272" r:id="rId22"/>
    <p:sldId id="277" r:id="rId23"/>
    <p:sldId id="280" r:id="rId24"/>
    <p:sldId id="285" r:id="rId25"/>
    <p:sldId id="286" r:id="rId26"/>
    <p:sldId id="292" r:id="rId27"/>
    <p:sldId id="295" r:id="rId28"/>
    <p:sldId id="293" r:id="rId29"/>
    <p:sldId id="298" r:id="rId30"/>
    <p:sldId id="297" r:id="rId31"/>
    <p:sldId id="294" r:id="rId32"/>
    <p:sldId id="296" r:id="rId33"/>
    <p:sldId id="299" r:id="rId34"/>
    <p:sldId id="300" r:id="rId35"/>
    <p:sldId id="301" r:id="rId36"/>
    <p:sldId id="291" r:id="rId3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2EFC3-89DA-48A4-97A9-1E720F66D59E}" v="71" dt="2022-11-15T23:44:10.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802" autoAdjust="0"/>
  </p:normalViewPr>
  <p:slideViewPr>
    <p:cSldViewPr snapToGrid="0" snapToObjects="1">
      <p:cViewPr varScale="1">
        <p:scale>
          <a:sx n="90" d="100"/>
          <a:sy n="90" d="100"/>
        </p:scale>
        <p:origin x="1210" y="53"/>
      </p:cViewPr>
      <p:guideLst/>
    </p:cSldViewPr>
  </p:slideViewPr>
  <p:outlineViewPr>
    <p:cViewPr>
      <p:scale>
        <a:sx n="33" d="100"/>
        <a:sy n="33" d="100"/>
      </p:scale>
      <p:origin x="0" y="-145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4849AB9-87FD-014B-A09C-DC208B332328}" type="datetimeFigureOut">
              <a:rPr lang="en-US" smtClean="0"/>
              <a:t>12/5/2022</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B65C819-F2F5-B540-9058-DAE7E86675A7}" type="slidenum">
              <a:rPr lang="en-US" smtClean="0"/>
              <a:t>‹#›</a:t>
            </a:fld>
            <a:endParaRPr lang="en-US" dirty="0"/>
          </a:p>
        </p:txBody>
      </p:sp>
    </p:spTree>
    <p:extLst>
      <p:ext uri="{BB962C8B-B14F-4D97-AF65-F5344CB8AC3E}">
        <p14:creationId xmlns:p14="http://schemas.microsoft.com/office/powerpoint/2010/main" val="70395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5C819-F2F5-B540-9058-DAE7E86675A7}" type="slidenum">
              <a:rPr lang="en-US" smtClean="0"/>
              <a:t>1</a:t>
            </a:fld>
            <a:endParaRPr lang="en-US" dirty="0"/>
          </a:p>
        </p:txBody>
      </p:sp>
    </p:spTree>
    <p:extLst>
      <p:ext uri="{BB962C8B-B14F-4D97-AF65-F5344CB8AC3E}">
        <p14:creationId xmlns:p14="http://schemas.microsoft.com/office/powerpoint/2010/main" val="86832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65C819-F2F5-B540-9058-DAE7E86675A7}" type="slidenum">
              <a:rPr lang="en-US" smtClean="0"/>
              <a:t>3</a:t>
            </a:fld>
            <a:endParaRPr lang="en-US" dirty="0"/>
          </a:p>
        </p:txBody>
      </p:sp>
    </p:spTree>
    <p:extLst>
      <p:ext uri="{BB962C8B-B14F-4D97-AF65-F5344CB8AC3E}">
        <p14:creationId xmlns:p14="http://schemas.microsoft.com/office/powerpoint/2010/main" val="323369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crop remains that may have had disease </a:t>
            </a:r>
          </a:p>
          <a:p>
            <a:endParaRPr lang="en-US" dirty="0"/>
          </a:p>
          <a:p>
            <a:r>
              <a:rPr lang="en-US" dirty="0"/>
              <a:t>If the roots aren’t too thick or woody they can contribute to the soil next season, Kind of a built-in compost.</a:t>
            </a:r>
          </a:p>
          <a:p>
            <a:endParaRPr lang="en-US" dirty="0"/>
          </a:p>
        </p:txBody>
      </p:sp>
      <p:sp>
        <p:nvSpPr>
          <p:cNvPr id="4" name="Slide Number Placeholder 3"/>
          <p:cNvSpPr>
            <a:spLocks noGrp="1"/>
          </p:cNvSpPr>
          <p:nvPr>
            <p:ph type="sldNum" sz="quarter" idx="5"/>
          </p:nvPr>
        </p:nvSpPr>
        <p:spPr/>
        <p:txBody>
          <a:bodyPr/>
          <a:lstStyle/>
          <a:p>
            <a:fld id="{EB65C819-F2F5-B540-9058-DAE7E86675A7}" type="slidenum">
              <a:rPr lang="en-US" smtClean="0"/>
              <a:t>4</a:t>
            </a:fld>
            <a:endParaRPr lang="en-US" dirty="0"/>
          </a:p>
        </p:txBody>
      </p:sp>
    </p:spTree>
    <p:extLst>
      <p:ext uri="{BB962C8B-B14F-4D97-AF65-F5344CB8AC3E}">
        <p14:creationId xmlns:p14="http://schemas.microsoft.com/office/powerpoint/2010/main" val="63411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landscape staples, rocks, </a:t>
            </a:r>
          </a:p>
        </p:txBody>
      </p:sp>
      <p:sp>
        <p:nvSpPr>
          <p:cNvPr id="4" name="Slide Number Placeholder 3"/>
          <p:cNvSpPr>
            <a:spLocks noGrp="1"/>
          </p:cNvSpPr>
          <p:nvPr>
            <p:ph type="sldNum" sz="quarter" idx="5"/>
          </p:nvPr>
        </p:nvSpPr>
        <p:spPr/>
        <p:txBody>
          <a:bodyPr/>
          <a:lstStyle/>
          <a:p>
            <a:fld id="{EB65C819-F2F5-B540-9058-DAE7E86675A7}" type="slidenum">
              <a:rPr lang="en-US" smtClean="0"/>
              <a:t>13</a:t>
            </a:fld>
            <a:endParaRPr lang="en-US" dirty="0"/>
          </a:p>
        </p:txBody>
      </p:sp>
    </p:spTree>
    <p:extLst>
      <p:ext uri="{BB962C8B-B14F-4D97-AF65-F5344CB8AC3E}">
        <p14:creationId xmlns:p14="http://schemas.microsoft.com/office/powerpoint/2010/main" val="61479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2269"/>
          </a:xfrm>
        </p:spPr>
        <p:txBody>
          <a:bodyPr/>
          <a:lstStyle/>
          <a:p>
            <a:r>
              <a:rPr lang="en-US" dirty="0"/>
              <a:t>Click to edit Master title style</a:t>
            </a:r>
          </a:p>
        </p:txBody>
      </p:sp>
      <p:sp>
        <p:nvSpPr>
          <p:cNvPr id="9" name="Text Placeholder 8"/>
          <p:cNvSpPr>
            <a:spLocks noGrp="1"/>
          </p:cNvSpPr>
          <p:nvPr>
            <p:ph type="body" sz="quarter" idx="10"/>
          </p:nvPr>
        </p:nvSpPr>
        <p:spPr>
          <a:xfrm>
            <a:off x="628650" y="1276866"/>
            <a:ext cx="7886700" cy="4333360"/>
          </a:xfrm>
        </p:spPr>
        <p:txBody>
          <a:bodyPr/>
          <a:lstStyle/>
          <a:p>
            <a:pPr lvl="0"/>
            <a:r>
              <a:rPr lang="en-US" dirty="0"/>
              <a:t>Click to edit Master text styles</a:t>
            </a:r>
          </a:p>
        </p:txBody>
      </p:sp>
    </p:spTree>
    <p:extLst>
      <p:ext uri="{BB962C8B-B14F-4D97-AF65-F5344CB8AC3E}">
        <p14:creationId xmlns:p14="http://schemas.microsoft.com/office/powerpoint/2010/main" val="59369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7620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16" name="Text Box 21"/>
          <p:cNvSpPr txBox="1"/>
          <p:nvPr userDrawn="1"/>
        </p:nvSpPr>
        <p:spPr>
          <a:xfrm>
            <a:off x="5092329" y="811345"/>
            <a:ext cx="2892425" cy="60421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lgn="r">
              <a:spcBef>
                <a:spcPts val="0"/>
              </a:spcBef>
              <a:spcAft>
                <a:spcPts val="0"/>
              </a:spcAft>
              <a:defRPr/>
            </a:pPr>
            <a:r>
              <a:rPr lang="en-US" sz="1050" b="1" dirty="0">
                <a:solidFill>
                  <a:srgbClr val="610B2B"/>
                </a:solidFill>
                <a:latin typeface="Calibri" charset="0"/>
                <a:ea typeface="Calibri" charset="0"/>
                <a:cs typeface="Calibri" charset="0"/>
              </a:rPr>
              <a:t>BE BOLD. </a:t>
            </a:r>
            <a:r>
              <a:rPr lang="en-US" sz="1050" b="0" dirty="0">
                <a:solidFill>
                  <a:srgbClr val="610B2B"/>
                </a:solidFill>
                <a:latin typeface="Calibri" charset="0"/>
                <a:ea typeface="Calibri" charset="0"/>
                <a:cs typeface="Calibri" charset="0"/>
              </a:rPr>
              <a:t>Shape the Future.</a:t>
            </a:r>
          </a:p>
          <a:p>
            <a:pPr algn="r">
              <a:spcBef>
                <a:spcPts val="0"/>
              </a:spcBef>
              <a:spcAft>
                <a:spcPts val="0"/>
              </a:spcAft>
              <a:defRPr/>
            </a:pPr>
            <a:r>
              <a:rPr lang="en-US" sz="1050" b="1" dirty="0">
                <a:solidFill>
                  <a:srgbClr val="610B2B"/>
                </a:solidFill>
                <a:latin typeface="Calibri" charset="0"/>
                <a:ea typeface="Calibri" charset="0"/>
                <a:cs typeface="Calibri" charset="0"/>
              </a:rPr>
              <a:t>New Mexico State University</a:t>
            </a:r>
            <a:br>
              <a:rPr lang="en-US" sz="1050" b="1" dirty="0">
                <a:solidFill>
                  <a:srgbClr val="610B2B"/>
                </a:solidFill>
                <a:latin typeface="Calibri" charset="0"/>
                <a:ea typeface="Calibri" charset="0"/>
                <a:cs typeface="Calibri" charset="0"/>
              </a:rPr>
            </a:br>
            <a:r>
              <a:rPr lang="en-US" sz="1050" b="1" dirty="0">
                <a:solidFill>
                  <a:srgbClr val="610B2B"/>
                </a:solidFill>
                <a:latin typeface="Calibri" charset="0"/>
                <a:ea typeface="Calibri" charset="0"/>
                <a:cs typeface="Calibri" charset="0"/>
              </a:rPr>
              <a:t>aces.nmsu.edu</a:t>
            </a:r>
          </a:p>
          <a:p>
            <a:pPr algn="r">
              <a:spcBef>
                <a:spcPts val="0"/>
              </a:spcBef>
              <a:spcAft>
                <a:spcPts val="0"/>
              </a:spcAft>
              <a:defRPr/>
            </a:pPr>
            <a:endParaRPr lang="en-US" sz="1050" b="1" dirty="0">
              <a:solidFill>
                <a:srgbClr val="610B2B"/>
              </a:solidFill>
              <a:latin typeface="Calibri" charset="0"/>
              <a:ea typeface="Calibri" charset="0"/>
              <a:cs typeface="Calibri" charset="0"/>
            </a:endParaRPr>
          </a:p>
          <a:p>
            <a:pPr algn="r">
              <a:spcBef>
                <a:spcPts val="0"/>
              </a:spcBef>
              <a:spcAft>
                <a:spcPts val="0"/>
              </a:spcAft>
              <a:defRPr/>
            </a:pPr>
            <a:endParaRPr lang="en-US" sz="1050" b="1" dirty="0">
              <a:solidFill>
                <a:srgbClr val="610B2B"/>
              </a:solidFill>
              <a:latin typeface="Calibri" charset="0"/>
              <a:ea typeface="Calibri" charset="0"/>
              <a:cs typeface="Calibri" charset="0"/>
            </a:endParaRPr>
          </a:p>
        </p:txBody>
      </p:sp>
      <p:grpSp>
        <p:nvGrpSpPr>
          <p:cNvPr id="17" name="Group 34"/>
          <p:cNvGrpSpPr>
            <a:grpSpLocks/>
          </p:cNvGrpSpPr>
          <p:nvPr userDrawn="1"/>
        </p:nvGrpSpPr>
        <p:grpSpPr bwMode="auto">
          <a:xfrm>
            <a:off x="8039100" y="609600"/>
            <a:ext cx="1104900" cy="1203325"/>
            <a:chOff x="0" y="0"/>
            <a:chExt cx="1960880" cy="2134870"/>
          </a:xfrm>
        </p:grpSpPr>
        <p:sp>
          <p:nvSpPr>
            <p:cNvPr id="18" name="Rectangle 17"/>
            <p:cNvSpPr/>
            <p:nvPr userDrawn="1"/>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pic>
          <p:nvPicPr>
            <p:cNvPr id="19" name="Picture 36" descr="Macintosh HD:Users:nickyboyfloyd:Desktop:NMlogo_1colorstate_noU_black_btm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userDrawn="1"/>
        </p:nvSpPr>
        <p:spPr bwMode="auto">
          <a:xfrm>
            <a:off x="0" y="152400"/>
            <a:ext cx="9144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3800" b="1">
                <a:solidFill>
                  <a:srgbClr val="610B2B"/>
                </a:solidFill>
                <a:latin typeface="Open Sans"/>
                <a:ea typeface="+mj-ea"/>
                <a:cs typeface="Open Sans"/>
              </a:defRPr>
            </a:lvl1pPr>
            <a:lvl2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2pPr>
            <a:lvl3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3pPr>
            <a:lvl4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4pPr>
            <a:lvl5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defRPr/>
            </a:pPr>
            <a:r>
              <a:rPr lang="en-US" sz="2400" baseline="0" dirty="0">
                <a:solidFill>
                  <a:schemeClr val="bg1"/>
                </a:solidFill>
                <a:latin typeface="Calibri" charset="0"/>
                <a:ea typeface="Calibri" charset="0"/>
                <a:cs typeface="Calibri" charset="0"/>
              </a:rPr>
              <a:t>College of Agricultural,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Consumer and Environmental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Sciences</a:t>
            </a:r>
          </a:p>
        </p:txBody>
      </p:sp>
      <p:sp>
        <p:nvSpPr>
          <p:cNvPr id="25" name="Rectangle 24"/>
          <p:cNvSpPr/>
          <p:nvPr userDrawn="1"/>
        </p:nvSpPr>
        <p:spPr>
          <a:xfrm>
            <a:off x="0" y="6228027"/>
            <a:ext cx="9144000" cy="629973"/>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4" name="TextBox 23"/>
          <p:cNvSpPr txBox="1">
            <a:spLocks noChangeArrowheads="1"/>
          </p:cNvSpPr>
          <p:nvPr userDrawn="1"/>
        </p:nvSpPr>
        <p:spPr bwMode="auto">
          <a:xfrm>
            <a:off x="0" y="6264887"/>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1200" dirty="0">
                <a:solidFill>
                  <a:schemeClr val="bg1"/>
                </a:solidFill>
                <a:latin typeface="Calibri" charset="0"/>
                <a:ea typeface="Calibri" charset="0"/>
                <a:cs typeface="Calibri" charset="0"/>
              </a:rPr>
              <a:t>The College of Agricultural, Consumer and Environmental Sciences is an engine for economic and community development</a:t>
            </a:r>
            <a:br>
              <a:rPr lang="en-US" sz="1200" dirty="0">
                <a:solidFill>
                  <a:schemeClr val="bg1"/>
                </a:solidFill>
                <a:latin typeface="Calibri" charset="0"/>
                <a:ea typeface="Calibri" charset="0"/>
                <a:cs typeface="Calibri" charset="0"/>
              </a:rPr>
            </a:br>
            <a:r>
              <a:rPr lang="en-US" sz="1200" dirty="0">
                <a:solidFill>
                  <a:schemeClr val="bg1"/>
                </a:solidFill>
                <a:latin typeface="Calibri" charset="0"/>
                <a:ea typeface="Calibri" charset="0"/>
                <a:cs typeface="Calibri" charset="0"/>
              </a:rPr>
              <a:t> in New Mexico, improving the lives of New Mexicans through academic, research, and Extension programs.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18" name="Content Placeholder 2"/>
          <p:cNvSpPr>
            <a:spLocks noGrp="1"/>
          </p:cNvSpPr>
          <p:nvPr>
            <p:ph idx="1"/>
          </p:nvPr>
        </p:nvSpPr>
        <p:spPr>
          <a:xfrm>
            <a:off x="536575" y="752441"/>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147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y side comparison">
    <p:spTree>
      <p:nvGrpSpPr>
        <p:cNvPr id="1" name=""/>
        <p:cNvGrpSpPr/>
        <p:nvPr/>
      </p:nvGrpSpPr>
      <p:grpSpPr>
        <a:xfrm>
          <a:off x="0" y="0"/>
          <a:ext cx="0" cy="0"/>
          <a:chOff x="0" y="0"/>
          <a:chExt cx="0" cy="0"/>
        </a:xfrm>
      </p:grpSpPr>
      <p:sp>
        <p:nvSpPr>
          <p:cNvPr id="19" name="Title 1"/>
          <p:cNvSpPr>
            <a:spLocks noGrp="1"/>
          </p:cNvSpPr>
          <p:nvPr>
            <p:ph type="title"/>
          </p:nvPr>
        </p:nvSpPr>
        <p:spPr>
          <a:xfrm>
            <a:off x="628650" y="365126"/>
            <a:ext cx="7886700" cy="1325563"/>
          </a:xfrm>
        </p:spPr>
        <p:txBody>
          <a:bodyPr/>
          <a:lstStyle/>
          <a:p>
            <a:r>
              <a:rPr lang="en-US" dirty="0"/>
              <a:t>Click to edit Master title style</a:t>
            </a:r>
          </a:p>
        </p:txBody>
      </p:sp>
      <p:sp>
        <p:nvSpPr>
          <p:cNvPr id="20" name="Content Placeholder 2"/>
          <p:cNvSpPr>
            <a:spLocks noGrp="1"/>
          </p:cNvSpPr>
          <p:nvPr>
            <p:ph sz="half" idx="1"/>
          </p:nvPr>
        </p:nvSpPr>
        <p:spPr>
          <a:xfrm>
            <a:off x="628650" y="1825625"/>
            <a:ext cx="3886200" cy="43338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338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2686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7"/>
            <a:ext cx="4629150" cy="43545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2479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D5100-F079-3C4A-A02B-4874C132AC9E}" type="datetimeFigureOut">
              <a:rPr lang="en-US" smtClean="0"/>
              <a:t>12/5/2022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35D65-B258-054B-9B8F-B3F625603484}" type="slidenum">
              <a:rPr lang="en-US" smtClean="0"/>
              <a:t>‹#›</a:t>
            </a:fld>
            <a:endParaRPr lang="en-US" dirty="0"/>
          </a:p>
        </p:txBody>
      </p:sp>
      <p:sp>
        <p:nvSpPr>
          <p:cNvPr id="7" name="Rectangle 6"/>
          <p:cNvSpPr/>
          <p:nvPr userDrawn="1"/>
        </p:nvSpPr>
        <p:spPr>
          <a:xfrm>
            <a:off x="0" y="6159500"/>
            <a:ext cx="9144000" cy="6985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12" name="Text Box 21"/>
          <p:cNvSpPr txBox="1"/>
          <p:nvPr userDrawn="1"/>
        </p:nvSpPr>
        <p:spPr>
          <a:xfrm>
            <a:off x="685800" y="6203730"/>
            <a:ext cx="2629477" cy="74930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1000" b="1" dirty="0">
                <a:solidFill>
                  <a:srgbClr val="FFFFFF"/>
                </a:solidFill>
                <a:latin typeface="Calibri" charset="0"/>
                <a:ea typeface="Calibri" charset="0"/>
                <a:cs typeface="Calibri" charset="0"/>
              </a:rPr>
              <a:t>BE BOLD. </a:t>
            </a:r>
            <a:r>
              <a:rPr lang="en-US" sz="1000" dirty="0">
                <a:solidFill>
                  <a:srgbClr val="FFFFFF"/>
                </a:solidFill>
                <a:latin typeface="Calibri" charset="0"/>
                <a:ea typeface="Calibri" charset="0"/>
                <a:cs typeface="Calibri" charset="0"/>
              </a:rPr>
              <a:t>Shape the Future.</a:t>
            </a:r>
            <a:endParaRPr lang="en-US" sz="1000" dirty="0">
              <a:latin typeface="Calibri" charset="0"/>
              <a:ea typeface="Calibri" charset="0"/>
              <a:cs typeface="Calibri" charset="0"/>
            </a:endParaRPr>
          </a:p>
          <a:p>
            <a:pPr>
              <a:spcBef>
                <a:spcPts val="0"/>
              </a:spcBef>
              <a:spcAft>
                <a:spcPts val="0"/>
              </a:spcAft>
              <a:defRPr/>
            </a:pPr>
            <a:r>
              <a:rPr lang="en-US" sz="1000" b="1" i="0" dirty="0">
                <a:solidFill>
                  <a:srgbClr val="FFFFFF"/>
                </a:solidFill>
                <a:latin typeface="Calibri" charset="0"/>
                <a:ea typeface="Calibri" charset="0"/>
                <a:cs typeface="Calibri" charset="0"/>
              </a:rPr>
              <a:t>New Mexico State University</a:t>
            </a:r>
            <a:endParaRPr lang="en-US" sz="1000" b="1" i="0" dirty="0">
              <a:latin typeface="Calibri" charset="0"/>
              <a:ea typeface="Calibri" charset="0"/>
              <a:cs typeface="Calibri" charset="0"/>
            </a:endParaRPr>
          </a:p>
          <a:p>
            <a:pPr>
              <a:spcBef>
                <a:spcPts val="0"/>
              </a:spcBef>
              <a:spcAft>
                <a:spcPts val="0"/>
              </a:spcAft>
              <a:defRPr/>
            </a:pPr>
            <a:r>
              <a:rPr lang="en-US" sz="1000" b="1" i="0" dirty="0">
                <a:solidFill>
                  <a:srgbClr val="FFFFFF"/>
                </a:solidFill>
                <a:latin typeface="Calibri" charset="0"/>
                <a:ea typeface="Calibri" charset="0"/>
                <a:cs typeface="Calibri" charset="0"/>
              </a:rPr>
              <a:t>aces.nmsu.edu</a:t>
            </a:r>
            <a:endParaRPr lang="en-US" sz="1000" b="1" i="0" dirty="0">
              <a:latin typeface="Calibri" charset="0"/>
              <a:ea typeface="Calibri" charset="0"/>
              <a:cs typeface="Calibri" charset="0"/>
            </a:endParaRPr>
          </a:p>
        </p:txBody>
      </p:sp>
      <p:grpSp>
        <p:nvGrpSpPr>
          <p:cNvPr id="13" name="Group 23"/>
          <p:cNvGrpSpPr>
            <a:grpSpLocks/>
          </p:cNvGrpSpPr>
          <p:nvPr userDrawn="1"/>
        </p:nvGrpSpPr>
        <p:grpSpPr bwMode="auto">
          <a:xfrm>
            <a:off x="116546" y="6159500"/>
            <a:ext cx="641100" cy="698499"/>
            <a:chOff x="0" y="0"/>
            <a:chExt cx="1960880" cy="2134870"/>
          </a:xfrm>
        </p:grpSpPr>
        <p:sp>
          <p:nvSpPr>
            <p:cNvPr id="14" name="Rectangle 13"/>
            <p:cNvSpPr/>
            <p:nvPr userDrawn="1"/>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pic>
          <p:nvPicPr>
            <p:cNvPr id="15" name="Picture 32" descr="Macintosh HD:Users:nickyboyfloyd:Desktop:NMlogo_1colorstate_noU_black_btmp.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6727344"/>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84" r:id="rId3"/>
    <p:sldLayoutId id="2147483685" r:id="rId4"/>
    <p:sldLayoutId id="2147483668" r:id="rId5"/>
    <p:sldLayoutId id="2147483669"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udl2@nms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g"/><Relationship Id="rId9"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6.webp"/><Relationship Id="rId5" Type="http://schemas.openxmlformats.org/officeDocument/2006/relationships/image" Target="../media/image45.jp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spruce.com/controlling-annual-versus-perennial-weeds-1402522#:~:text=Examples%20of%20perennial%20weeds%20include,quackgrass%2C%20thistle%2C%20and%20ragweed." TargetMode="External"/><Relationship Id="rId2" Type="http://schemas.openxmlformats.org/officeDocument/2006/relationships/hyperlink" Target="https://www.thespruce.com/" TargetMode="Externa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1727201"/>
            <a:ext cx="7679267" cy="1320800"/>
          </a:xfrm>
        </p:spPr>
        <p:txBody>
          <a:bodyPr>
            <a:normAutofit fontScale="90000"/>
          </a:bodyPr>
          <a:lstStyle/>
          <a:p>
            <a:pPr algn="ctr"/>
            <a:r>
              <a:rPr lang="en-US" dirty="0">
                <a:solidFill>
                  <a:srgbClr val="C00000"/>
                </a:solidFill>
              </a:rPr>
              <a:t>WINTERIZING THE GARDEN</a:t>
            </a:r>
            <a:br>
              <a:rPr lang="en-US" dirty="0">
                <a:solidFill>
                  <a:srgbClr val="C00000"/>
                </a:solidFill>
              </a:rPr>
            </a:br>
            <a:r>
              <a:rPr lang="en-US" dirty="0">
                <a:solidFill>
                  <a:srgbClr val="C00000"/>
                </a:solidFill>
              </a:rPr>
              <a:t>and</a:t>
            </a:r>
            <a:br>
              <a:rPr lang="en-US" dirty="0">
                <a:solidFill>
                  <a:srgbClr val="C00000"/>
                </a:solidFill>
              </a:rPr>
            </a:br>
            <a:r>
              <a:rPr lang="en-US" dirty="0">
                <a:solidFill>
                  <a:srgbClr val="C00000"/>
                </a:solidFill>
              </a:rPr>
              <a:t>FALL PLANTING</a:t>
            </a:r>
          </a:p>
        </p:txBody>
      </p:sp>
      <p:sp>
        <p:nvSpPr>
          <p:cNvPr id="3" name="Subtitle 2"/>
          <p:cNvSpPr>
            <a:spLocks noGrp="1"/>
          </p:cNvSpPr>
          <p:nvPr>
            <p:ph type="subTitle" idx="4294967295"/>
          </p:nvPr>
        </p:nvSpPr>
        <p:spPr>
          <a:xfrm>
            <a:off x="1143000" y="3288771"/>
            <a:ext cx="6858000" cy="1655762"/>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WITH BUD LOPEZ</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TRIBAL AGRICULTURE EXTENTION AGENT</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McKinley COUNTY</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hlinkClick r:id="rId3"/>
              </a:rPr>
              <a:t>budl2@nmsu.edu</a:t>
            </a:r>
            <a:endParaRPr lang="en-US" sz="24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505-863-3432</a:t>
            </a:r>
          </a:p>
        </p:txBody>
      </p:sp>
    </p:spTree>
    <p:extLst>
      <p:ext uri="{BB962C8B-B14F-4D97-AF65-F5344CB8AC3E}">
        <p14:creationId xmlns:p14="http://schemas.microsoft.com/office/powerpoint/2010/main" val="1964888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23AA-A5BF-D402-E124-F804D4870AE2}"/>
              </a:ext>
            </a:extLst>
          </p:cNvPr>
          <p:cNvSpPr>
            <a:spLocks noGrp="1"/>
          </p:cNvSpPr>
          <p:nvPr>
            <p:ph type="title"/>
          </p:nvPr>
        </p:nvSpPr>
        <p:spPr/>
        <p:txBody>
          <a:bodyPr/>
          <a:lstStyle/>
          <a:p>
            <a:pPr algn="ctr"/>
            <a:r>
              <a:rPr lang="en-US" b="1" dirty="0"/>
              <a:t>NO-TILL</a:t>
            </a:r>
          </a:p>
        </p:txBody>
      </p:sp>
      <p:sp>
        <p:nvSpPr>
          <p:cNvPr id="3" name="Text Placeholder 2">
            <a:extLst>
              <a:ext uri="{FF2B5EF4-FFF2-40B4-BE49-F238E27FC236}">
                <a16:creationId xmlns:a16="http://schemas.microsoft.com/office/drawing/2014/main" id="{07C3D9A3-7B8C-94D7-E57E-ABF758FDB0C0}"/>
              </a:ext>
            </a:extLst>
          </p:cNvPr>
          <p:cNvSpPr>
            <a:spLocks noGrp="1"/>
          </p:cNvSpPr>
          <p:nvPr>
            <p:ph type="body" sz="quarter" idx="10"/>
          </p:nvPr>
        </p:nvSpPr>
        <p:spPr/>
        <p:txBody>
          <a:bodyPr>
            <a:normAutofit fontScale="92500"/>
          </a:bodyPr>
          <a:lstStyle/>
          <a:p>
            <a:pPr marL="0" indent="0">
              <a:buNone/>
            </a:pPr>
            <a:r>
              <a:rPr lang="en-US" dirty="0"/>
              <a:t>No-till advantages include lower costs for soil prep,  encourages microbial vitality, maintains strong soil structure, combats climate change and eventually increased yields.</a:t>
            </a:r>
          </a:p>
          <a:p>
            <a:pPr marL="0" indent="0">
              <a:buNone/>
            </a:pPr>
            <a:endParaRPr lang="en-US" dirty="0"/>
          </a:p>
          <a:p>
            <a:pPr marL="0" indent="0">
              <a:buNone/>
            </a:pPr>
            <a:r>
              <a:rPr lang="en-US" dirty="0"/>
              <a:t>No-till disadvantages include the possible increase in chemical use due to the absence of tilling. The learning curve is steep and takes time for the farmer to gain the knowledge and skill to justify its use for satisfactory yields. Some land use can be limited due to types of soil and single use restrictions of the no-till. </a:t>
            </a:r>
          </a:p>
        </p:txBody>
      </p:sp>
    </p:spTree>
    <p:extLst>
      <p:ext uri="{BB962C8B-B14F-4D97-AF65-F5344CB8AC3E}">
        <p14:creationId xmlns:p14="http://schemas.microsoft.com/office/powerpoint/2010/main" val="369427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131C-E690-FC58-7881-334096BAE8FC}"/>
              </a:ext>
            </a:extLst>
          </p:cNvPr>
          <p:cNvSpPr>
            <a:spLocks noGrp="1"/>
          </p:cNvSpPr>
          <p:nvPr>
            <p:ph type="title"/>
          </p:nvPr>
        </p:nvSpPr>
        <p:spPr/>
        <p:txBody>
          <a:bodyPr/>
          <a:lstStyle/>
          <a:p>
            <a:pPr algn="ctr"/>
            <a:r>
              <a:rPr lang="en-US" b="1" dirty="0"/>
              <a:t>MULCHING</a:t>
            </a:r>
          </a:p>
        </p:txBody>
      </p:sp>
      <p:sp>
        <p:nvSpPr>
          <p:cNvPr id="3" name="Text Placeholder 2">
            <a:extLst>
              <a:ext uri="{FF2B5EF4-FFF2-40B4-BE49-F238E27FC236}">
                <a16:creationId xmlns:a16="http://schemas.microsoft.com/office/drawing/2014/main" id="{B0F2706A-90B6-675F-74A5-D98A200DBE68}"/>
              </a:ext>
            </a:extLst>
          </p:cNvPr>
          <p:cNvSpPr>
            <a:spLocks noGrp="1"/>
          </p:cNvSpPr>
          <p:nvPr>
            <p:ph type="body" sz="quarter" idx="10"/>
          </p:nvPr>
        </p:nvSpPr>
        <p:spPr/>
        <p:txBody>
          <a:bodyPr/>
          <a:lstStyle/>
          <a:p>
            <a:pPr marL="0" indent="0">
              <a:buNone/>
            </a:pPr>
            <a:r>
              <a:rPr lang="en-US" dirty="0"/>
              <a:t>Mulch is a layer of material applied to the surface of soil. Reasons for applying mulch include one or all the following.</a:t>
            </a:r>
          </a:p>
          <a:p>
            <a:pPr lvl="3">
              <a:lnSpc>
                <a:spcPct val="150000"/>
              </a:lnSpc>
            </a:pPr>
            <a:r>
              <a:rPr lang="en-US" sz="2400" dirty="0"/>
              <a:t>Conservation of soil moisture.</a:t>
            </a:r>
          </a:p>
          <a:p>
            <a:pPr lvl="3">
              <a:lnSpc>
                <a:spcPct val="150000"/>
              </a:lnSpc>
            </a:pPr>
            <a:r>
              <a:rPr lang="en-US" sz="2400" dirty="0"/>
              <a:t>Improving soil fertility.</a:t>
            </a:r>
          </a:p>
          <a:p>
            <a:pPr lvl="3">
              <a:lnSpc>
                <a:spcPct val="150000"/>
              </a:lnSpc>
            </a:pPr>
            <a:r>
              <a:rPr lang="en-US" sz="2400" dirty="0"/>
              <a:t>Improving soil health.</a:t>
            </a:r>
          </a:p>
          <a:p>
            <a:pPr lvl="3">
              <a:lnSpc>
                <a:spcPct val="150000"/>
              </a:lnSpc>
            </a:pPr>
            <a:r>
              <a:rPr lang="en-US" sz="2400" dirty="0"/>
              <a:t>Aid in weed suppression.</a:t>
            </a:r>
          </a:p>
          <a:p>
            <a:pPr lvl="3">
              <a:lnSpc>
                <a:spcPct val="150000"/>
              </a:lnSpc>
            </a:pPr>
            <a:r>
              <a:rPr lang="en-US" sz="2400" dirty="0"/>
              <a:t>Enhance the visual appeal.</a:t>
            </a:r>
          </a:p>
          <a:p>
            <a:endParaRPr lang="en-US" dirty="0"/>
          </a:p>
        </p:txBody>
      </p:sp>
    </p:spTree>
    <p:extLst>
      <p:ext uri="{BB962C8B-B14F-4D97-AF65-F5344CB8AC3E}">
        <p14:creationId xmlns:p14="http://schemas.microsoft.com/office/powerpoint/2010/main" val="295348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771B-8548-0AC1-9B9A-53B059ECCD50}"/>
              </a:ext>
            </a:extLst>
          </p:cNvPr>
          <p:cNvSpPr>
            <a:spLocks noGrp="1"/>
          </p:cNvSpPr>
          <p:nvPr>
            <p:ph type="title"/>
          </p:nvPr>
        </p:nvSpPr>
        <p:spPr/>
        <p:txBody>
          <a:bodyPr/>
          <a:lstStyle/>
          <a:p>
            <a:pPr algn="ctr"/>
            <a:r>
              <a:rPr lang="en-US" b="1" dirty="0"/>
              <a:t>MULCH TYPES</a:t>
            </a:r>
          </a:p>
        </p:txBody>
      </p:sp>
      <p:sp>
        <p:nvSpPr>
          <p:cNvPr id="3" name="Text Placeholder 2">
            <a:extLst>
              <a:ext uri="{FF2B5EF4-FFF2-40B4-BE49-F238E27FC236}">
                <a16:creationId xmlns:a16="http://schemas.microsoft.com/office/drawing/2014/main" id="{49114F43-61E2-6255-BE13-9B08C9BB3227}"/>
              </a:ext>
            </a:extLst>
          </p:cNvPr>
          <p:cNvSpPr>
            <a:spLocks noGrp="1"/>
          </p:cNvSpPr>
          <p:nvPr>
            <p:ph type="body" sz="quarter" idx="10"/>
          </p:nvPr>
        </p:nvSpPr>
        <p:spPr/>
        <p:txBody>
          <a:bodyPr>
            <a:normAutofit fontScale="92500" lnSpcReduction="10000"/>
          </a:bodyPr>
          <a:lstStyle/>
          <a:p>
            <a:pPr marL="0" indent="0">
              <a:buNone/>
            </a:pPr>
            <a:r>
              <a:rPr lang="en-US" dirty="0"/>
              <a:t>Mulch can include many organic and inorganic materials. Many serve as amendments and stabilizers.</a:t>
            </a:r>
          </a:p>
          <a:p>
            <a:pPr marL="0" indent="0">
              <a:buNone/>
            </a:pPr>
            <a:r>
              <a:rPr lang="en-US" dirty="0"/>
              <a:t>Some examples are:</a:t>
            </a:r>
          </a:p>
          <a:p>
            <a:pPr marL="2286000" lvl="5" indent="0">
              <a:buNone/>
            </a:pPr>
            <a:r>
              <a:rPr lang="en-US" sz="2400" dirty="0"/>
              <a:t>Organic</a:t>
            </a:r>
            <a:r>
              <a:rPr lang="en-US" dirty="0"/>
              <a:t>:</a:t>
            </a:r>
          </a:p>
          <a:p>
            <a:pPr lvl="5"/>
            <a:r>
              <a:rPr lang="en-US" dirty="0"/>
              <a:t>Yard waste</a:t>
            </a:r>
          </a:p>
          <a:p>
            <a:pPr lvl="5"/>
            <a:r>
              <a:rPr lang="en-US" dirty="0"/>
              <a:t>Compost</a:t>
            </a:r>
          </a:p>
          <a:p>
            <a:pPr lvl="5"/>
            <a:r>
              <a:rPr lang="en-US" dirty="0"/>
              <a:t>Hay and Straw</a:t>
            </a:r>
          </a:p>
          <a:p>
            <a:pPr lvl="5"/>
            <a:r>
              <a:rPr lang="en-US" dirty="0"/>
              <a:t>Wood chips</a:t>
            </a:r>
          </a:p>
          <a:p>
            <a:pPr lvl="5"/>
            <a:r>
              <a:rPr lang="en-US" dirty="0"/>
              <a:t>Bark</a:t>
            </a:r>
          </a:p>
          <a:p>
            <a:pPr marL="2286000" lvl="5" indent="0">
              <a:buNone/>
            </a:pPr>
            <a:r>
              <a:rPr lang="en-US" sz="2400" dirty="0"/>
              <a:t>Synthetic:</a:t>
            </a:r>
          </a:p>
          <a:p>
            <a:pPr lvl="5"/>
            <a:r>
              <a:rPr lang="en-US" dirty="0"/>
              <a:t>Landscape fabric</a:t>
            </a:r>
          </a:p>
          <a:p>
            <a:pPr lvl="5"/>
            <a:r>
              <a:rPr lang="en-US" sz="2400" dirty="0"/>
              <a:t>Stones</a:t>
            </a:r>
          </a:p>
          <a:p>
            <a:pPr lvl="5"/>
            <a:r>
              <a:rPr lang="en-US" sz="2400" dirty="0"/>
              <a:t>Rock/gravel</a:t>
            </a:r>
          </a:p>
          <a:p>
            <a:pPr lvl="5"/>
            <a:endParaRPr lang="en-US" sz="2400" dirty="0"/>
          </a:p>
          <a:p>
            <a:pPr lvl="5"/>
            <a:endParaRPr lang="en-US" dirty="0"/>
          </a:p>
          <a:p>
            <a:pPr lvl="5"/>
            <a:endParaRPr lang="en-US" dirty="0"/>
          </a:p>
          <a:p>
            <a:pPr marL="0" indent="0">
              <a:buNone/>
            </a:pPr>
            <a:endParaRPr lang="en-US" dirty="0"/>
          </a:p>
          <a:p>
            <a:pPr marL="0" indent="0">
              <a:buNone/>
            </a:pPr>
            <a:endParaRPr lang="en-US" dirty="0"/>
          </a:p>
        </p:txBody>
      </p:sp>
      <p:pic>
        <p:nvPicPr>
          <p:cNvPr id="5" name="Picture 4" descr="A person lying on the ground with leaves on the ground&#10;&#10;Description automatically generated with low confidence">
            <a:extLst>
              <a:ext uri="{FF2B5EF4-FFF2-40B4-BE49-F238E27FC236}">
                <a16:creationId xmlns:a16="http://schemas.microsoft.com/office/drawing/2014/main" id="{50D0585F-8D27-E19E-13DE-54617F9E4EC4}"/>
              </a:ext>
            </a:extLst>
          </p:cNvPr>
          <p:cNvPicPr>
            <a:picLocks noChangeAspect="1"/>
          </p:cNvPicPr>
          <p:nvPr/>
        </p:nvPicPr>
        <p:blipFill>
          <a:blip r:embed="rId2"/>
          <a:stretch>
            <a:fillRect/>
          </a:stretch>
        </p:blipFill>
        <p:spPr>
          <a:xfrm>
            <a:off x="628650" y="2472266"/>
            <a:ext cx="2072641" cy="1227498"/>
          </a:xfrm>
          <a:prstGeom prst="rect">
            <a:avLst/>
          </a:prstGeom>
        </p:spPr>
      </p:pic>
      <p:pic>
        <p:nvPicPr>
          <p:cNvPr id="7" name="Picture 6" descr="A cow standing in a field&#10;&#10;Description automatically generated with low confidence">
            <a:extLst>
              <a:ext uri="{FF2B5EF4-FFF2-40B4-BE49-F238E27FC236}">
                <a16:creationId xmlns:a16="http://schemas.microsoft.com/office/drawing/2014/main" id="{EB965114-3C78-FCB4-2AD9-EA182738B9E7}"/>
              </a:ext>
            </a:extLst>
          </p:cNvPr>
          <p:cNvPicPr>
            <a:picLocks noChangeAspect="1"/>
          </p:cNvPicPr>
          <p:nvPr/>
        </p:nvPicPr>
        <p:blipFill>
          <a:blip r:embed="rId3"/>
          <a:stretch>
            <a:fillRect/>
          </a:stretch>
        </p:blipFill>
        <p:spPr>
          <a:xfrm>
            <a:off x="635211" y="3918702"/>
            <a:ext cx="2072641" cy="1472585"/>
          </a:xfrm>
          <a:prstGeom prst="rect">
            <a:avLst/>
          </a:prstGeom>
        </p:spPr>
      </p:pic>
      <p:pic>
        <p:nvPicPr>
          <p:cNvPr id="9" name="Picture 8" descr="A picture containing grass, outdoor, hay, pile&#10;&#10;Description automatically generated">
            <a:extLst>
              <a:ext uri="{FF2B5EF4-FFF2-40B4-BE49-F238E27FC236}">
                <a16:creationId xmlns:a16="http://schemas.microsoft.com/office/drawing/2014/main" id="{D35E1A5D-0E8E-2AE7-B17B-48BCCB47829F}"/>
              </a:ext>
            </a:extLst>
          </p:cNvPr>
          <p:cNvPicPr>
            <a:picLocks noChangeAspect="1"/>
          </p:cNvPicPr>
          <p:nvPr/>
        </p:nvPicPr>
        <p:blipFill>
          <a:blip r:embed="rId4"/>
          <a:stretch>
            <a:fillRect/>
          </a:stretch>
        </p:blipFill>
        <p:spPr>
          <a:xfrm>
            <a:off x="4787053" y="2501733"/>
            <a:ext cx="2072641" cy="1227498"/>
          </a:xfrm>
          <a:prstGeom prst="rect">
            <a:avLst/>
          </a:prstGeom>
        </p:spPr>
      </p:pic>
      <p:pic>
        <p:nvPicPr>
          <p:cNvPr id="11" name="Picture 10" descr="A picture containing grass, outdoor, hill, pile&#10;&#10;Description automatically generated">
            <a:extLst>
              <a:ext uri="{FF2B5EF4-FFF2-40B4-BE49-F238E27FC236}">
                <a16:creationId xmlns:a16="http://schemas.microsoft.com/office/drawing/2014/main" id="{0C249100-D6DE-E341-C738-6590FAF7348E}"/>
              </a:ext>
            </a:extLst>
          </p:cNvPr>
          <p:cNvPicPr>
            <a:picLocks noChangeAspect="1"/>
          </p:cNvPicPr>
          <p:nvPr/>
        </p:nvPicPr>
        <p:blipFill>
          <a:blip r:embed="rId5"/>
          <a:stretch>
            <a:fillRect/>
          </a:stretch>
        </p:blipFill>
        <p:spPr>
          <a:xfrm>
            <a:off x="4787054" y="3940230"/>
            <a:ext cx="2072641" cy="1472586"/>
          </a:xfrm>
          <a:prstGeom prst="rect">
            <a:avLst/>
          </a:prstGeom>
        </p:spPr>
      </p:pic>
      <p:pic>
        <p:nvPicPr>
          <p:cNvPr id="13" name="Picture 12" descr="A picture containing rock, pile, variety, meat&#10;&#10;Description automatically generated">
            <a:extLst>
              <a:ext uri="{FF2B5EF4-FFF2-40B4-BE49-F238E27FC236}">
                <a16:creationId xmlns:a16="http://schemas.microsoft.com/office/drawing/2014/main" id="{2B42088C-4611-BFD9-9F62-576241D8F9AB}"/>
              </a:ext>
            </a:extLst>
          </p:cNvPr>
          <p:cNvPicPr>
            <a:picLocks noChangeAspect="1"/>
          </p:cNvPicPr>
          <p:nvPr/>
        </p:nvPicPr>
        <p:blipFill>
          <a:blip r:embed="rId6"/>
          <a:stretch>
            <a:fillRect/>
          </a:stretch>
        </p:blipFill>
        <p:spPr>
          <a:xfrm>
            <a:off x="7071358" y="2472268"/>
            <a:ext cx="2072642" cy="1227498"/>
          </a:xfrm>
          <a:prstGeom prst="rect">
            <a:avLst/>
          </a:prstGeom>
        </p:spPr>
      </p:pic>
      <p:pic>
        <p:nvPicPr>
          <p:cNvPr id="15" name="Picture 14" descr="A picture containing reptile, turtle&#10;&#10;Description automatically generated">
            <a:extLst>
              <a:ext uri="{FF2B5EF4-FFF2-40B4-BE49-F238E27FC236}">
                <a16:creationId xmlns:a16="http://schemas.microsoft.com/office/drawing/2014/main" id="{6CDD1669-3790-8C5B-225F-30000FD46C59}"/>
              </a:ext>
            </a:extLst>
          </p:cNvPr>
          <p:cNvPicPr>
            <a:picLocks noChangeAspect="1"/>
          </p:cNvPicPr>
          <p:nvPr/>
        </p:nvPicPr>
        <p:blipFill>
          <a:blip r:embed="rId7"/>
          <a:stretch>
            <a:fillRect/>
          </a:stretch>
        </p:blipFill>
        <p:spPr>
          <a:xfrm>
            <a:off x="7071358" y="3957163"/>
            <a:ext cx="2072642" cy="1455653"/>
          </a:xfrm>
          <a:prstGeom prst="rect">
            <a:avLst/>
          </a:prstGeom>
        </p:spPr>
      </p:pic>
    </p:spTree>
    <p:extLst>
      <p:ext uri="{BB962C8B-B14F-4D97-AF65-F5344CB8AC3E}">
        <p14:creationId xmlns:p14="http://schemas.microsoft.com/office/powerpoint/2010/main" val="1912787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74C9-A817-F212-0838-D89E5C2963A1}"/>
              </a:ext>
            </a:extLst>
          </p:cNvPr>
          <p:cNvSpPr>
            <a:spLocks noGrp="1"/>
          </p:cNvSpPr>
          <p:nvPr>
            <p:ph type="title"/>
          </p:nvPr>
        </p:nvSpPr>
        <p:spPr/>
        <p:txBody>
          <a:bodyPr/>
          <a:lstStyle/>
          <a:p>
            <a:pPr algn="ctr"/>
            <a:r>
              <a:rPr lang="en-US" dirty="0"/>
              <a:t>MULCH STABLIZATION</a:t>
            </a:r>
          </a:p>
        </p:txBody>
      </p:sp>
      <p:sp>
        <p:nvSpPr>
          <p:cNvPr id="3" name="Text Placeholder 2">
            <a:extLst>
              <a:ext uri="{FF2B5EF4-FFF2-40B4-BE49-F238E27FC236}">
                <a16:creationId xmlns:a16="http://schemas.microsoft.com/office/drawing/2014/main" id="{3B514A7A-0AAF-4141-A09C-2CE58D429244}"/>
              </a:ext>
            </a:extLst>
          </p:cNvPr>
          <p:cNvSpPr>
            <a:spLocks noGrp="1"/>
          </p:cNvSpPr>
          <p:nvPr>
            <p:ph type="body" sz="quarter" idx="10"/>
          </p:nvPr>
        </p:nvSpPr>
        <p:spPr/>
        <p:txBody>
          <a:bodyPr>
            <a:normAutofit lnSpcReduction="10000"/>
          </a:bodyPr>
          <a:lstStyle/>
          <a:p>
            <a:r>
              <a:rPr lang="en-US" sz="3200" dirty="0"/>
              <a:t>Stabilize mulch with anything that will prevent wind erosion and yet allow moisture infiltration.</a:t>
            </a:r>
          </a:p>
          <a:p>
            <a:pPr lvl="5">
              <a:lnSpc>
                <a:spcPct val="150000"/>
              </a:lnSpc>
            </a:pPr>
            <a:r>
              <a:rPr lang="en-US" sz="2400" dirty="0"/>
              <a:t>Cardboard</a:t>
            </a:r>
          </a:p>
          <a:p>
            <a:pPr lvl="5">
              <a:lnSpc>
                <a:spcPct val="150000"/>
              </a:lnSpc>
            </a:pPr>
            <a:r>
              <a:rPr lang="en-US" sz="2400" dirty="0"/>
              <a:t>Bird netting</a:t>
            </a:r>
          </a:p>
          <a:p>
            <a:pPr lvl="5">
              <a:lnSpc>
                <a:spcPct val="150000"/>
              </a:lnSpc>
            </a:pPr>
            <a:r>
              <a:rPr lang="en-US" sz="2400" dirty="0"/>
              <a:t>Shade cloth</a:t>
            </a:r>
          </a:p>
          <a:p>
            <a:pPr lvl="5">
              <a:lnSpc>
                <a:spcPct val="150000"/>
              </a:lnSpc>
            </a:pPr>
            <a:r>
              <a:rPr lang="en-US" sz="2400" dirty="0"/>
              <a:t>Old bed sheets</a:t>
            </a:r>
          </a:p>
          <a:p>
            <a:pPr lvl="5">
              <a:lnSpc>
                <a:spcPct val="150000"/>
              </a:lnSpc>
            </a:pPr>
            <a:r>
              <a:rPr lang="en-US" sz="2400" dirty="0"/>
              <a:t>Burlap</a:t>
            </a:r>
            <a:endParaRPr lang="en-US" sz="2000" dirty="0"/>
          </a:p>
          <a:p>
            <a:pPr lvl="5"/>
            <a:endParaRPr lang="en-US" dirty="0"/>
          </a:p>
        </p:txBody>
      </p:sp>
    </p:spTree>
    <p:extLst>
      <p:ext uri="{BB962C8B-B14F-4D97-AF65-F5344CB8AC3E}">
        <p14:creationId xmlns:p14="http://schemas.microsoft.com/office/powerpoint/2010/main" val="160959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62CAB-2589-45E1-44E7-366792266D08}"/>
              </a:ext>
            </a:extLst>
          </p:cNvPr>
          <p:cNvSpPr>
            <a:spLocks noGrp="1"/>
          </p:cNvSpPr>
          <p:nvPr>
            <p:ph type="title"/>
          </p:nvPr>
        </p:nvSpPr>
        <p:spPr/>
        <p:txBody>
          <a:bodyPr/>
          <a:lstStyle/>
          <a:p>
            <a:pPr algn="ctr"/>
            <a:r>
              <a:rPr lang="en-US" sz="4400" dirty="0"/>
              <a:t>Cardboard</a:t>
            </a:r>
            <a:r>
              <a:rPr lang="en-US" dirty="0"/>
              <a:t>/</a:t>
            </a:r>
            <a:br>
              <a:rPr lang="en-US" dirty="0"/>
            </a:br>
            <a:r>
              <a:rPr lang="en-US" sz="4400" dirty="0"/>
              <a:t>Newspapers</a:t>
            </a:r>
          </a:p>
        </p:txBody>
      </p:sp>
      <p:pic>
        <p:nvPicPr>
          <p:cNvPr id="8" name="Picture Placeholder 7">
            <a:extLst>
              <a:ext uri="{FF2B5EF4-FFF2-40B4-BE49-F238E27FC236}">
                <a16:creationId xmlns:a16="http://schemas.microsoft.com/office/drawing/2014/main" id="{417BBAC1-B2CF-BE76-65CA-0C9C5E960145}"/>
              </a:ext>
            </a:extLst>
          </p:cNvPr>
          <p:cNvPicPr>
            <a:picLocks noGrp="1" noChangeAspect="1"/>
          </p:cNvPicPr>
          <p:nvPr>
            <p:ph type="pic" idx="1"/>
          </p:nvPr>
        </p:nvPicPr>
        <p:blipFill>
          <a:blip r:embed="rId2"/>
          <a:srcRect l="14297" r="14297"/>
          <a:stretch>
            <a:fillRect/>
          </a:stretch>
        </p:blipFill>
        <p:spPr>
          <a:xfrm>
            <a:off x="3768857" y="310094"/>
            <a:ext cx="3266943" cy="2509306"/>
          </a:xfrm>
        </p:spPr>
      </p:pic>
      <p:sp>
        <p:nvSpPr>
          <p:cNvPr id="6" name="Text Placeholder 5">
            <a:extLst>
              <a:ext uri="{FF2B5EF4-FFF2-40B4-BE49-F238E27FC236}">
                <a16:creationId xmlns:a16="http://schemas.microsoft.com/office/drawing/2014/main" id="{7AA8FBD1-CD44-4D82-B857-9158AFF46FC4}"/>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They can be laid over your mulch to prevent wind from blowing your mulch away.</a:t>
            </a:r>
          </a:p>
          <a:p>
            <a:pPr marL="285750" indent="-285750">
              <a:buFont typeface="Arial" panose="020B0604020202020204" pitchFamily="34" charset="0"/>
              <a:buChar char="•"/>
            </a:pPr>
            <a:r>
              <a:rPr lang="en-US" dirty="0"/>
              <a:t>It breaks down quickly and can be incorporated into you soil as soil texture amendment and carbon source.</a:t>
            </a:r>
          </a:p>
          <a:p>
            <a:pPr marL="285750" indent="-285750">
              <a:buFont typeface="Arial" panose="020B0604020202020204" pitchFamily="34" charset="0"/>
              <a:buChar char="•"/>
            </a:pPr>
            <a:r>
              <a:rPr lang="en-US" dirty="0"/>
              <a:t>it’s cheap, free.</a:t>
            </a:r>
          </a:p>
        </p:txBody>
      </p:sp>
      <p:pic>
        <p:nvPicPr>
          <p:cNvPr id="3" name="Picture 2" descr="Text&#10;&#10;Description automatically generated with low confidence">
            <a:extLst>
              <a:ext uri="{FF2B5EF4-FFF2-40B4-BE49-F238E27FC236}">
                <a16:creationId xmlns:a16="http://schemas.microsoft.com/office/drawing/2014/main" id="{ED7D675F-E82F-91E1-1687-C91876AB08D9}"/>
              </a:ext>
            </a:extLst>
          </p:cNvPr>
          <p:cNvPicPr>
            <a:picLocks noChangeAspect="1"/>
          </p:cNvPicPr>
          <p:nvPr/>
        </p:nvPicPr>
        <p:blipFill>
          <a:blip r:embed="rId3"/>
          <a:stretch>
            <a:fillRect/>
          </a:stretch>
        </p:blipFill>
        <p:spPr>
          <a:xfrm>
            <a:off x="3768857" y="3073399"/>
            <a:ext cx="3266943" cy="2509307"/>
          </a:xfrm>
          <a:prstGeom prst="rect">
            <a:avLst/>
          </a:prstGeom>
        </p:spPr>
      </p:pic>
    </p:spTree>
    <p:extLst>
      <p:ext uri="{BB962C8B-B14F-4D97-AF65-F5344CB8AC3E}">
        <p14:creationId xmlns:p14="http://schemas.microsoft.com/office/powerpoint/2010/main" val="4282556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C81F79-5625-2EA9-2D76-7C5655A62078}"/>
              </a:ext>
            </a:extLst>
          </p:cNvPr>
          <p:cNvSpPr>
            <a:spLocks noGrp="1"/>
          </p:cNvSpPr>
          <p:nvPr>
            <p:ph type="title"/>
          </p:nvPr>
        </p:nvSpPr>
        <p:spPr/>
        <p:txBody>
          <a:bodyPr/>
          <a:lstStyle/>
          <a:p>
            <a:r>
              <a:rPr lang="en-US" dirty="0"/>
              <a:t>Bird netting</a:t>
            </a:r>
          </a:p>
        </p:txBody>
      </p:sp>
      <p:pic>
        <p:nvPicPr>
          <p:cNvPr id="10" name="Picture Placeholder 9">
            <a:extLst>
              <a:ext uri="{FF2B5EF4-FFF2-40B4-BE49-F238E27FC236}">
                <a16:creationId xmlns:a16="http://schemas.microsoft.com/office/drawing/2014/main" id="{E71376C3-E21E-955C-5F7C-D788F395B2FA}"/>
              </a:ext>
            </a:extLst>
          </p:cNvPr>
          <p:cNvPicPr>
            <a:picLocks noGrp="1" noChangeAspect="1"/>
          </p:cNvPicPr>
          <p:nvPr>
            <p:ph type="pic" idx="1"/>
          </p:nvPr>
        </p:nvPicPr>
        <p:blipFill>
          <a:blip r:embed="rId2"/>
          <a:srcRect l="2826" r="2826"/>
          <a:stretch>
            <a:fillRect/>
          </a:stretch>
        </p:blipFill>
        <p:spPr/>
      </p:pic>
      <p:sp>
        <p:nvSpPr>
          <p:cNvPr id="8" name="Text Placeholder 7">
            <a:extLst>
              <a:ext uri="{FF2B5EF4-FFF2-40B4-BE49-F238E27FC236}">
                <a16:creationId xmlns:a16="http://schemas.microsoft.com/office/drawing/2014/main" id="{2F2F9F06-0526-F9BE-112A-E467D6790658}"/>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You can stretch bird netting over your mulch. </a:t>
            </a:r>
          </a:p>
          <a:p>
            <a:pPr marL="285750" indent="-285750">
              <a:buFont typeface="Arial" panose="020B0604020202020204" pitchFamily="34" charset="0"/>
              <a:buChar char="•"/>
            </a:pPr>
            <a:r>
              <a:rPr lang="en-US" dirty="0"/>
              <a:t>For coarse mulches It works well to keep it in place.</a:t>
            </a:r>
          </a:p>
          <a:p>
            <a:pPr marL="285750" indent="-285750">
              <a:buFont typeface="Arial" panose="020B0604020202020204" pitchFamily="34" charset="0"/>
              <a:buChar char="•"/>
            </a:pPr>
            <a:r>
              <a:rPr lang="en-US" dirty="0"/>
              <a:t>It can be reused for several seasons.</a:t>
            </a:r>
          </a:p>
        </p:txBody>
      </p:sp>
    </p:spTree>
    <p:extLst>
      <p:ext uri="{BB962C8B-B14F-4D97-AF65-F5344CB8AC3E}">
        <p14:creationId xmlns:p14="http://schemas.microsoft.com/office/powerpoint/2010/main" val="248594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8EF0A-2574-1672-800A-EF8A54382533}"/>
              </a:ext>
            </a:extLst>
          </p:cNvPr>
          <p:cNvSpPr>
            <a:spLocks noGrp="1"/>
          </p:cNvSpPr>
          <p:nvPr>
            <p:ph type="title"/>
          </p:nvPr>
        </p:nvSpPr>
        <p:spPr/>
        <p:txBody>
          <a:bodyPr/>
          <a:lstStyle/>
          <a:p>
            <a:r>
              <a:rPr lang="en-US" b="1" dirty="0"/>
              <a:t>Shade cloth and Weed fabric</a:t>
            </a:r>
          </a:p>
        </p:txBody>
      </p:sp>
      <p:pic>
        <p:nvPicPr>
          <p:cNvPr id="8" name="Picture Placeholder 7">
            <a:extLst>
              <a:ext uri="{FF2B5EF4-FFF2-40B4-BE49-F238E27FC236}">
                <a16:creationId xmlns:a16="http://schemas.microsoft.com/office/drawing/2014/main" id="{DB982CAD-E347-746A-2DA4-14AAAF1BA2DD}"/>
              </a:ext>
            </a:extLst>
          </p:cNvPr>
          <p:cNvPicPr>
            <a:picLocks noGrp="1" noChangeAspect="1"/>
          </p:cNvPicPr>
          <p:nvPr>
            <p:ph type="pic" idx="1"/>
          </p:nvPr>
        </p:nvPicPr>
        <p:blipFill>
          <a:blip r:embed="rId2"/>
          <a:srcRect t="2966" b="2966"/>
          <a:stretch>
            <a:fillRect/>
          </a:stretch>
        </p:blipFill>
        <p:spPr>
          <a:xfrm>
            <a:off x="4767925" y="711200"/>
            <a:ext cx="3149600" cy="2346102"/>
          </a:xfrm>
        </p:spPr>
      </p:pic>
      <p:sp>
        <p:nvSpPr>
          <p:cNvPr id="6" name="Text Placeholder 5">
            <a:extLst>
              <a:ext uri="{FF2B5EF4-FFF2-40B4-BE49-F238E27FC236}">
                <a16:creationId xmlns:a16="http://schemas.microsoft.com/office/drawing/2014/main" id="{81B7B213-67F6-DA3D-8125-23FE07EF72C9}"/>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2400" dirty="0"/>
              <a:t>Like bird netting it can be used year after year.</a:t>
            </a:r>
          </a:p>
          <a:p>
            <a:pPr marL="285750" indent="-285750">
              <a:buFont typeface="Arial" panose="020B0604020202020204" pitchFamily="34" charset="0"/>
              <a:buChar char="•"/>
            </a:pPr>
            <a:r>
              <a:rPr lang="en-US" sz="2400" dirty="0"/>
              <a:t>I works well if your mulch is fine textured and prone to blow away.</a:t>
            </a:r>
          </a:p>
          <a:p>
            <a:pPr marL="285750" indent="-285750">
              <a:buFont typeface="Arial" panose="020B0604020202020204" pitchFamily="34" charset="0"/>
              <a:buChar char="•"/>
            </a:pPr>
            <a:r>
              <a:rPr lang="en-US" sz="2400" dirty="0"/>
              <a:t>Moisture can penetrate it easily</a:t>
            </a:r>
          </a:p>
        </p:txBody>
      </p:sp>
      <p:pic>
        <p:nvPicPr>
          <p:cNvPr id="3" name="Picture 2" descr="A picture containing grass&#10;&#10;Description automatically generated">
            <a:extLst>
              <a:ext uri="{FF2B5EF4-FFF2-40B4-BE49-F238E27FC236}">
                <a16:creationId xmlns:a16="http://schemas.microsoft.com/office/drawing/2014/main" id="{C3AABF63-8EBA-ACB8-EDB1-4BB71EA9F1E8}"/>
              </a:ext>
            </a:extLst>
          </p:cNvPr>
          <p:cNvPicPr>
            <a:picLocks noChangeAspect="1"/>
          </p:cNvPicPr>
          <p:nvPr/>
        </p:nvPicPr>
        <p:blipFill>
          <a:blip r:embed="rId3"/>
          <a:stretch>
            <a:fillRect/>
          </a:stretch>
        </p:blipFill>
        <p:spPr>
          <a:xfrm>
            <a:off x="4767925" y="3276600"/>
            <a:ext cx="3149600" cy="2099733"/>
          </a:xfrm>
          <a:prstGeom prst="rect">
            <a:avLst/>
          </a:prstGeom>
        </p:spPr>
      </p:pic>
    </p:spTree>
    <p:extLst>
      <p:ext uri="{BB962C8B-B14F-4D97-AF65-F5344CB8AC3E}">
        <p14:creationId xmlns:p14="http://schemas.microsoft.com/office/powerpoint/2010/main" val="301819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F9AF4F-F733-9553-6E4E-23AB040EDB88}"/>
              </a:ext>
            </a:extLst>
          </p:cNvPr>
          <p:cNvSpPr>
            <a:spLocks noGrp="1"/>
          </p:cNvSpPr>
          <p:nvPr>
            <p:ph type="title"/>
          </p:nvPr>
        </p:nvSpPr>
        <p:spPr/>
        <p:txBody>
          <a:bodyPr/>
          <a:lstStyle/>
          <a:p>
            <a:r>
              <a:rPr lang="en-US" dirty="0"/>
              <a:t>Old Bedding</a:t>
            </a:r>
          </a:p>
        </p:txBody>
      </p:sp>
      <p:pic>
        <p:nvPicPr>
          <p:cNvPr id="11" name="Picture Placeholder 10">
            <a:extLst>
              <a:ext uri="{FF2B5EF4-FFF2-40B4-BE49-F238E27FC236}">
                <a16:creationId xmlns:a16="http://schemas.microsoft.com/office/drawing/2014/main" id="{56B05599-FF8B-F53B-74A3-DCF2401C6504}"/>
              </a:ext>
            </a:extLst>
          </p:cNvPr>
          <p:cNvPicPr>
            <a:picLocks noGrp="1" noChangeAspect="1"/>
          </p:cNvPicPr>
          <p:nvPr>
            <p:ph type="pic" idx="1"/>
          </p:nvPr>
        </p:nvPicPr>
        <p:blipFill rotWithShape="1">
          <a:blip r:embed="rId2"/>
          <a:srcRect r="39240"/>
          <a:stretch/>
        </p:blipFill>
        <p:spPr>
          <a:xfrm>
            <a:off x="3887391" y="987427"/>
            <a:ext cx="4629150" cy="4354512"/>
          </a:xfrm>
        </p:spPr>
      </p:pic>
      <p:sp>
        <p:nvSpPr>
          <p:cNvPr id="9" name="Text Placeholder 8">
            <a:extLst>
              <a:ext uri="{FF2B5EF4-FFF2-40B4-BE49-F238E27FC236}">
                <a16:creationId xmlns:a16="http://schemas.microsoft.com/office/drawing/2014/main" id="{46CC0663-B1B7-5107-7101-1856E5BAB773}"/>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Worn, torn sheets work like the others to prevent wind erosion and allows for water infiltration.</a:t>
            </a:r>
          </a:p>
          <a:p>
            <a:pPr marL="285750" indent="-285750">
              <a:buFont typeface="Arial" panose="020B0604020202020204" pitchFamily="34" charset="0"/>
              <a:buChar char="•"/>
            </a:pPr>
            <a:r>
              <a:rPr lang="en-US" dirty="0"/>
              <a:t>For smaller areas they are cheap and can also be reused.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3907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2FA40-C3E5-59EA-DC12-2E106FD63656}"/>
              </a:ext>
            </a:extLst>
          </p:cNvPr>
          <p:cNvSpPr>
            <a:spLocks noGrp="1"/>
          </p:cNvSpPr>
          <p:nvPr>
            <p:ph type="title"/>
          </p:nvPr>
        </p:nvSpPr>
        <p:spPr/>
        <p:txBody>
          <a:bodyPr/>
          <a:lstStyle/>
          <a:p>
            <a:r>
              <a:rPr lang="en-US" dirty="0"/>
              <a:t>Burlap</a:t>
            </a:r>
          </a:p>
        </p:txBody>
      </p:sp>
      <p:pic>
        <p:nvPicPr>
          <p:cNvPr id="8" name="Picture Placeholder 7">
            <a:extLst>
              <a:ext uri="{FF2B5EF4-FFF2-40B4-BE49-F238E27FC236}">
                <a16:creationId xmlns:a16="http://schemas.microsoft.com/office/drawing/2014/main" id="{2E7B28C0-EBFA-84DC-D3C7-6B916B23BEF5}"/>
              </a:ext>
            </a:extLst>
          </p:cNvPr>
          <p:cNvPicPr>
            <a:picLocks noGrp="1" noChangeAspect="1"/>
          </p:cNvPicPr>
          <p:nvPr>
            <p:ph type="pic" idx="1"/>
          </p:nvPr>
        </p:nvPicPr>
        <p:blipFill>
          <a:blip r:embed="rId2"/>
          <a:srcRect t="8425" b="8425"/>
          <a:stretch>
            <a:fillRect/>
          </a:stretch>
        </p:blipFill>
        <p:spPr/>
      </p:pic>
      <p:sp>
        <p:nvSpPr>
          <p:cNvPr id="6" name="Text Placeholder 5">
            <a:extLst>
              <a:ext uri="{FF2B5EF4-FFF2-40B4-BE49-F238E27FC236}">
                <a16:creationId xmlns:a16="http://schemas.microsoft.com/office/drawing/2014/main" id="{50C63154-18F3-B9FA-85D3-714257D2852F}"/>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Functions the same as the others.</a:t>
            </a:r>
          </a:p>
          <a:p>
            <a:pPr marL="285750" indent="-285750">
              <a:buFont typeface="Arial" panose="020B0604020202020204" pitchFamily="34" charset="0"/>
              <a:buChar char="•"/>
            </a:pPr>
            <a:r>
              <a:rPr lang="en-US" dirty="0"/>
              <a:t>It can be found in rolls, as sacks and sheets.</a:t>
            </a:r>
          </a:p>
          <a:p>
            <a:pPr marL="285750" indent="-285750">
              <a:buFont typeface="Arial" panose="020B0604020202020204" pitchFamily="34" charset="0"/>
              <a:buChar char="•"/>
            </a:pPr>
            <a:r>
              <a:rPr lang="en-US" dirty="0"/>
              <a:t>It also typically lasts more than one season.</a:t>
            </a:r>
          </a:p>
        </p:txBody>
      </p:sp>
    </p:spTree>
    <p:extLst>
      <p:ext uri="{BB962C8B-B14F-4D97-AF65-F5344CB8AC3E}">
        <p14:creationId xmlns:p14="http://schemas.microsoft.com/office/powerpoint/2010/main" val="3772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AA4A-E3E1-3560-82C1-5C50ABA62DC7}"/>
              </a:ext>
            </a:extLst>
          </p:cNvPr>
          <p:cNvSpPr>
            <a:spLocks noGrp="1"/>
          </p:cNvSpPr>
          <p:nvPr>
            <p:ph type="title"/>
          </p:nvPr>
        </p:nvSpPr>
        <p:spPr/>
        <p:txBody>
          <a:bodyPr/>
          <a:lstStyle/>
          <a:p>
            <a:r>
              <a:rPr lang="en-US" dirty="0"/>
              <a:t>Black plastic</a:t>
            </a:r>
          </a:p>
        </p:txBody>
      </p:sp>
      <p:pic>
        <p:nvPicPr>
          <p:cNvPr id="8" name="Picture Placeholder 7">
            <a:extLst>
              <a:ext uri="{FF2B5EF4-FFF2-40B4-BE49-F238E27FC236}">
                <a16:creationId xmlns:a16="http://schemas.microsoft.com/office/drawing/2014/main" id="{A8D9FBF9-79E1-7035-06C3-87E78779F150}"/>
              </a:ext>
            </a:extLst>
          </p:cNvPr>
          <p:cNvPicPr>
            <a:picLocks noGrp="1" noChangeAspect="1"/>
          </p:cNvPicPr>
          <p:nvPr>
            <p:ph type="pic" idx="1"/>
          </p:nvPr>
        </p:nvPicPr>
        <p:blipFill>
          <a:blip r:embed="rId2"/>
          <a:srcRect t="2966" b="2966"/>
          <a:stretch>
            <a:fillRect/>
          </a:stretch>
        </p:blipFill>
        <p:spPr/>
      </p:pic>
      <p:sp>
        <p:nvSpPr>
          <p:cNvPr id="4" name="Text Placeholder 3">
            <a:extLst>
              <a:ext uri="{FF2B5EF4-FFF2-40B4-BE49-F238E27FC236}">
                <a16:creationId xmlns:a16="http://schemas.microsoft.com/office/drawing/2014/main" id="{50AFCADB-3BE3-024C-C6EB-9B799CD5AF8B}"/>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dirty="0"/>
              <a:t>Not my choice but it has advantages.</a:t>
            </a:r>
          </a:p>
          <a:p>
            <a:pPr marL="742950" lvl="1" indent="-285750">
              <a:buFont typeface="Arial" panose="020B0604020202020204" pitchFamily="34" charset="0"/>
              <a:buChar char="•"/>
            </a:pPr>
            <a:r>
              <a:rPr lang="en-US" dirty="0"/>
              <a:t>Can aide in weed control of the soil.</a:t>
            </a:r>
          </a:p>
          <a:p>
            <a:pPr marL="742950" lvl="1" indent="-285750">
              <a:buFont typeface="Arial" panose="020B0604020202020204" pitchFamily="34" charset="0"/>
              <a:buChar char="•"/>
            </a:pPr>
            <a:r>
              <a:rPr lang="en-US" dirty="0"/>
              <a:t>Prevents wind erosion.</a:t>
            </a:r>
          </a:p>
          <a:p>
            <a:pPr marL="742950" lvl="1" indent="-285750">
              <a:buFont typeface="Arial" panose="020B0604020202020204" pitchFamily="34" charset="0"/>
              <a:buChar char="•"/>
            </a:pPr>
            <a:r>
              <a:rPr lang="en-US" dirty="0"/>
              <a:t>Easy to work with.</a:t>
            </a:r>
          </a:p>
          <a:p>
            <a:pPr marL="742950" lvl="1" indent="-285750">
              <a:buFont typeface="Arial" panose="020B0604020202020204" pitchFamily="34" charset="0"/>
              <a:buChar char="•"/>
            </a:pPr>
            <a:r>
              <a:rPr lang="en-US" dirty="0"/>
              <a:t>Cheap</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Disadvantages.</a:t>
            </a:r>
          </a:p>
          <a:p>
            <a:pPr marL="742950" lvl="1" indent="-285750">
              <a:buFont typeface="Arial" panose="020B0604020202020204" pitchFamily="34" charset="0"/>
              <a:buChar char="•"/>
            </a:pPr>
            <a:r>
              <a:rPr lang="en-US" dirty="0"/>
              <a:t>No water infiltration.</a:t>
            </a:r>
          </a:p>
          <a:p>
            <a:pPr marL="742950" lvl="1" indent="-285750">
              <a:buFont typeface="Arial" panose="020B0604020202020204" pitchFamily="34" charset="0"/>
              <a:buChar char="•"/>
            </a:pPr>
            <a:r>
              <a:rPr lang="en-US" dirty="0"/>
              <a:t>Not biodegradable.</a:t>
            </a:r>
          </a:p>
          <a:p>
            <a:pPr marL="742950" lvl="1" indent="-285750">
              <a:buFont typeface="Arial" panose="020B0604020202020204" pitchFamily="34" charset="0"/>
              <a:buChar char="•"/>
            </a:pPr>
            <a:r>
              <a:rPr lang="en-US" dirty="0"/>
              <a:t>Can cause runoff issues.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84996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11E7-4AC7-35DF-3952-9137893A4B1A}"/>
              </a:ext>
            </a:extLst>
          </p:cNvPr>
          <p:cNvSpPr>
            <a:spLocks noGrp="1"/>
          </p:cNvSpPr>
          <p:nvPr>
            <p:ph type="title"/>
          </p:nvPr>
        </p:nvSpPr>
        <p:spPr/>
        <p:txBody>
          <a:bodyPr/>
          <a:lstStyle/>
          <a:p>
            <a:pPr algn="ctr"/>
            <a:r>
              <a:rPr lang="en-US" b="1" dirty="0"/>
              <a:t>WHY WINTERIZE</a:t>
            </a:r>
          </a:p>
        </p:txBody>
      </p:sp>
      <p:sp>
        <p:nvSpPr>
          <p:cNvPr id="3" name="Text Placeholder 2">
            <a:extLst>
              <a:ext uri="{FF2B5EF4-FFF2-40B4-BE49-F238E27FC236}">
                <a16:creationId xmlns:a16="http://schemas.microsoft.com/office/drawing/2014/main" id="{DF291558-33AD-FB2F-685E-F1E6B211A9F2}"/>
              </a:ext>
            </a:extLst>
          </p:cNvPr>
          <p:cNvSpPr>
            <a:spLocks noGrp="1"/>
          </p:cNvSpPr>
          <p:nvPr>
            <p:ph type="body" sz="quarter" idx="10"/>
          </p:nvPr>
        </p:nvSpPr>
        <p:spPr/>
        <p:txBody>
          <a:bodyPr>
            <a:normAutofit/>
          </a:bodyPr>
          <a:lstStyle/>
          <a:p>
            <a:r>
              <a:rPr lang="en-US" sz="3200" dirty="0"/>
              <a:t>The main goal is to protect your soil from the harsh conditions it must endure in the winter. </a:t>
            </a:r>
          </a:p>
          <a:p>
            <a:r>
              <a:rPr lang="en-US" sz="3200" dirty="0"/>
              <a:t>Replenish nutrients needed for next season.</a:t>
            </a:r>
          </a:p>
        </p:txBody>
      </p:sp>
      <p:pic>
        <p:nvPicPr>
          <p:cNvPr id="5" name="Picture 4" descr="A close-up of a field">
            <a:extLst>
              <a:ext uri="{FF2B5EF4-FFF2-40B4-BE49-F238E27FC236}">
                <a16:creationId xmlns:a16="http://schemas.microsoft.com/office/drawing/2014/main" id="{C6DCFFE4-B780-A034-A3B2-3B1E35F6BBA7}"/>
              </a:ext>
            </a:extLst>
          </p:cNvPr>
          <p:cNvPicPr>
            <a:picLocks noChangeAspect="1"/>
          </p:cNvPicPr>
          <p:nvPr/>
        </p:nvPicPr>
        <p:blipFill>
          <a:blip r:embed="rId2"/>
          <a:stretch>
            <a:fillRect/>
          </a:stretch>
        </p:blipFill>
        <p:spPr>
          <a:xfrm>
            <a:off x="2057400" y="3234266"/>
            <a:ext cx="4080933" cy="2417203"/>
          </a:xfrm>
          <a:prstGeom prst="rect">
            <a:avLst/>
          </a:prstGeom>
        </p:spPr>
      </p:pic>
    </p:spTree>
    <p:extLst>
      <p:ext uri="{BB962C8B-B14F-4D97-AF65-F5344CB8AC3E}">
        <p14:creationId xmlns:p14="http://schemas.microsoft.com/office/powerpoint/2010/main" val="165825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04E4-0CA3-09DB-2BFD-4D8CC47DC661}"/>
              </a:ext>
            </a:extLst>
          </p:cNvPr>
          <p:cNvSpPr>
            <a:spLocks noGrp="1"/>
          </p:cNvSpPr>
          <p:nvPr>
            <p:ph type="title" idx="4294967295"/>
          </p:nvPr>
        </p:nvSpPr>
        <p:spPr>
          <a:xfrm>
            <a:off x="0" y="365125"/>
            <a:ext cx="7886700" cy="722313"/>
          </a:xfrm>
        </p:spPr>
        <p:txBody>
          <a:bodyPr/>
          <a:lstStyle/>
          <a:p>
            <a:pPr algn="ctr"/>
            <a:r>
              <a:rPr lang="en-US" b="1" dirty="0"/>
              <a:t>WIND ABATEMENT</a:t>
            </a:r>
          </a:p>
        </p:txBody>
      </p:sp>
      <p:pic>
        <p:nvPicPr>
          <p:cNvPr id="5" name="Picture 4">
            <a:extLst>
              <a:ext uri="{FF2B5EF4-FFF2-40B4-BE49-F238E27FC236}">
                <a16:creationId xmlns:a16="http://schemas.microsoft.com/office/drawing/2014/main" id="{4DBE7EFA-B23C-7C04-4F31-6665D6625E55}"/>
              </a:ext>
            </a:extLst>
          </p:cNvPr>
          <p:cNvPicPr>
            <a:picLocks noChangeAspect="1"/>
          </p:cNvPicPr>
          <p:nvPr/>
        </p:nvPicPr>
        <p:blipFill>
          <a:blip r:embed="rId2"/>
          <a:stretch>
            <a:fillRect/>
          </a:stretch>
        </p:blipFill>
        <p:spPr>
          <a:xfrm>
            <a:off x="546947" y="1981200"/>
            <a:ext cx="1996440" cy="3666067"/>
          </a:xfrm>
          <a:prstGeom prst="rect">
            <a:avLst/>
          </a:prstGeom>
        </p:spPr>
      </p:pic>
      <p:pic>
        <p:nvPicPr>
          <p:cNvPr id="7" name="Picture 6">
            <a:extLst>
              <a:ext uri="{FF2B5EF4-FFF2-40B4-BE49-F238E27FC236}">
                <a16:creationId xmlns:a16="http://schemas.microsoft.com/office/drawing/2014/main" id="{9D2A573B-1FF8-E4D2-96DD-E3753AFD77A9}"/>
              </a:ext>
            </a:extLst>
          </p:cNvPr>
          <p:cNvPicPr>
            <a:picLocks noChangeAspect="1"/>
          </p:cNvPicPr>
          <p:nvPr/>
        </p:nvPicPr>
        <p:blipFill>
          <a:blip r:embed="rId3"/>
          <a:stretch>
            <a:fillRect/>
          </a:stretch>
        </p:blipFill>
        <p:spPr>
          <a:xfrm>
            <a:off x="3505199" y="1981200"/>
            <a:ext cx="1695816" cy="2531533"/>
          </a:xfrm>
          <a:prstGeom prst="rect">
            <a:avLst/>
          </a:prstGeom>
        </p:spPr>
      </p:pic>
      <p:pic>
        <p:nvPicPr>
          <p:cNvPr id="9" name="Picture 8">
            <a:extLst>
              <a:ext uri="{FF2B5EF4-FFF2-40B4-BE49-F238E27FC236}">
                <a16:creationId xmlns:a16="http://schemas.microsoft.com/office/drawing/2014/main" id="{45EC2E67-0421-161F-D0A4-9DB5EB83D0E5}"/>
              </a:ext>
            </a:extLst>
          </p:cNvPr>
          <p:cNvPicPr>
            <a:picLocks noChangeAspect="1"/>
          </p:cNvPicPr>
          <p:nvPr/>
        </p:nvPicPr>
        <p:blipFill>
          <a:blip r:embed="rId4"/>
          <a:stretch>
            <a:fillRect/>
          </a:stretch>
        </p:blipFill>
        <p:spPr>
          <a:xfrm>
            <a:off x="6286161" y="1981200"/>
            <a:ext cx="1600539" cy="3572934"/>
          </a:xfrm>
          <a:prstGeom prst="rect">
            <a:avLst/>
          </a:prstGeom>
        </p:spPr>
      </p:pic>
    </p:spTree>
    <p:extLst>
      <p:ext uri="{BB962C8B-B14F-4D97-AF65-F5344CB8AC3E}">
        <p14:creationId xmlns:p14="http://schemas.microsoft.com/office/powerpoint/2010/main" val="497871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FF7C-4344-8526-EC5E-FA7259C696C8}"/>
              </a:ext>
            </a:extLst>
          </p:cNvPr>
          <p:cNvSpPr>
            <a:spLocks noGrp="1"/>
          </p:cNvSpPr>
          <p:nvPr>
            <p:ph type="title"/>
          </p:nvPr>
        </p:nvSpPr>
        <p:spPr/>
        <p:txBody>
          <a:bodyPr/>
          <a:lstStyle/>
          <a:p>
            <a:pPr algn="ctr"/>
            <a:r>
              <a:rPr lang="en-US" b="1" dirty="0"/>
              <a:t>IRRIGATION AND TOOLS</a:t>
            </a:r>
          </a:p>
        </p:txBody>
      </p:sp>
      <p:sp>
        <p:nvSpPr>
          <p:cNvPr id="3" name="Text Placeholder 2">
            <a:extLst>
              <a:ext uri="{FF2B5EF4-FFF2-40B4-BE49-F238E27FC236}">
                <a16:creationId xmlns:a16="http://schemas.microsoft.com/office/drawing/2014/main" id="{25D8CD1D-6F7F-728E-69FC-939ADC5BE243}"/>
              </a:ext>
            </a:extLst>
          </p:cNvPr>
          <p:cNvSpPr>
            <a:spLocks noGrp="1"/>
          </p:cNvSpPr>
          <p:nvPr>
            <p:ph type="body" sz="quarter" idx="10"/>
          </p:nvPr>
        </p:nvSpPr>
        <p:spPr/>
        <p:txBody>
          <a:bodyPr/>
          <a:lstStyle/>
          <a:p>
            <a:pPr lvl="4"/>
            <a:r>
              <a:rPr lang="en-US" dirty="0"/>
              <a:t>After one last good soaking of the garden remove all nozzles and drain hoses. Store hoses out of the sunlight, it’s best to store indoors if possible. </a:t>
            </a:r>
          </a:p>
          <a:p>
            <a:pPr lvl="4"/>
            <a:r>
              <a:rPr lang="en-US" dirty="0"/>
              <a:t>Automatic system controllers should be turned off. If possible, Loosen end caps on irrigation lines and blow remaining water out of the system. Open zone valves to relieve any water pressure.</a:t>
            </a:r>
          </a:p>
          <a:p>
            <a:pPr lvl="4"/>
            <a:r>
              <a:rPr lang="en-US" dirty="0"/>
              <a:t>Tools should be cleaned and treated with a rust preventative. (I spray with a thin coat of WD40 and wipe off the excess) Store indoors if possible.</a:t>
            </a:r>
          </a:p>
          <a:p>
            <a:pPr lvl="4"/>
            <a:endParaRPr lang="en-US" dirty="0"/>
          </a:p>
          <a:p>
            <a:pPr lvl="4"/>
            <a:endParaRPr lang="en-US" dirty="0"/>
          </a:p>
        </p:txBody>
      </p:sp>
      <p:pic>
        <p:nvPicPr>
          <p:cNvPr id="5" name="Picture 4">
            <a:extLst>
              <a:ext uri="{FF2B5EF4-FFF2-40B4-BE49-F238E27FC236}">
                <a16:creationId xmlns:a16="http://schemas.microsoft.com/office/drawing/2014/main" id="{F2142912-1F6D-0F75-28BF-CC0AFB6F8A42}"/>
              </a:ext>
            </a:extLst>
          </p:cNvPr>
          <p:cNvPicPr>
            <a:picLocks noChangeAspect="1"/>
          </p:cNvPicPr>
          <p:nvPr/>
        </p:nvPicPr>
        <p:blipFill>
          <a:blip r:embed="rId2"/>
          <a:stretch>
            <a:fillRect/>
          </a:stretch>
        </p:blipFill>
        <p:spPr>
          <a:xfrm>
            <a:off x="2802467" y="3950760"/>
            <a:ext cx="3979333" cy="1659466"/>
          </a:xfrm>
          <a:prstGeom prst="rect">
            <a:avLst/>
          </a:prstGeom>
        </p:spPr>
      </p:pic>
      <p:pic>
        <p:nvPicPr>
          <p:cNvPr id="7" name="Picture 6">
            <a:extLst>
              <a:ext uri="{FF2B5EF4-FFF2-40B4-BE49-F238E27FC236}">
                <a16:creationId xmlns:a16="http://schemas.microsoft.com/office/drawing/2014/main" id="{44861857-53B1-83B4-FF26-2DBA7405DFC2}"/>
              </a:ext>
            </a:extLst>
          </p:cNvPr>
          <p:cNvPicPr>
            <a:picLocks noChangeAspect="1"/>
          </p:cNvPicPr>
          <p:nvPr/>
        </p:nvPicPr>
        <p:blipFill>
          <a:blip r:embed="rId3"/>
          <a:stretch>
            <a:fillRect/>
          </a:stretch>
        </p:blipFill>
        <p:spPr>
          <a:xfrm>
            <a:off x="362712" y="1421892"/>
            <a:ext cx="1865376" cy="2743708"/>
          </a:xfrm>
          <a:prstGeom prst="rect">
            <a:avLst/>
          </a:prstGeom>
        </p:spPr>
      </p:pic>
    </p:spTree>
    <p:extLst>
      <p:ext uri="{BB962C8B-B14F-4D97-AF65-F5344CB8AC3E}">
        <p14:creationId xmlns:p14="http://schemas.microsoft.com/office/powerpoint/2010/main" val="327999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72D8-C6BC-2E35-7D8F-49184FA80A07}"/>
              </a:ext>
            </a:extLst>
          </p:cNvPr>
          <p:cNvSpPr>
            <a:spLocks noGrp="1"/>
          </p:cNvSpPr>
          <p:nvPr>
            <p:ph type="title"/>
          </p:nvPr>
        </p:nvSpPr>
        <p:spPr/>
        <p:txBody>
          <a:bodyPr/>
          <a:lstStyle/>
          <a:p>
            <a:pPr algn="ctr"/>
            <a:r>
              <a:rPr lang="en-US" b="1" dirty="0"/>
              <a:t>FALL IS FOR PLANTING</a:t>
            </a:r>
          </a:p>
        </p:txBody>
      </p:sp>
      <p:sp>
        <p:nvSpPr>
          <p:cNvPr id="3" name="Text Placeholder 2">
            <a:extLst>
              <a:ext uri="{FF2B5EF4-FFF2-40B4-BE49-F238E27FC236}">
                <a16:creationId xmlns:a16="http://schemas.microsoft.com/office/drawing/2014/main" id="{CCABB46B-754D-6098-B140-96D68F80A0A4}"/>
              </a:ext>
            </a:extLst>
          </p:cNvPr>
          <p:cNvSpPr>
            <a:spLocks noGrp="1"/>
          </p:cNvSpPr>
          <p:nvPr>
            <p:ph type="body" sz="quarter" idx="10"/>
          </p:nvPr>
        </p:nvSpPr>
        <p:spPr/>
        <p:txBody>
          <a:bodyPr/>
          <a:lstStyle/>
          <a:p>
            <a:pPr marL="0" indent="0">
              <a:buNone/>
            </a:pPr>
            <a:r>
              <a:rPr lang="en-US" dirty="0"/>
              <a:t>Contrary to popular belief plants do grow in the winter. If the soil temperature is above 36 degrees roots will continue to grow and develop.</a:t>
            </a:r>
          </a:p>
          <a:p>
            <a:pPr marL="0" indent="0">
              <a:buNone/>
            </a:pPr>
            <a:r>
              <a:rPr lang="en-US" dirty="0"/>
              <a:t>Planting nursery stock that is dormant and has been hardened can be better for the plant. Being in the ground during the harsh winter is better than in a pot above ground.</a:t>
            </a:r>
          </a:p>
          <a:p>
            <a:pPr marL="0" indent="0">
              <a:buNone/>
            </a:pPr>
            <a:r>
              <a:rPr lang="en-US" dirty="0"/>
              <a:t>If you can dig, you can plant Trees, shrubs and perennials late into fall.</a:t>
            </a:r>
          </a:p>
        </p:txBody>
      </p:sp>
    </p:spTree>
    <p:extLst>
      <p:ext uri="{BB962C8B-B14F-4D97-AF65-F5344CB8AC3E}">
        <p14:creationId xmlns:p14="http://schemas.microsoft.com/office/powerpoint/2010/main" val="367353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A9CAA-D8A0-8F0B-63E6-34A0CFBAC4FA}"/>
              </a:ext>
            </a:extLst>
          </p:cNvPr>
          <p:cNvSpPr>
            <a:spLocks noGrp="1"/>
          </p:cNvSpPr>
          <p:nvPr>
            <p:ph type="title"/>
          </p:nvPr>
        </p:nvSpPr>
        <p:spPr/>
        <p:txBody>
          <a:bodyPr/>
          <a:lstStyle/>
          <a:p>
            <a:pPr algn="ctr"/>
            <a:r>
              <a:rPr lang="en-US" b="1" dirty="0"/>
              <a:t>FRUIT TREES FOR FALL </a:t>
            </a:r>
          </a:p>
        </p:txBody>
      </p:sp>
      <p:sp>
        <p:nvSpPr>
          <p:cNvPr id="3" name="Text Placeholder 2">
            <a:extLst>
              <a:ext uri="{FF2B5EF4-FFF2-40B4-BE49-F238E27FC236}">
                <a16:creationId xmlns:a16="http://schemas.microsoft.com/office/drawing/2014/main" id="{C3E31C21-E6DC-9DD5-3171-094AC6D5B381}"/>
              </a:ext>
            </a:extLst>
          </p:cNvPr>
          <p:cNvSpPr>
            <a:spLocks noGrp="1"/>
          </p:cNvSpPr>
          <p:nvPr>
            <p:ph type="body" sz="quarter" idx="10"/>
          </p:nvPr>
        </p:nvSpPr>
        <p:spPr/>
        <p:txBody>
          <a:bodyPr>
            <a:normAutofit fontScale="92500" lnSpcReduction="20000"/>
          </a:bodyPr>
          <a:lstStyle/>
          <a:p>
            <a:pPr marL="0" indent="0">
              <a:buNone/>
            </a:pPr>
            <a:r>
              <a:rPr lang="en-US" dirty="0"/>
              <a:t>There is no better time to plant fruit trees that are cold hardy for our area. Any USDA zone 5 or below are appropriate. Historically our area was considered a zone 5a (-20 to -15 degrees). However, recently the ratings have changed. Currently most of our area is mixed 5b (-15 to -10) and 6a (-10 to -5). For example, many varieties of these trees.</a:t>
            </a:r>
          </a:p>
          <a:p>
            <a:pPr lvl="3"/>
            <a:endParaRPr lang="en-US" sz="2600" dirty="0"/>
          </a:p>
          <a:p>
            <a:pPr lvl="3"/>
            <a:r>
              <a:rPr lang="en-US" sz="2600" dirty="0"/>
              <a:t>Apples</a:t>
            </a:r>
          </a:p>
          <a:p>
            <a:pPr lvl="3"/>
            <a:r>
              <a:rPr lang="en-US" sz="2600" dirty="0"/>
              <a:t>Plums</a:t>
            </a:r>
          </a:p>
          <a:p>
            <a:pPr lvl="3"/>
            <a:r>
              <a:rPr lang="en-US" sz="2600" dirty="0"/>
              <a:t>Cherry</a:t>
            </a:r>
          </a:p>
          <a:p>
            <a:pPr lvl="3"/>
            <a:r>
              <a:rPr lang="en-US" sz="2600" dirty="0"/>
              <a:t>Peach</a:t>
            </a:r>
          </a:p>
          <a:p>
            <a:pPr lvl="3"/>
            <a:r>
              <a:rPr lang="en-US" sz="2600" dirty="0"/>
              <a:t>Pear</a:t>
            </a:r>
          </a:p>
          <a:p>
            <a:pPr lvl="3"/>
            <a:r>
              <a:rPr lang="en-US" sz="2600" dirty="0"/>
              <a:t>Fig</a:t>
            </a:r>
          </a:p>
        </p:txBody>
      </p:sp>
      <p:pic>
        <p:nvPicPr>
          <p:cNvPr id="5" name="Picture 4">
            <a:extLst>
              <a:ext uri="{FF2B5EF4-FFF2-40B4-BE49-F238E27FC236}">
                <a16:creationId xmlns:a16="http://schemas.microsoft.com/office/drawing/2014/main" id="{147FD672-FA8D-AA13-1729-A9F8A0BDAEA1}"/>
              </a:ext>
            </a:extLst>
          </p:cNvPr>
          <p:cNvPicPr>
            <a:picLocks noChangeAspect="1"/>
          </p:cNvPicPr>
          <p:nvPr/>
        </p:nvPicPr>
        <p:blipFill>
          <a:blip r:embed="rId2"/>
          <a:stretch>
            <a:fillRect/>
          </a:stretch>
        </p:blipFill>
        <p:spPr>
          <a:xfrm>
            <a:off x="0" y="3443545"/>
            <a:ext cx="1794935" cy="1924321"/>
          </a:xfrm>
          <a:prstGeom prst="rect">
            <a:avLst/>
          </a:prstGeom>
        </p:spPr>
      </p:pic>
      <p:pic>
        <p:nvPicPr>
          <p:cNvPr id="7" name="Picture 6">
            <a:extLst>
              <a:ext uri="{FF2B5EF4-FFF2-40B4-BE49-F238E27FC236}">
                <a16:creationId xmlns:a16="http://schemas.microsoft.com/office/drawing/2014/main" id="{A002ED6F-4BE0-BB92-98A8-467BD3808F6E}"/>
              </a:ext>
            </a:extLst>
          </p:cNvPr>
          <p:cNvPicPr>
            <a:picLocks noChangeAspect="1"/>
          </p:cNvPicPr>
          <p:nvPr/>
        </p:nvPicPr>
        <p:blipFill>
          <a:blip r:embed="rId3"/>
          <a:stretch>
            <a:fillRect/>
          </a:stretch>
        </p:blipFill>
        <p:spPr>
          <a:xfrm>
            <a:off x="3262841" y="3443545"/>
            <a:ext cx="1989667" cy="1924321"/>
          </a:xfrm>
          <a:prstGeom prst="rect">
            <a:avLst/>
          </a:prstGeom>
        </p:spPr>
      </p:pic>
      <p:pic>
        <p:nvPicPr>
          <p:cNvPr id="9" name="Picture 8" descr="A round orange fruit on a tree&#10;&#10;Description automatically generated with low confidence">
            <a:extLst>
              <a:ext uri="{FF2B5EF4-FFF2-40B4-BE49-F238E27FC236}">
                <a16:creationId xmlns:a16="http://schemas.microsoft.com/office/drawing/2014/main" id="{2704F75C-9AC7-D18E-5AD3-9943F9448C9D}"/>
              </a:ext>
            </a:extLst>
          </p:cNvPr>
          <p:cNvPicPr>
            <a:picLocks noChangeAspect="1"/>
          </p:cNvPicPr>
          <p:nvPr/>
        </p:nvPicPr>
        <p:blipFill>
          <a:blip r:embed="rId4"/>
          <a:stretch>
            <a:fillRect/>
          </a:stretch>
        </p:blipFill>
        <p:spPr>
          <a:xfrm>
            <a:off x="5395912" y="3443545"/>
            <a:ext cx="1826155" cy="1924320"/>
          </a:xfrm>
          <a:prstGeom prst="rect">
            <a:avLst/>
          </a:prstGeom>
        </p:spPr>
      </p:pic>
      <p:pic>
        <p:nvPicPr>
          <p:cNvPr id="11" name="Picture 10" descr="A group of yellow fruits on a tree branch&#10;&#10;Description automatically generated with low confidence">
            <a:extLst>
              <a:ext uri="{FF2B5EF4-FFF2-40B4-BE49-F238E27FC236}">
                <a16:creationId xmlns:a16="http://schemas.microsoft.com/office/drawing/2014/main" id="{264AA67A-6769-BF6C-A921-A595E983F61F}"/>
              </a:ext>
            </a:extLst>
          </p:cNvPr>
          <p:cNvPicPr>
            <a:picLocks noChangeAspect="1"/>
          </p:cNvPicPr>
          <p:nvPr/>
        </p:nvPicPr>
        <p:blipFill>
          <a:blip r:embed="rId5"/>
          <a:stretch>
            <a:fillRect/>
          </a:stretch>
        </p:blipFill>
        <p:spPr>
          <a:xfrm>
            <a:off x="7365470" y="3443544"/>
            <a:ext cx="1778529" cy="1924321"/>
          </a:xfrm>
          <a:prstGeom prst="rect">
            <a:avLst/>
          </a:prstGeom>
        </p:spPr>
      </p:pic>
    </p:spTree>
    <p:extLst>
      <p:ext uri="{BB962C8B-B14F-4D97-AF65-F5344CB8AC3E}">
        <p14:creationId xmlns:p14="http://schemas.microsoft.com/office/powerpoint/2010/main" val="302429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F977-6B1D-8539-D6C7-DD425BD487E5}"/>
              </a:ext>
            </a:extLst>
          </p:cNvPr>
          <p:cNvSpPr>
            <a:spLocks noGrp="1"/>
          </p:cNvSpPr>
          <p:nvPr>
            <p:ph type="title"/>
          </p:nvPr>
        </p:nvSpPr>
        <p:spPr/>
        <p:txBody>
          <a:bodyPr/>
          <a:lstStyle/>
          <a:p>
            <a:pPr algn="ctr"/>
            <a:r>
              <a:rPr lang="en-US" b="1" dirty="0"/>
              <a:t>PLANTING CONSIDERATIONS</a:t>
            </a:r>
          </a:p>
        </p:txBody>
      </p:sp>
      <p:sp>
        <p:nvSpPr>
          <p:cNvPr id="3" name="Text Placeholder 2">
            <a:extLst>
              <a:ext uri="{FF2B5EF4-FFF2-40B4-BE49-F238E27FC236}">
                <a16:creationId xmlns:a16="http://schemas.microsoft.com/office/drawing/2014/main" id="{63502D4A-D064-8361-51F8-8BA7CA977F7C}"/>
              </a:ext>
            </a:extLst>
          </p:cNvPr>
          <p:cNvSpPr>
            <a:spLocks noGrp="1"/>
          </p:cNvSpPr>
          <p:nvPr>
            <p:ph type="body" sz="quarter" idx="10"/>
          </p:nvPr>
        </p:nvSpPr>
        <p:spPr/>
        <p:txBody>
          <a:bodyPr/>
          <a:lstStyle/>
          <a:p>
            <a:r>
              <a:rPr lang="en-US" dirty="0"/>
              <a:t>When planting this late make sure the trees have been climatized outdoors.</a:t>
            </a:r>
          </a:p>
          <a:p>
            <a:r>
              <a:rPr lang="en-US" dirty="0"/>
              <a:t>Amend planting hole as usual with organic material and polymer water crystals if you choose.</a:t>
            </a:r>
          </a:p>
          <a:p>
            <a:r>
              <a:rPr lang="en-US" dirty="0"/>
              <a:t>Heavily mulch the planting area.</a:t>
            </a:r>
          </a:p>
          <a:p>
            <a:r>
              <a:rPr lang="en-US" dirty="0"/>
              <a:t>Tree wrap the trunk for Insulation.</a:t>
            </a:r>
          </a:p>
        </p:txBody>
      </p:sp>
      <p:pic>
        <p:nvPicPr>
          <p:cNvPr id="5" name="Picture 4" descr="Logo&#10;&#10;Description automatically generated with medium confidence">
            <a:extLst>
              <a:ext uri="{FF2B5EF4-FFF2-40B4-BE49-F238E27FC236}">
                <a16:creationId xmlns:a16="http://schemas.microsoft.com/office/drawing/2014/main" id="{6334628D-D4A6-FC08-8FBC-80FB55A5BCA4}"/>
              </a:ext>
            </a:extLst>
          </p:cNvPr>
          <p:cNvPicPr>
            <a:picLocks noChangeAspect="1"/>
          </p:cNvPicPr>
          <p:nvPr/>
        </p:nvPicPr>
        <p:blipFill>
          <a:blip r:embed="rId2"/>
          <a:stretch>
            <a:fillRect/>
          </a:stretch>
        </p:blipFill>
        <p:spPr>
          <a:xfrm>
            <a:off x="7138862" y="2590801"/>
            <a:ext cx="1881880" cy="2006600"/>
          </a:xfrm>
          <a:prstGeom prst="rect">
            <a:avLst/>
          </a:prstGeom>
        </p:spPr>
      </p:pic>
      <p:pic>
        <p:nvPicPr>
          <p:cNvPr id="7" name="Picture 6" descr="A picture containing grass, outdoor, person&#10;&#10;Description automatically generated">
            <a:extLst>
              <a:ext uri="{FF2B5EF4-FFF2-40B4-BE49-F238E27FC236}">
                <a16:creationId xmlns:a16="http://schemas.microsoft.com/office/drawing/2014/main" id="{3F7F4BFB-6D5D-E985-CF6F-D6E897894B75}"/>
              </a:ext>
            </a:extLst>
          </p:cNvPr>
          <p:cNvPicPr>
            <a:picLocks noChangeAspect="1"/>
          </p:cNvPicPr>
          <p:nvPr/>
        </p:nvPicPr>
        <p:blipFill>
          <a:blip r:embed="rId3"/>
          <a:stretch>
            <a:fillRect/>
          </a:stretch>
        </p:blipFill>
        <p:spPr>
          <a:xfrm>
            <a:off x="3259667" y="4007907"/>
            <a:ext cx="2125133" cy="2125133"/>
          </a:xfrm>
          <a:prstGeom prst="rect">
            <a:avLst/>
          </a:prstGeom>
        </p:spPr>
      </p:pic>
      <p:pic>
        <p:nvPicPr>
          <p:cNvPr id="9" name="Picture 8" descr="A picture containing grass, outdoor, field, soil&#10;&#10;Description automatically generated">
            <a:extLst>
              <a:ext uri="{FF2B5EF4-FFF2-40B4-BE49-F238E27FC236}">
                <a16:creationId xmlns:a16="http://schemas.microsoft.com/office/drawing/2014/main" id="{3D2BE9A3-D55B-2D7F-CACF-24726A3CF87A}"/>
              </a:ext>
            </a:extLst>
          </p:cNvPr>
          <p:cNvPicPr>
            <a:picLocks noChangeAspect="1"/>
          </p:cNvPicPr>
          <p:nvPr/>
        </p:nvPicPr>
        <p:blipFill>
          <a:blip r:embed="rId4"/>
          <a:stretch>
            <a:fillRect/>
          </a:stretch>
        </p:blipFill>
        <p:spPr>
          <a:xfrm>
            <a:off x="123258" y="3979332"/>
            <a:ext cx="2857500" cy="2143125"/>
          </a:xfrm>
          <a:prstGeom prst="rect">
            <a:avLst/>
          </a:prstGeom>
        </p:spPr>
      </p:pic>
    </p:spTree>
    <p:extLst>
      <p:ext uri="{BB962C8B-B14F-4D97-AF65-F5344CB8AC3E}">
        <p14:creationId xmlns:p14="http://schemas.microsoft.com/office/powerpoint/2010/main" val="1406994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003F-63F2-B007-46FB-647F1735727E}"/>
              </a:ext>
            </a:extLst>
          </p:cNvPr>
          <p:cNvSpPr>
            <a:spLocks noGrp="1"/>
          </p:cNvSpPr>
          <p:nvPr>
            <p:ph type="title"/>
          </p:nvPr>
        </p:nvSpPr>
        <p:spPr/>
        <p:txBody>
          <a:bodyPr>
            <a:normAutofit fontScale="90000"/>
          </a:bodyPr>
          <a:lstStyle/>
          <a:p>
            <a:pPr algn="ctr"/>
            <a:r>
              <a:rPr lang="en-US" sz="4900" b="1" dirty="0"/>
              <a:t>SHADE</a:t>
            </a:r>
            <a:r>
              <a:rPr lang="en-US" b="1" dirty="0"/>
              <a:t> AND ORNAMENTAL TREES</a:t>
            </a:r>
          </a:p>
        </p:txBody>
      </p:sp>
      <p:sp>
        <p:nvSpPr>
          <p:cNvPr id="3" name="Text Placeholder 2">
            <a:extLst>
              <a:ext uri="{FF2B5EF4-FFF2-40B4-BE49-F238E27FC236}">
                <a16:creationId xmlns:a16="http://schemas.microsoft.com/office/drawing/2014/main" id="{B07BF51C-F62E-A2DD-3BAC-A83871181862}"/>
              </a:ext>
            </a:extLst>
          </p:cNvPr>
          <p:cNvSpPr>
            <a:spLocks noGrp="1"/>
          </p:cNvSpPr>
          <p:nvPr>
            <p:ph type="body" sz="quarter" idx="10"/>
          </p:nvPr>
        </p:nvSpPr>
        <p:spPr/>
        <p:txBody>
          <a:bodyPr>
            <a:normAutofit lnSpcReduction="10000"/>
          </a:bodyPr>
          <a:lstStyle/>
          <a:p>
            <a:pPr marL="0" indent="0" algn="ctr">
              <a:buNone/>
            </a:pPr>
            <a:r>
              <a:rPr lang="en-US" dirty="0"/>
              <a:t>Many varieties of these:</a:t>
            </a:r>
          </a:p>
          <a:p>
            <a:pPr lvl="6">
              <a:lnSpc>
                <a:spcPct val="110000"/>
              </a:lnSpc>
            </a:pPr>
            <a:r>
              <a:rPr lang="en-US" sz="2400" dirty="0"/>
              <a:t>Maples</a:t>
            </a:r>
          </a:p>
          <a:p>
            <a:pPr lvl="6">
              <a:lnSpc>
                <a:spcPct val="110000"/>
              </a:lnSpc>
            </a:pPr>
            <a:r>
              <a:rPr lang="en-US" sz="2400" dirty="0"/>
              <a:t>Poplars</a:t>
            </a:r>
          </a:p>
          <a:p>
            <a:pPr lvl="6">
              <a:lnSpc>
                <a:spcPct val="110000"/>
              </a:lnSpc>
            </a:pPr>
            <a:r>
              <a:rPr lang="en-US" sz="2400" dirty="0"/>
              <a:t>Oaks</a:t>
            </a:r>
          </a:p>
          <a:p>
            <a:pPr lvl="6">
              <a:lnSpc>
                <a:spcPct val="110000"/>
              </a:lnSpc>
            </a:pPr>
            <a:r>
              <a:rPr lang="en-US" sz="2400" dirty="0"/>
              <a:t>Ginkgo</a:t>
            </a:r>
          </a:p>
          <a:p>
            <a:pPr lvl="6">
              <a:lnSpc>
                <a:spcPct val="110000"/>
              </a:lnSpc>
            </a:pPr>
            <a:r>
              <a:rPr lang="en-US" sz="2400" dirty="0"/>
              <a:t>American Sycamore</a:t>
            </a:r>
          </a:p>
          <a:p>
            <a:pPr lvl="6">
              <a:lnSpc>
                <a:spcPct val="110000"/>
              </a:lnSpc>
            </a:pPr>
            <a:r>
              <a:rPr lang="en-US" sz="2400" dirty="0"/>
              <a:t>Crabapples</a:t>
            </a:r>
          </a:p>
          <a:p>
            <a:pPr lvl="6">
              <a:lnSpc>
                <a:spcPct val="110000"/>
              </a:lnSpc>
            </a:pPr>
            <a:r>
              <a:rPr lang="en-US" sz="2400" dirty="0"/>
              <a:t>Birch</a:t>
            </a:r>
          </a:p>
          <a:p>
            <a:pPr lvl="6">
              <a:lnSpc>
                <a:spcPct val="110000"/>
              </a:lnSpc>
            </a:pPr>
            <a:r>
              <a:rPr lang="en-US" sz="2400" dirty="0"/>
              <a:t>Kentucky Coffee Tree</a:t>
            </a:r>
          </a:p>
          <a:p>
            <a:pPr lvl="6">
              <a:lnSpc>
                <a:spcPct val="110000"/>
              </a:lnSpc>
            </a:pPr>
            <a:r>
              <a:rPr lang="en-US" sz="2400" dirty="0"/>
              <a:t>Dogwood</a:t>
            </a:r>
          </a:p>
          <a:p>
            <a:pPr lvl="6"/>
            <a:endParaRPr lang="en-US" sz="2400" dirty="0"/>
          </a:p>
          <a:p>
            <a:endParaRPr lang="en-US" dirty="0"/>
          </a:p>
        </p:txBody>
      </p:sp>
      <p:pic>
        <p:nvPicPr>
          <p:cNvPr id="5" name="Picture 4" descr="A picture containing tree, plant&#10;&#10;Description automatically generated">
            <a:extLst>
              <a:ext uri="{FF2B5EF4-FFF2-40B4-BE49-F238E27FC236}">
                <a16:creationId xmlns:a16="http://schemas.microsoft.com/office/drawing/2014/main" id="{5431F4F6-3B46-8B83-EF36-F0CD2592629E}"/>
              </a:ext>
            </a:extLst>
          </p:cNvPr>
          <p:cNvPicPr>
            <a:picLocks noChangeAspect="1"/>
          </p:cNvPicPr>
          <p:nvPr/>
        </p:nvPicPr>
        <p:blipFill>
          <a:blip r:embed="rId2"/>
          <a:stretch>
            <a:fillRect/>
          </a:stretch>
        </p:blipFill>
        <p:spPr>
          <a:xfrm>
            <a:off x="1121273" y="942419"/>
            <a:ext cx="1508124" cy="1406071"/>
          </a:xfrm>
          <a:prstGeom prst="rect">
            <a:avLst/>
          </a:prstGeom>
        </p:spPr>
      </p:pic>
      <p:pic>
        <p:nvPicPr>
          <p:cNvPr id="7" name="Picture 6" descr="A close up of a leaf&#10;&#10;Description automatically generated with medium confidence">
            <a:extLst>
              <a:ext uri="{FF2B5EF4-FFF2-40B4-BE49-F238E27FC236}">
                <a16:creationId xmlns:a16="http://schemas.microsoft.com/office/drawing/2014/main" id="{11A4F8D4-A47F-BE2D-C8D4-ED140F0187DA}"/>
              </a:ext>
            </a:extLst>
          </p:cNvPr>
          <p:cNvPicPr>
            <a:picLocks noChangeAspect="1"/>
          </p:cNvPicPr>
          <p:nvPr/>
        </p:nvPicPr>
        <p:blipFill>
          <a:blip r:embed="rId3"/>
          <a:stretch>
            <a:fillRect/>
          </a:stretch>
        </p:blipFill>
        <p:spPr>
          <a:xfrm>
            <a:off x="236011" y="2230434"/>
            <a:ext cx="1406523" cy="1465188"/>
          </a:xfrm>
          <a:prstGeom prst="rect">
            <a:avLst/>
          </a:prstGeom>
        </p:spPr>
      </p:pic>
      <p:pic>
        <p:nvPicPr>
          <p:cNvPr id="9" name="Picture 8" descr="A close-up of a leaf&#10;&#10;Description automatically generated with low confidence">
            <a:extLst>
              <a:ext uri="{FF2B5EF4-FFF2-40B4-BE49-F238E27FC236}">
                <a16:creationId xmlns:a16="http://schemas.microsoft.com/office/drawing/2014/main" id="{FC0F994A-FEBE-908C-BA03-8E9CEE4846F2}"/>
              </a:ext>
            </a:extLst>
          </p:cNvPr>
          <p:cNvPicPr>
            <a:picLocks noChangeAspect="1"/>
          </p:cNvPicPr>
          <p:nvPr/>
        </p:nvPicPr>
        <p:blipFill>
          <a:blip r:embed="rId4"/>
          <a:stretch>
            <a:fillRect/>
          </a:stretch>
        </p:blipFill>
        <p:spPr>
          <a:xfrm>
            <a:off x="1902357" y="2032000"/>
            <a:ext cx="1406523" cy="1724026"/>
          </a:xfrm>
          <a:prstGeom prst="rect">
            <a:avLst/>
          </a:prstGeom>
        </p:spPr>
      </p:pic>
      <p:pic>
        <p:nvPicPr>
          <p:cNvPr id="11" name="Picture 10" descr="A group of leaves&#10;&#10;Description automatically generated with low confidence">
            <a:extLst>
              <a:ext uri="{FF2B5EF4-FFF2-40B4-BE49-F238E27FC236}">
                <a16:creationId xmlns:a16="http://schemas.microsoft.com/office/drawing/2014/main" id="{E61A4A33-0E42-B714-7EBE-163F8C856722}"/>
              </a:ext>
            </a:extLst>
          </p:cNvPr>
          <p:cNvPicPr>
            <a:picLocks noChangeAspect="1"/>
          </p:cNvPicPr>
          <p:nvPr/>
        </p:nvPicPr>
        <p:blipFill>
          <a:blip r:embed="rId5"/>
          <a:stretch>
            <a:fillRect/>
          </a:stretch>
        </p:blipFill>
        <p:spPr>
          <a:xfrm>
            <a:off x="42335" y="4072448"/>
            <a:ext cx="1600199" cy="1600199"/>
          </a:xfrm>
          <a:prstGeom prst="rect">
            <a:avLst/>
          </a:prstGeom>
        </p:spPr>
      </p:pic>
      <p:pic>
        <p:nvPicPr>
          <p:cNvPr id="13" name="Picture 12" descr="A close-up of a leaf&#10;&#10;Description automatically generated with medium confidence">
            <a:extLst>
              <a:ext uri="{FF2B5EF4-FFF2-40B4-BE49-F238E27FC236}">
                <a16:creationId xmlns:a16="http://schemas.microsoft.com/office/drawing/2014/main" id="{9A8E08BA-CE58-8A8A-9620-C3B99C009333}"/>
              </a:ext>
            </a:extLst>
          </p:cNvPr>
          <p:cNvPicPr>
            <a:picLocks noChangeAspect="1"/>
          </p:cNvPicPr>
          <p:nvPr/>
        </p:nvPicPr>
        <p:blipFill>
          <a:blip r:embed="rId6"/>
          <a:stretch>
            <a:fillRect/>
          </a:stretch>
        </p:blipFill>
        <p:spPr>
          <a:xfrm>
            <a:off x="1907463" y="3717809"/>
            <a:ext cx="1401417" cy="1879678"/>
          </a:xfrm>
          <a:prstGeom prst="rect">
            <a:avLst/>
          </a:prstGeom>
        </p:spPr>
      </p:pic>
      <p:pic>
        <p:nvPicPr>
          <p:cNvPr id="15" name="Picture 14" descr="Close-up of a leaf&#10;&#10;Description automatically generated with medium confidence">
            <a:extLst>
              <a:ext uri="{FF2B5EF4-FFF2-40B4-BE49-F238E27FC236}">
                <a16:creationId xmlns:a16="http://schemas.microsoft.com/office/drawing/2014/main" id="{9C13030C-1F2E-6AFA-4878-2932ED2332CE}"/>
              </a:ext>
            </a:extLst>
          </p:cNvPr>
          <p:cNvPicPr>
            <a:picLocks noChangeAspect="1"/>
          </p:cNvPicPr>
          <p:nvPr/>
        </p:nvPicPr>
        <p:blipFill>
          <a:blip r:embed="rId7"/>
          <a:stretch>
            <a:fillRect/>
          </a:stretch>
        </p:blipFill>
        <p:spPr>
          <a:xfrm>
            <a:off x="7046844" y="992184"/>
            <a:ext cx="1647825" cy="1238250"/>
          </a:xfrm>
          <a:prstGeom prst="rect">
            <a:avLst/>
          </a:prstGeom>
        </p:spPr>
      </p:pic>
      <p:pic>
        <p:nvPicPr>
          <p:cNvPr id="17" name="Picture 16" descr="Background pattern&#10;&#10;Description automatically generated">
            <a:extLst>
              <a:ext uri="{FF2B5EF4-FFF2-40B4-BE49-F238E27FC236}">
                <a16:creationId xmlns:a16="http://schemas.microsoft.com/office/drawing/2014/main" id="{EBCEA8E4-A32F-E7FF-547F-107087D72341}"/>
              </a:ext>
            </a:extLst>
          </p:cNvPr>
          <p:cNvPicPr>
            <a:picLocks noChangeAspect="1"/>
          </p:cNvPicPr>
          <p:nvPr/>
        </p:nvPicPr>
        <p:blipFill>
          <a:blip r:embed="rId8"/>
          <a:stretch>
            <a:fillRect/>
          </a:stretch>
        </p:blipFill>
        <p:spPr>
          <a:xfrm>
            <a:off x="7236289" y="2471146"/>
            <a:ext cx="1865376" cy="1301496"/>
          </a:xfrm>
          <a:prstGeom prst="rect">
            <a:avLst/>
          </a:prstGeom>
        </p:spPr>
      </p:pic>
      <p:pic>
        <p:nvPicPr>
          <p:cNvPr id="19" name="Picture 18" descr="Background pattern&#10;&#10;Description automatically generated">
            <a:extLst>
              <a:ext uri="{FF2B5EF4-FFF2-40B4-BE49-F238E27FC236}">
                <a16:creationId xmlns:a16="http://schemas.microsoft.com/office/drawing/2014/main" id="{CE312CD1-2DE5-293C-03A7-3C0EE5EA46BD}"/>
              </a:ext>
            </a:extLst>
          </p:cNvPr>
          <p:cNvPicPr>
            <a:picLocks noChangeAspect="1"/>
          </p:cNvPicPr>
          <p:nvPr/>
        </p:nvPicPr>
        <p:blipFill>
          <a:blip r:embed="rId9"/>
          <a:stretch>
            <a:fillRect/>
          </a:stretch>
        </p:blipFill>
        <p:spPr>
          <a:xfrm>
            <a:off x="6250903" y="3311365"/>
            <a:ext cx="1318298" cy="1561182"/>
          </a:xfrm>
          <a:prstGeom prst="rect">
            <a:avLst/>
          </a:prstGeom>
        </p:spPr>
      </p:pic>
      <p:pic>
        <p:nvPicPr>
          <p:cNvPr id="21" name="Picture 20" descr="A picture containing outdoor, tree, plant, green&#10;&#10;Description automatically generated">
            <a:extLst>
              <a:ext uri="{FF2B5EF4-FFF2-40B4-BE49-F238E27FC236}">
                <a16:creationId xmlns:a16="http://schemas.microsoft.com/office/drawing/2014/main" id="{D300036B-54AC-9D8D-2B64-0208A5AB8613}"/>
              </a:ext>
            </a:extLst>
          </p:cNvPr>
          <p:cNvPicPr>
            <a:picLocks noChangeAspect="1"/>
          </p:cNvPicPr>
          <p:nvPr/>
        </p:nvPicPr>
        <p:blipFill>
          <a:blip r:embed="rId10"/>
          <a:stretch>
            <a:fillRect/>
          </a:stretch>
        </p:blipFill>
        <p:spPr>
          <a:xfrm flipV="1">
            <a:off x="7046844" y="4872547"/>
            <a:ext cx="1865377" cy="1244715"/>
          </a:xfrm>
          <a:prstGeom prst="rect">
            <a:avLst/>
          </a:prstGeom>
        </p:spPr>
      </p:pic>
    </p:spTree>
    <p:extLst>
      <p:ext uri="{BB962C8B-B14F-4D97-AF65-F5344CB8AC3E}">
        <p14:creationId xmlns:p14="http://schemas.microsoft.com/office/powerpoint/2010/main" val="406231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F977-6B1D-8539-D6C7-DD425BD487E5}"/>
              </a:ext>
            </a:extLst>
          </p:cNvPr>
          <p:cNvSpPr>
            <a:spLocks noGrp="1"/>
          </p:cNvSpPr>
          <p:nvPr>
            <p:ph type="title"/>
          </p:nvPr>
        </p:nvSpPr>
        <p:spPr/>
        <p:txBody>
          <a:bodyPr/>
          <a:lstStyle/>
          <a:p>
            <a:pPr algn="ctr"/>
            <a:r>
              <a:rPr lang="en-US" b="1" dirty="0"/>
              <a:t>PLANTING CONSIDERATIONS</a:t>
            </a:r>
          </a:p>
        </p:txBody>
      </p:sp>
      <p:sp>
        <p:nvSpPr>
          <p:cNvPr id="3" name="Text Placeholder 2">
            <a:extLst>
              <a:ext uri="{FF2B5EF4-FFF2-40B4-BE49-F238E27FC236}">
                <a16:creationId xmlns:a16="http://schemas.microsoft.com/office/drawing/2014/main" id="{63502D4A-D064-8361-51F8-8BA7CA977F7C}"/>
              </a:ext>
            </a:extLst>
          </p:cNvPr>
          <p:cNvSpPr>
            <a:spLocks noGrp="1"/>
          </p:cNvSpPr>
          <p:nvPr>
            <p:ph type="body" sz="quarter" idx="10"/>
          </p:nvPr>
        </p:nvSpPr>
        <p:spPr/>
        <p:txBody>
          <a:bodyPr/>
          <a:lstStyle/>
          <a:p>
            <a:r>
              <a:rPr lang="en-US" dirty="0"/>
              <a:t>When planting this late make sure the trees have been climatized outdoors.</a:t>
            </a:r>
          </a:p>
          <a:p>
            <a:r>
              <a:rPr lang="en-US" dirty="0"/>
              <a:t>Amend planting hole as usual with organic material and polymer water crystals if you choose.</a:t>
            </a:r>
          </a:p>
          <a:p>
            <a:r>
              <a:rPr lang="en-US" dirty="0"/>
              <a:t>Heavily mulch the planting area.</a:t>
            </a:r>
          </a:p>
          <a:p>
            <a:r>
              <a:rPr lang="en-US" dirty="0"/>
              <a:t>Tree wrap the trunk for Insulation.</a:t>
            </a:r>
          </a:p>
        </p:txBody>
      </p:sp>
      <p:pic>
        <p:nvPicPr>
          <p:cNvPr id="5" name="Picture 4" descr="Logo&#10;&#10;Description automatically generated with medium confidence">
            <a:extLst>
              <a:ext uri="{FF2B5EF4-FFF2-40B4-BE49-F238E27FC236}">
                <a16:creationId xmlns:a16="http://schemas.microsoft.com/office/drawing/2014/main" id="{6334628D-D4A6-FC08-8FBC-80FB55A5BCA4}"/>
              </a:ext>
            </a:extLst>
          </p:cNvPr>
          <p:cNvPicPr>
            <a:picLocks noChangeAspect="1"/>
          </p:cNvPicPr>
          <p:nvPr/>
        </p:nvPicPr>
        <p:blipFill>
          <a:blip r:embed="rId2"/>
          <a:stretch>
            <a:fillRect/>
          </a:stretch>
        </p:blipFill>
        <p:spPr>
          <a:xfrm>
            <a:off x="7138862" y="2590801"/>
            <a:ext cx="1881880" cy="2006600"/>
          </a:xfrm>
          <a:prstGeom prst="rect">
            <a:avLst/>
          </a:prstGeom>
        </p:spPr>
      </p:pic>
      <p:pic>
        <p:nvPicPr>
          <p:cNvPr id="7" name="Picture 6" descr="A picture containing grass, outdoor, person&#10;&#10;Description automatically generated">
            <a:extLst>
              <a:ext uri="{FF2B5EF4-FFF2-40B4-BE49-F238E27FC236}">
                <a16:creationId xmlns:a16="http://schemas.microsoft.com/office/drawing/2014/main" id="{3F7F4BFB-6D5D-E985-CF6F-D6E897894B75}"/>
              </a:ext>
            </a:extLst>
          </p:cNvPr>
          <p:cNvPicPr>
            <a:picLocks noChangeAspect="1"/>
          </p:cNvPicPr>
          <p:nvPr/>
        </p:nvPicPr>
        <p:blipFill>
          <a:blip r:embed="rId3"/>
          <a:stretch>
            <a:fillRect/>
          </a:stretch>
        </p:blipFill>
        <p:spPr>
          <a:xfrm>
            <a:off x="3259667" y="4007907"/>
            <a:ext cx="2125133" cy="2125133"/>
          </a:xfrm>
          <a:prstGeom prst="rect">
            <a:avLst/>
          </a:prstGeom>
        </p:spPr>
      </p:pic>
      <p:pic>
        <p:nvPicPr>
          <p:cNvPr id="9" name="Picture 8" descr="A picture containing grass, outdoor, field, soil&#10;&#10;Description automatically generated">
            <a:extLst>
              <a:ext uri="{FF2B5EF4-FFF2-40B4-BE49-F238E27FC236}">
                <a16:creationId xmlns:a16="http://schemas.microsoft.com/office/drawing/2014/main" id="{3D2BE9A3-D55B-2D7F-CACF-24726A3CF87A}"/>
              </a:ext>
            </a:extLst>
          </p:cNvPr>
          <p:cNvPicPr>
            <a:picLocks noChangeAspect="1"/>
          </p:cNvPicPr>
          <p:nvPr/>
        </p:nvPicPr>
        <p:blipFill>
          <a:blip r:embed="rId4"/>
          <a:stretch>
            <a:fillRect/>
          </a:stretch>
        </p:blipFill>
        <p:spPr>
          <a:xfrm>
            <a:off x="123258" y="3979332"/>
            <a:ext cx="2857500" cy="2143125"/>
          </a:xfrm>
          <a:prstGeom prst="rect">
            <a:avLst/>
          </a:prstGeom>
        </p:spPr>
      </p:pic>
    </p:spTree>
    <p:extLst>
      <p:ext uri="{BB962C8B-B14F-4D97-AF65-F5344CB8AC3E}">
        <p14:creationId xmlns:p14="http://schemas.microsoft.com/office/powerpoint/2010/main" val="7900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0E7B-5F04-70DC-5309-F00267DF64AF}"/>
              </a:ext>
            </a:extLst>
          </p:cNvPr>
          <p:cNvSpPr>
            <a:spLocks noGrp="1"/>
          </p:cNvSpPr>
          <p:nvPr>
            <p:ph type="title"/>
          </p:nvPr>
        </p:nvSpPr>
        <p:spPr/>
        <p:txBody>
          <a:bodyPr/>
          <a:lstStyle/>
          <a:p>
            <a:pPr algn="ctr"/>
            <a:r>
              <a:rPr lang="en-US" b="1" dirty="0"/>
              <a:t>SHRUBS</a:t>
            </a:r>
          </a:p>
        </p:txBody>
      </p:sp>
      <p:sp>
        <p:nvSpPr>
          <p:cNvPr id="3" name="Text Placeholder 2">
            <a:extLst>
              <a:ext uri="{FF2B5EF4-FFF2-40B4-BE49-F238E27FC236}">
                <a16:creationId xmlns:a16="http://schemas.microsoft.com/office/drawing/2014/main" id="{B8038F8D-8F26-4ADA-1DE4-0502960E3531}"/>
              </a:ext>
            </a:extLst>
          </p:cNvPr>
          <p:cNvSpPr>
            <a:spLocks noGrp="1"/>
          </p:cNvSpPr>
          <p:nvPr>
            <p:ph type="body" sz="quarter" idx="10"/>
          </p:nvPr>
        </p:nvSpPr>
        <p:spPr/>
        <p:txBody>
          <a:bodyPr/>
          <a:lstStyle/>
          <a:p>
            <a:pPr marL="0" indent="0">
              <a:buNone/>
            </a:pPr>
            <a:r>
              <a:rPr lang="en-US" dirty="0"/>
              <a:t>As with fruit trees and ornamental trees, many shrubs can be planted also. Some favorites include:</a:t>
            </a:r>
          </a:p>
          <a:p>
            <a:pPr lvl="7">
              <a:lnSpc>
                <a:spcPct val="150000"/>
              </a:lnSpc>
            </a:pPr>
            <a:r>
              <a:rPr lang="en-US" dirty="0"/>
              <a:t>Boxwood</a:t>
            </a:r>
          </a:p>
          <a:p>
            <a:pPr lvl="7">
              <a:lnSpc>
                <a:spcPct val="150000"/>
              </a:lnSpc>
            </a:pPr>
            <a:r>
              <a:rPr lang="en-US" dirty="0"/>
              <a:t>Red twig dogwood</a:t>
            </a:r>
          </a:p>
          <a:p>
            <a:pPr lvl="7">
              <a:lnSpc>
                <a:spcPct val="150000"/>
              </a:lnSpc>
            </a:pPr>
            <a:r>
              <a:rPr lang="en-US" dirty="0"/>
              <a:t>Mahonia</a:t>
            </a:r>
          </a:p>
          <a:p>
            <a:pPr lvl="7">
              <a:lnSpc>
                <a:spcPct val="150000"/>
              </a:lnSpc>
            </a:pPr>
            <a:r>
              <a:rPr lang="en-US" dirty="0"/>
              <a:t>Viburnum</a:t>
            </a:r>
          </a:p>
          <a:p>
            <a:pPr lvl="7">
              <a:lnSpc>
                <a:spcPct val="150000"/>
              </a:lnSpc>
            </a:pPr>
            <a:r>
              <a:rPr lang="en-US" dirty="0"/>
              <a:t>Pyracantha</a:t>
            </a:r>
          </a:p>
          <a:p>
            <a:pPr lvl="7">
              <a:lnSpc>
                <a:spcPct val="150000"/>
              </a:lnSpc>
            </a:pPr>
            <a:r>
              <a:rPr lang="en-US" dirty="0"/>
              <a:t>Oakleaf hydrangea</a:t>
            </a:r>
          </a:p>
          <a:p>
            <a:pPr marL="3200400" lvl="7" indent="0">
              <a:lnSpc>
                <a:spcPct val="150000"/>
              </a:lnSpc>
              <a:buNone/>
            </a:pPr>
            <a:r>
              <a:rPr lang="en-US" dirty="0"/>
              <a:t>And many more</a:t>
            </a:r>
          </a:p>
        </p:txBody>
      </p:sp>
      <p:pic>
        <p:nvPicPr>
          <p:cNvPr id="5" name="Picture 4" descr="A picture containing ground, outdoor, sky, tree&#10;&#10;Description automatically generated">
            <a:extLst>
              <a:ext uri="{FF2B5EF4-FFF2-40B4-BE49-F238E27FC236}">
                <a16:creationId xmlns:a16="http://schemas.microsoft.com/office/drawing/2014/main" id="{9F63FE97-D930-5EBF-3AEA-B76B4860B8A8}"/>
              </a:ext>
            </a:extLst>
          </p:cNvPr>
          <p:cNvPicPr>
            <a:picLocks noChangeAspect="1"/>
          </p:cNvPicPr>
          <p:nvPr/>
        </p:nvPicPr>
        <p:blipFill>
          <a:blip r:embed="rId2"/>
          <a:stretch>
            <a:fillRect/>
          </a:stretch>
        </p:blipFill>
        <p:spPr>
          <a:xfrm>
            <a:off x="95251" y="2116667"/>
            <a:ext cx="1701800" cy="1871133"/>
          </a:xfrm>
          <a:prstGeom prst="rect">
            <a:avLst/>
          </a:prstGeom>
        </p:spPr>
      </p:pic>
      <p:pic>
        <p:nvPicPr>
          <p:cNvPr id="7" name="Picture 6" descr="A picture containing outdoor, pepper, hot pepper, plant&#10;&#10;Description automatically generated">
            <a:extLst>
              <a:ext uri="{FF2B5EF4-FFF2-40B4-BE49-F238E27FC236}">
                <a16:creationId xmlns:a16="http://schemas.microsoft.com/office/drawing/2014/main" id="{6F4D83CD-95A5-0E35-2BBE-EFE748C1CA7B}"/>
              </a:ext>
            </a:extLst>
          </p:cNvPr>
          <p:cNvPicPr>
            <a:picLocks noChangeAspect="1"/>
          </p:cNvPicPr>
          <p:nvPr/>
        </p:nvPicPr>
        <p:blipFill>
          <a:blip r:embed="rId3"/>
          <a:stretch>
            <a:fillRect/>
          </a:stretch>
        </p:blipFill>
        <p:spPr>
          <a:xfrm>
            <a:off x="1964267" y="2116667"/>
            <a:ext cx="1701801" cy="1871133"/>
          </a:xfrm>
          <a:prstGeom prst="rect">
            <a:avLst/>
          </a:prstGeom>
        </p:spPr>
      </p:pic>
      <p:pic>
        <p:nvPicPr>
          <p:cNvPr id="9" name="Picture 8" descr="A picture containing grass, outdoor, tree, green&#10;&#10;Description automatically generated">
            <a:extLst>
              <a:ext uri="{FF2B5EF4-FFF2-40B4-BE49-F238E27FC236}">
                <a16:creationId xmlns:a16="http://schemas.microsoft.com/office/drawing/2014/main" id="{5C0DA789-84A3-09FA-2722-3DC3B1500055}"/>
              </a:ext>
            </a:extLst>
          </p:cNvPr>
          <p:cNvPicPr>
            <a:picLocks noChangeAspect="1"/>
          </p:cNvPicPr>
          <p:nvPr/>
        </p:nvPicPr>
        <p:blipFill>
          <a:blip r:embed="rId4"/>
          <a:stretch>
            <a:fillRect/>
          </a:stretch>
        </p:blipFill>
        <p:spPr>
          <a:xfrm>
            <a:off x="95251" y="4084225"/>
            <a:ext cx="1701800" cy="1871133"/>
          </a:xfrm>
          <a:prstGeom prst="rect">
            <a:avLst/>
          </a:prstGeom>
        </p:spPr>
      </p:pic>
      <p:pic>
        <p:nvPicPr>
          <p:cNvPr id="11" name="Picture 10" descr="A group of white flowers&#10;&#10;Description automatically generated with medium confidence">
            <a:extLst>
              <a:ext uri="{FF2B5EF4-FFF2-40B4-BE49-F238E27FC236}">
                <a16:creationId xmlns:a16="http://schemas.microsoft.com/office/drawing/2014/main" id="{9B58827F-8A75-6F66-AFF5-B04A43F458F0}"/>
              </a:ext>
            </a:extLst>
          </p:cNvPr>
          <p:cNvPicPr>
            <a:picLocks noChangeAspect="1"/>
          </p:cNvPicPr>
          <p:nvPr/>
        </p:nvPicPr>
        <p:blipFill>
          <a:blip r:embed="rId5"/>
          <a:stretch>
            <a:fillRect/>
          </a:stretch>
        </p:blipFill>
        <p:spPr>
          <a:xfrm>
            <a:off x="1982152" y="4084225"/>
            <a:ext cx="1683916" cy="1871133"/>
          </a:xfrm>
          <a:prstGeom prst="rect">
            <a:avLst/>
          </a:prstGeom>
        </p:spPr>
      </p:pic>
      <p:pic>
        <p:nvPicPr>
          <p:cNvPr id="13" name="Picture 12" descr="A tree with orange flowers&#10;&#10;Description automatically generated with medium confidence">
            <a:extLst>
              <a:ext uri="{FF2B5EF4-FFF2-40B4-BE49-F238E27FC236}">
                <a16:creationId xmlns:a16="http://schemas.microsoft.com/office/drawing/2014/main" id="{BF27F65E-D435-6792-B8FD-E65C596E74E4}"/>
              </a:ext>
            </a:extLst>
          </p:cNvPr>
          <p:cNvPicPr>
            <a:picLocks noChangeAspect="1"/>
          </p:cNvPicPr>
          <p:nvPr/>
        </p:nvPicPr>
        <p:blipFill>
          <a:blip r:embed="rId6"/>
          <a:stretch>
            <a:fillRect/>
          </a:stretch>
        </p:blipFill>
        <p:spPr>
          <a:xfrm>
            <a:off x="6120869" y="2116667"/>
            <a:ext cx="2394481" cy="1796725"/>
          </a:xfrm>
          <a:prstGeom prst="rect">
            <a:avLst/>
          </a:prstGeom>
        </p:spPr>
      </p:pic>
      <p:pic>
        <p:nvPicPr>
          <p:cNvPr id="15" name="Picture 14" descr="A bush with white flowers&#10;&#10;Description automatically generated with low confidence">
            <a:extLst>
              <a:ext uri="{FF2B5EF4-FFF2-40B4-BE49-F238E27FC236}">
                <a16:creationId xmlns:a16="http://schemas.microsoft.com/office/drawing/2014/main" id="{C98C637A-42CD-445E-7650-7C3DF719453D}"/>
              </a:ext>
            </a:extLst>
          </p:cNvPr>
          <p:cNvPicPr>
            <a:picLocks noChangeAspect="1"/>
          </p:cNvPicPr>
          <p:nvPr/>
        </p:nvPicPr>
        <p:blipFill>
          <a:blip r:embed="rId7"/>
          <a:stretch>
            <a:fillRect/>
          </a:stretch>
        </p:blipFill>
        <p:spPr>
          <a:xfrm>
            <a:off x="6120868" y="4086226"/>
            <a:ext cx="2394481" cy="1869132"/>
          </a:xfrm>
          <a:prstGeom prst="rect">
            <a:avLst/>
          </a:prstGeom>
        </p:spPr>
      </p:pic>
    </p:spTree>
    <p:extLst>
      <p:ext uri="{BB962C8B-B14F-4D97-AF65-F5344CB8AC3E}">
        <p14:creationId xmlns:p14="http://schemas.microsoft.com/office/powerpoint/2010/main" val="426572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EAF1-E786-51E8-FEAC-6870D6531675}"/>
              </a:ext>
            </a:extLst>
          </p:cNvPr>
          <p:cNvSpPr>
            <a:spLocks noGrp="1"/>
          </p:cNvSpPr>
          <p:nvPr>
            <p:ph type="title"/>
          </p:nvPr>
        </p:nvSpPr>
        <p:spPr/>
        <p:txBody>
          <a:bodyPr/>
          <a:lstStyle/>
          <a:p>
            <a:pPr algn="ctr"/>
            <a:r>
              <a:rPr lang="en-US" b="1" dirty="0"/>
              <a:t>SUITABLE EVERGREENS</a:t>
            </a:r>
          </a:p>
        </p:txBody>
      </p:sp>
      <p:sp>
        <p:nvSpPr>
          <p:cNvPr id="3" name="Text Placeholder 2">
            <a:extLst>
              <a:ext uri="{FF2B5EF4-FFF2-40B4-BE49-F238E27FC236}">
                <a16:creationId xmlns:a16="http://schemas.microsoft.com/office/drawing/2014/main" id="{5844BF93-E8FF-9850-ABF4-EE4B73B6CCFC}"/>
              </a:ext>
            </a:extLst>
          </p:cNvPr>
          <p:cNvSpPr>
            <a:spLocks noGrp="1"/>
          </p:cNvSpPr>
          <p:nvPr>
            <p:ph type="body" sz="quarter" idx="10"/>
          </p:nvPr>
        </p:nvSpPr>
        <p:spPr/>
        <p:txBody>
          <a:bodyPr>
            <a:normAutofit/>
          </a:bodyPr>
          <a:lstStyle/>
          <a:p>
            <a:pPr lvl="6">
              <a:lnSpc>
                <a:spcPct val="150000"/>
              </a:lnSpc>
            </a:pPr>
            <a:r>
              <a:rPr lang="en-US" sz="2400" dirty="0"/>
              <a:t>Arborvitae</a:t>
            </a:r>
          </a:p>
          <a:p>
            <a:pPr lvl="6">
              <a:lnSpc>
                <a:spcPct val="150000"/>
              </a:lnSpc>
            </a:pPr>
            <a:r>
              <a:rPr lang="en-US" sz="2400" dirty="0"/>
              <a:t>Silver Fir</a:t>
            </a:r>
          </a:p>
          <a:p>
            <a:pPr lvl="6">
              <a:lnSpc>
                <a:spcPct val="150000"/>
              </a:lnSpc>
            </a:pPr>
            <a:r>
              <a:rPr lang="en-US" sz="2400" dirty="0"/>
              <a:t>Colorado blue spruce</a:t>
            </a:r>
          </a:p>
          <a:p>
            <a:pPr lvl="6">
              <a:lnSpc>
                <a:spcPct val="150000"/>
              </a:lnSpc>
            </a:pPr>
            <a:r>
              <a:rPr lang="en-US" sz="2400" dirty="0"/>
              <a:t>Douglas Fir</a:t>
            </a:r>
          </a:p>
          <a:p>
            <a:pPr lvl="6">
              <a:lnSpc>
                <a:spcPct val="150000"/>
              </a:lnSpc>
            </a:pPr>
            <a:r>
              <a:rPr lang="en-US" sz="2400" dirty="0"/>
              <a:t>White Spruce</a:t>
            </a:r>
          </a:p>
          <a:p>
            <a:pPr lvl="6">
              <a:lnSpc>
                <a:spcPct val="150000"/>
              </a:lnSpc>
            </a:pPr>
            <a:r>
              <a:rPr lang="en-US" sz="2400" dirty="0"/>
              <a:t>White Fir</a:t>
            </a:r>
          </a:p>
          <a:p>
            <a:pPr lvl="6">
              <a:lnSpc>
                <a:spcPct val="150000"/>
              </a:lnSpc>
            </a:pPr>
            <a:r>
              <a:rPr lang="en-US" sz="2400" dirty="0"/>
              <a:t>Austrian Pine</a:t>
            </a:r>
          </a:p>
        </p:txBody>
      </p:sp>
      <p:pic>
        <p:nvPicPr>
          <p:cNvPr id="5" name="Picture 4" descr="A picture containing tree, outdoor, grass, plant&#10;&#10;Description automatically generated">
            <a:extLst>
              <a:ext uri="{FF2B5EF4-FFF2-40B4-BE49-F238E27FC236}">
                <a16:creationId xmlns:a16="http://schemas.microsoft.com/office/drawing/2014/main" id="{FAB159BE-18AE-AEEB-DD45-86EF78FAA644}"/>
              </a:ext>
            </a:extLst>
          </p:cNvPr>
          <p:cNvPicPr>
            <a:picLocks noChangeAspect="1"/>
          </p:cNvPicPr>
          <p:nvPr/>
        </p:nvPicPr>
        <p:blipFill>
          <a:blip r:embed="rId2"/>
          <a:stretch>
            <a:fillRect/>
          </a:stretch>
        </p:blipFill>
        <p:spPr>
          <a:xfrm>
            <a:off x="164738" y="646647"/>
            <a:ext cx="1477795" cy="1757196"/>
          </a:xfrm>
          <a:prstGeom prst="rect">
            <a:avLst/>
          </a:prstGeom>
        </p:spPr>
      </p:pic>
      <p:pic>
        <p:nvPicPr>
          <p:cNvPr id="7" name="Picture 6" descr="A picture containing tree, outdoor, grass, conifer&#10;&#10;Description automatically generated">
            <a:extLst>
              <a:ext uri="{FF2B5EF4-FFF2-40B4-BE49-F238E27FC236}">
                <a16:creationId xmlns:a16="http://schemas.microsoft.com/office/drawing/2014/main" id="{D74FF95A-819E-A5DE-4D37-6BC52C6A0655}"/>
              </a:ext>
            </a:extLst>
          </p:cNvPr>
          <p:cNvPicPr>
            <a:picLocks noChangeAspect="1"/>
          </p:cNvPicPr>
          <p:nvPr/>
        </p:nvPicPr>
        <p:blipFill>
          <a:blip r:embed="rId3"/>
          <a:stretch>
            <a:fillRect/>
          </a:stretch>
        </p:blipFill>
        <p:spPr>
          <a:xfrm>
            <a:off x="164738" y="2488991"/>
            <a:ext cx="1477795" cy="1757196"/>
          </a:xfrm>
          <a:prstGeom prst="rect">
            <a:avLst/>
          </a:prstGeom>
        </p:spPr>
      </p:pic>
      <p:pic>
        <p:nvPicPr>
          <p:cNvPr id="9" name="Picture 8">
            <a:extLst>
              <a:ext uri="{FF2B5EF4-FFF2-40B4-BE49-F238E27FC236}">
                <a16:creationId xmlns:a16="http://schemas.microsoft.com/office/drawing/2014/main" id="{EB188C9C-61AE-6F3A-3B80-972E07486E7C}"/>
              </a:ext>
            </a:extLst>
          </p:cNvPr>
          <p:cNvPicPr>
            <a:picLocks noChangeAspect="1"/>
          </p:cNvPicPr>
          <p:nvPr/>
        </p:nvPicPr>
        <p:blipFill>
          <a:blip r:embed="rId4"/>
          <a:srcRect/>
          <a:stretch/>
        </p:blipFill>
        <p:spPr>
          <a:xfrm>
            <a:off x="164737" y="4369735"/>
            <a:ext cx="1477795" cy="1715099"/>
          </a:xfrm>
          <a:prstGeom prst="rect">
            <a:avLst/>
          </a:prstGeom>
        </p:spPr>
      </p:pic>
      <p:pic>
        <p:nvPicPr>
          <p:cNvPr id="11" name="Picture 10" descr="A tree in a park&#10;&#10;Description automatically generated with low confidence">
            <a:extLst>
              <a:ext uri="{FF2B5EF4-FFF2-40B4-BE49-F238E27FC236}">
                <a16:creationId xmlns:a16="http://schemas.microsoft.com/office/drawing/2014/main" id="{38A80254-57EE-A2B0-AF67-2BDBD3D27681}"/>
              </a:ext>
            </a:extLst>
          </p:cNvPr>
          <p:cNvPicPr>
            <a:picLocks noChangeAspect="1"/>
          </p:cNvPicPr>
          <p:nvPr/>
        </p:nvPicPr>
        <p:blipFill>
          <a:blip r:embed="rId5"/>
          <a:stretch>
            <a:fillRect/>
          </a:stretch>
        </p:blipFill>
        <p:spPr>
          <a:xfrm>
            <a:off x="7336367" y="646648"/>
            <a:ext cx="1642896" cy="1757196"/>
          </a:xfrm>
          <a:prstGeom prst="rect">
            <a:avLst/>
          </a:prstGeom>
        </p:spPr>
      </p:pic>
      <p:pic>
        <p:nvPicPr>
          <p:cNvPr id="13" name="Picture 12" descr="A tree in a field&#10;&#10;Description automatically generated with low confidence">
            <a:extLst>
              <a:ext uri="{FF2B5EF4-FFF2-40B4-BE49-F238E27FC236}">
                <a16:creationId xmlns:a16="http://schemas.microsoft.com/office/drawing/2014/main" id="{1018A0BD-81A5-81B6-C00B-DF63CFBF2AFF}"/>
              </a:ext>
            </a:extLst>
          </p:cNvPr>
          <p:cNvPicPr>
            <a:picLocks noChangeAspect="1"/>
          </p:cNvPicPr>
          <p:nvPr/>
        </p:nvPicPr>
        <p:blipFill>
          <a:blip r:embed="rId6"/>
          <a:stretch>
            <a:fillRect/>
          </a:stretch>
        </p:blipFill>
        <p:spPr>
          <a:xfrm>
            <a:off x="7336368" y="2488991"/>
            <a:ext cx="1642895" cy="1752600"/>
          </a:xfrm>
          <a:prstGeom prst="rect">
            <a:avLst/>
          </a:prstGeom>
        </p:spPr>
      </p:pic>
      <p:pic>
        <p:nvPicPr>
          <p:cNvPr id="15" name="Picture 14" descr="A picture containing tree, plant, outdoor, conifer&#10;&#10;Description automatically generated">
            <a:extLst>
              <a:ext uri="{FF2B5EF4-FFF2-40B4-BE49-F238E27FC236}">
                <a16:creationId xmlns:a16="http://schemas.microsoft.com/office/drawing/2014/main" id="{5B3C1520-C2E9-D6A3-E28C-6B91FF8E2CA2}"/>
              </a:ext>
            </a:extLst>
          </p:cNvPr>
          <p:cNvPicPr>
            <a:picLocks noChangeAspect="1"/>
          </p:cNvPicPr>
          <p:nvPr/>
        </p:nvPicPr>
        <p:blipFill>
          <a:blip r:embed="rId7"/>
          <a:stretch>
            <a:fillRect/>
          </a:stretch>
        </p:blipFill>
        <p:spPr>
          <a:xfrm>
            <a:off x="7336367" y="4331335"/>
            <a:ext cx="1633538" cy="1753499"/>
          </a:xfrm>
          <a:prstGeom prst="rect">
            <a:avLst/>
          </a:prstGeom>
        </p:spPr>
      </p:pic>
      <p:pic>
        <p:nvPicPr>
          <p:cNvPr id="17" name="Picture 16" descr="A tree in a field&#10;&#10;Description automatically generated with medium confidence">
            <a:extLst>
              <a:ext uri="{FF2B5EF4-FFF2-40B4-BE49-F238E27FC236}">
                <a16:creationId xmlns:a16="http://schemas.microsoft.com/office/drawing/2014/main" id="{69C18C3A-F39A-D5B6-7C12-DD8A462F2B90}"/>
              </a:ext>
            </a:extLst>
          </p:cNvPr>
          <p:cNvPicPr>
            <a:picLocks noChangeAspect="1"/>
          </p:cNvPicPr>
          <p:nvPr/>
        </p:nvPicPr>
        <p:blipFill>
          <a:blip r:embed="rId8"/>
          <a:stretch>
            <a:fillRect/>
          </a:stretch>
        </p:blipFill>
        <p:spPr>
          <a:xfrm>
            <a:off x="5410200" y="4369735"/>
            <a:ext cx="1761067" cy="1715099"/>
          </a:xfrm>
          <a:prstGeom prst="rect">
            <a:avLst/>
          </a:prstGeom>
        </p:spPr>
      </p:pic>
    </p:spTree>
    <p:extLst>
      <p:ext uri="{BB962C8B-B14F-4D97-AF65-F5344CB8AC3E}">
        <p14:creationId xmlns:p14="http://schemas.microsoft.com/office/powerpoint/2010/main" val="1664570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6F3C-7B72-08FD-D83C-55F71FC11E60}"/>
              </a:ext>
            </a:extLst>
          </p:cNvPr>
          <p:cNvSpPr>
            <a:spLocks noGrp="1"/>
          </p:cNvSpPr>
          <p:nvPr>
            <p:ph type="title"/>
          </p:nvPr>
        </p:nvSpPr>
        <p:spPr/>
        <p:txBody>
          <a:bodyPr/>
          <a:lstStyle/>
          <a:p>
            <a:pPr algn="ctr"/>
            <a:r>
              <a:rPr lang="en-US" b="1" dirty="0"/>
              <a:t> PLANTING CONSIDERATIONS</a:t>
            </a:r>
          </a:p>
        </p:txBody>
      </p:sp>
      <p:sp>
        <p:nvSpPr>
          <p:cNvPr id="3" name="Text Placeholder 2">
            <a:extLst>
              <a:ext uri="{FF2B5EF4-FFF2-40B4-BE49-F238E27FC236}">
                <a16:creationId xmlns:a16="http://schemas.microsoft.com/office/drawing/2014/main" id="{7D446FA4-6357-29AF-2A45-DF5E0918A56B}"/>
              </a:ext>
            </a:extLst>
          </p:cNvPr>
          <p:cNvSpPr>
            <a:spLocks noGrp="1"/>
          </p:cNvSpPr>
          <p:nvPr>
            <p:ph type="body" sz="quarter" idx="10"/>
          </p:nvPr>
        </p:nvSpPr>
        <p:spPr/>
        <p:txBody>
          <a:bodyPr/>
          <a:lstStyle/>
          <a:p>
            <a:r>
              <a:rPr lang="en-US" dirty="0"/>
              <a:t>Evergreens also do well planted in the fall.</a:t>
            </a:r>
          </a:p>
          <a:p>
            <a:r>
              <a:rPr lang="en-US" dirty="0"/>
              <a:t>It is also important to mulch the planting area.</a:t>
            </a:r>
          </a:p>
          <a:p>
            <a:r>
              <a:rPr lang="en-US" dirty="0"/>
              <a:t>In addition, it may be a good Idea to use an antidesiccant like Wilt Proof. This slows transpiration for the evergreen and keeps it from drying out.</a:t>
            </a:r>
          </a:p>
        </p:txBody>
      </p:sp>
      <p:pic>
        <p:nvPicPr>
          <p:cNvPr id="5" name="Picture 4" descr="A picture containing text, bottle, indoor&#10;&#10;Description automatically generated">
            <a:extLst>
              <a:ext uri="{FF2B5EF4-FFF2-40B4-BE49-F238E27FC236}">
                <a16:creationId xmlns:a16="http://schemas.microsoft.com/office/drawing/2014/main" id="{EC48DE2C-B6E6-35E1-62EA-266E3B38C323}"/>
              </a:ext>
            </a:extLst>
          </p:cNvPr>
          <p:cNvPicPr>
            <a:picLocks noChangeAspect="1"/>
          </p:cNvPicPr>
          <p:nvPr/>
        </p:nvPicPr>
        <p:blipFill>
          <a:blip r:embed="rId2"/>
          <a:stretch>
            <a:fillRect/>
          </a:stretch>
        </p:blipFill>
        <p:spPr>
          <a:xfrm>
            <a:off x="6544410" y="3539066"/>
            <a:ext cx="1829123" cy="2507229"/>
          </a:xfrm>
          <a:prstGeom prst="rect">
            <a:avLst/>
          </a:prstGeom>
        </p:spPr>
      </p:pic>
    </p:spTree>
    <p:extLst>
      <p:ext uri="{BB962C8B-B14F-4D97-AF65-F5344CB8AC3E}">
        <p14:creationId xmlns:p14="http://schemas.microsoft.com/office/powerpoint/2010/main" val="3684994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t>WINTERIZING</a:t>
            </a:r>
          </a:p>
        </p:txBody>
      </p:sp>
      <p:sp>
        <p:nvSpPr>
          <p:cNvPr id="5" name="Text Placeholder 4"/>
          <p:cNvSpPr>
            <a:spLocks noGrp="1"/>
          </p:cNvSpPr>
          <p:nvPr>
            <p:ph type="body" sz="quarter" idx="10"/>
          </p:nvPr>
        </p:nvSpPr>
        <p:spPr>
          <a:xfrm>
            <a:off x="628650" y="1276866"/>
            <a:ext cx="7886700" cy="4641334"/>
          </a:xfrm>
        </p:spPr>
        <p:txBody>
          <a:bodyPr>
            <a:normAutofit fontScale="92500" lnSpcReduction="20000"/>
          </a:bodyPr>
          <a:lstStyle/>
          <a:p>
            <a:pPr lvl="7">
              <a:lnSpc>
                <a:spcPct val="110000"/>
              </a:lnSpc>
            </a:pPr>
            <a:r>
              <a:rPr lang="en-US" sz="2400" dirty="0"/>
              <a:t>Annual plant removal</a:t>
            </a:r>
          </a:p>
          <a:p>
            <a:pPr lvl="7">
              <a:lnSpc>
                <a:spcPct val="250000"/>
              </a:lnSpc>
            </a:pPr>
            <a:r>
              <a:rPr lang="en-US" sz="2400" dirty="0"/>
              <a:t>Weeding</a:t>
            </a:r>
          </a:p>
          <a:p>
            <a:pPr lvl="7">
              <a:lnSpc>
                <a:spcPct val="250000"/>
              </a:lnSpc>
            </a:pPr>
            <a:r>
              <a:rPr lang="en-US" sz="2400" dirty="0"/>
              <a:t>Soil amendments</a:t>
            </a:r>
          </a:p>
          <a:p>
            <a:pPr lvl="7">
              <a:lnSpc>
                <a:spcPct val="250000"/>
              </a:lnSpc>
            </a:pPr>
            <a:r>
              <a:rPr lang="en-US" sz="2400" dirty="0"/>
              <a:t>Mulching</a:t>
            </a:r>
          </a:p>
          <a:p>
            <a:pPr lvl="7">
              <a:lnSpc>
                <a:spcPct val="250000"/>
              </a:lnSpc>
            </a:pPr>
            <a:r>
              <a:rPr lang="en-US" sz="2400" dirty="0"/>
              <a:t>Securing Mulch</a:t>
            </a:r>
          </a:p>
          <a:p>
            <a:pPr lvl="7">
              <a:lnSpc>
                <a:spcPct val="250000"/>
              </a:lnSpc>
            </a:pPr>
            <a:r>
              <a:rPr lang="en-US" sz="2400" dirty="0"/>
              <a:t>Irrigation and tools</a:t>
            </a:r>
          </a:p>
          <a:p>
            <a:pPr marL="1828800" lvl="4" indent="0" algn="ctr">
              <a:buNone/>
            </a:pPr>
            <a:endParaRPr lang="en-US" dirty="0"/>
          </a:p>
        </p:txBody>
      </p:sp>
      <p:pic>
        <p:nvPicPr>
          <p:cNvPr id="3" name="Picture 2">
            <a:extLst>
              <a:ext uri="{FF2B5EF4-FFF2-40B4-BE49-F238E27FC236}">
                <a16:creationId xmlns:a16="http://schemas.microsoft.com/office/drawing/2014/main" id="{48497ACD-3E14-3FCA-E93F-838A102A4B65}"/>
              </a:ext>
            </a:extLst>
          </p:cNvPr>
          <p:cNvPicPr>
            <a:picLocks noChangeAspect="1"/>
          </p:cNvPicPr>
          <p:nvPr/>
        </p:nvPicPr>
        <p:blipFill>
          <a:blip r:embed="rId3"/>
          <a:stretch>
            <a:fillRect/>
          </a:stretch>
        </p:blipFill>
        <p:spPr>
          <a:xfrm>
            <a:off x="93133" y="1276866"/>
            <a:ext cx="3596317" cy="1812544"/>
          </a:xfrm>
          <a:prstGeom prst="rect">
            <a:avLst/>
          </a:prstGeom>
        </p:spPr>
      </p:pic>
    </p:spTree>
    <p:extLst>
      <p:ext uri="{BB962C8B-B14F-4D97-AF65-F5344CB8AC3E}">
        <p14:creationId xmlns:p14="http://schemas.microsoft.com/office/powerpoint/2010/main" val="1885150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F7DB-21C9-9707-A28A-8B6A2FCE0E2E}"/>
              </a:ext>
            </a:extLst>
          </p:cNvPr>
          <p:cNvSpPr>
            <a:spLocks noGrp="1"/>
          </p:cNvSpPr>
          <p:nvPr>
            <p:ph type="title"/>
          </p:nvPr>
        </p:nvSpPr>
        <p:spPr/>
        <p:txBody>
          <a:bodyPr/>
          <a:lstStyle/>
          <a:p>
            <a:pPr algn="ctr"/>
            <a:r>
              <a:rPr lang="en-US" b="1" dirty="0"/>
              <a:t>PERENNIALS AND BULBS</a:t>
            </a:r>
          </a:p>
        </p:txBody>
      </p:sp>
      <p:sp>
        <p:nvSpPr>
          <p:cNvPr id="3" name="Text Placeholder 2">
            <a:extLst>
              <a:ext uri="{FF2B5EF4-FFF2-40B4-BE49-F238E27FC236}">
                <a16:creationId xmlns:a16="http://schemas.microsoft.com/office/drawing/2014/main" id="{7F9B1CCB-4BB0-C797-27FE-60EC0EB5206D}"/>
              </a:ext>
            </a:extLst>
          </p:cNvPr>
          <p:cNvSpPr>
            <a:spLocks noGrp="1"/>
          </p:cNvSpPr>
          <p:nvPr>
            <p:ph type="body" sz="quarter" idx="10"/>
          </p:nvPr>
        </p:nvSpPr>
        <p:spPr/>
        <p:txBody>
          <a:bodyPr/>
          <a:lstStyle/>
          <a:p>
            <a:r>
              <a:rPr lang="en-US" dirty="0"/>
              <a:t>All perennials that are rated zone 5 or lower can be planted in the fall.</a:t>
            </a:r>
          </a:p>
          <a:p>
            <a:r>
              <a:rPr lang="en-US" dirty="0"/>
              <a:t>Fall bulbs can still be planted if it is done soon.</a:t>
            </a:r>
          </a:p>
          <a:p>
            <a:pPr lvl="5"/>
            <a:r>
              <a:rPr lang="en-US" sz="2400" dirty="0"/>
              <a:t>Tulips</a:t>
            </a:r>
          </a:p>
          <a:p>
            <a:pPr lvl="5"/>
            <a:r>
              <a:rPr lang="en-US" sz="2400" dirty="0"/>
              <a:t>Daffodils</a:t>
            </a:r>
          </a:p>
          <a:p>
            <a:pPr lvl="5"/>
            <a:r>
              <a:rPr lang="en-US" sz="2400" dirty="0"/>
              <a:t>Crocuses</a:t>
            </a:r>
          </a:p>
          <a:p>
            <a:pPr lvl="5"/>
            <a:r>
              <a:rPr lang="en-US" sz="2400" dirty="0"/>
              <a:t>Hyacinths</a:t>
            </a:r>
          </a:p>
          <a:p>
            <a:pPr lvl="5"/>
            <a:r>
              <a:rPr lang="en-US" sz="2400" dirty="0"/>
              <a:t>Irises</a:t>
            </a:r>
          </a:p>
          <a:p>
            <a:pPr lvl="5"/>
            <a:r>
              <a:rPr lang="en-US" sz="2400" dirty="0"/>
              <a:t>Alliums</a:t>
            </a:r>
          </a:p>
          <a:p>
            <a:pPr marL="2286000" lvl="5" indent="0">
              <a:buNone/>
            </a:pPr>
            <a:endParaRPr lang="en-US" sz="2400" dirty="0"/>
          </a:p>
        </p:txBody>
      </p:sp>
      <p:pic>
        <p:nvPicPr>
          <p:cNvPr id="5" name="Picture 4" descr="A group of colorful flowers&#10;&#10;Description automatically generated with medium confidence">
            <a:extLst>
              <a:ext uri="{FF2B5EF4-FFF2-40B4-BE49-F238E27FC236}">
                <a16:creationId xmlns:a16="http://schemas.microsoft.com/office/drawing/2014/main" id="{99850D18-0C58-6B86-3568-B5EA8B80E5C9}"/>
              </a:ext>
            </a:extLst>
          </p:cNvPr>
          <p:cNvPicPr>
            <a:picLocks noChangeAspect="1"/>
          </p:cNvPicPr>
          <p:nvPr/>
        </p:nvPicPr>
        <p:blipFill>
          <a:blip r:embed="rId2"/>
          <a:stretch>
            <a:fillRect/>
          </a:stretch>
        </p:blipFill>
        <p:spPr>
          <a:xfrm>
            <a:off x="571323" y="2748492"/>
            <a:ext cx="2238552" cy="2272241"/>
          </a:xfrm>
          <a:prstGeom prst="rect">
            <a:avLst/>
          </a:prstGeom>
        </p:spPr>
      </p:pic>
    </p:spTree>
    <p:extLst>
      <p:ext uri="{BB962C8B-B14F-4D97-AF65-F5344CB8AC3E}">
        <p14:creationId xmlns:p14="http://schemas.microsoft.com/office/powerpoint/2010/main" val="341244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B763-C485-530B-76EC-F9A1EA9B67A2}"/>
              </a:ext>
            </a:extLst>
          </p:cNvPr>
          <p:cNvSpPr>
            <a:spLocks noGrp="1"/>
          </p:cNvSpPr>
          <p:nvPr>
            <p:ph type="title"/>
          </p:nvPr>
        </p:nvSpPr>
        <p:spPr/>
        <p:txBody>
          <a:bodyPr/>
          <a:lstStyle/>
          <a:p>
            <a:pPr algn="ctr"/>
            <a:r>
              <a:rPr lang="en-US" b="1" dirty="0"/>
              <a:t>PLANTING CONSIDERATION</a:t>
            </a:r>
          </a:p>
        </p:txBody>
      </p:sp>
      <p:sp>
        <p:nvSpPr>
          <p:cNvPr id="3" name="Text Placeholder 2">
            <a:extLst>
              <a:ext uri="{FF2B5EF4-FFF2-40B4-BE49-F238E27FC236}">
                <a16:creationId xmlns:a16="http://schemas.microsoft.com/office/drawing/2014/main" id="{C2CA002B-D9DD-D9C0-3DC8-9A4D47CA9312}"/>
              </a:ext>
            </a:extLst>
          </p:cNvPr>
          <p:cNvSpPr>
            <a:spLocks noGrp="1"/>
          </p:cNvSpPr>
          <p:nvPr>
            <p:ph type="body" sz="quarter" idx="10"/>
          </p:nvPr>
        </p:nvSpPr>
        <p:spPr/>
        <p:txBody>
          <a:bodyPr/>
          <a:lstStyle/>
          <a:p>
            <a:r>
              <a:rPr lang="en-US" dirty="0"/>
              <a:t>Mulch all new bulb and perennials</a:t>
            </a:r>
          </a:p>
          <a:p>
            <a:r>
              <a:rPr lang="en-US" dirty="0"/>
              <a:t>With the bulbs add a scoop of Superphosphate or bone meal to the bottom of the hole, both offer a good source of phosphorus to encourage root development. </a:t>
            </a:r>
          </a:p>
        </p:txBody>
      </p:sp>
      <p:pic>
        <p:nvPicPr>
          <p:cNvPr id="5" name="Picture 4" descr="A picture containing text, indoor&#10;&#10;Description automatically generated">
            <a:extLst>
              <a:ext uri="{FF2B5EF4-FFF2-40B4-BE49-F238E27FC236}">
                <a16:creationId xmlns:a16="http://schemas.microsoft.com/office/drawing/2014/main" id="{7AA1F7E1-6379-E8BA-6CFD-118FF80C20F9}"/>
              </a:ext>
            </a:extLst>
          </p:cNvPr>
          <p:cNvPicPr>
            <a:picLocks noChangeAspect="1"/>
          </p:cNvPicPr>
          <p:nvPr/>
        </p:nvPicPr>
        <p:blipFill>
          <a:blip r:embed="rId2"/>
          <a:stretch>
            <a:fillRect/>
          </a:stretch>
        </p:blipFill>
        <p:spPr>
          <a:xfrm>
            <a:off x="6465461" y="3345145"/>
            <a:ext cx="1683438" cy="252673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77923673-01DA-9309-CC9A-C06B563DF19E}"/>
              </a:ext>
            </a:extLst>
          </p:cNvPr>
          <p:cNvPicPr>
            <a:picLocks noChangeAspect="1"/>
          </p:cNvPicPr>
          <p:nvPr/>
        </p:nvPicPr>
        <p:blipFill>
          <a:blip r:embed="rId3"/>
          <a:stretch>
            <a:fillRect/>
          </a:stretch>
        </p:blipFill>
        <p:spPr>
          <a:xfrm>
            <a:off x="3423605" y="3512855"/>
            <a:ext cx="3041856" cy="2359026"/>
          </a:xfrm>
          <a:prstGeom prst="rect">
            <a:avLst/>
          </a:prstGeom>
        </p:spPr>
      </p:pic>
    </p:spTree>
    <p:extLst>
      <p:ext uri="{BB962C8B-B14F-4D97-AF65-F5344CB8AC3E}">
        <p14:creationId xmlns:p14="http://schemas.microsoft.com/office/powerpoint/2010/main" val="1612616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ED06-DA42-0164-7F92-3999E46CDA14}"/>
              </a:ext>
            </a:extLst>
          </p:cNvPr>
          <p:cNvSpPr>
            <a:spLocks noGrp="1"/>
          </p:cNvSpPr>
          <p:nvPr>
            <p:ph type="title"/>
          </p:nvPr>
        </p:nvSpPr>
        <p:spPr/>
        <p:txBody>
          <a:bodyPr/>
          <a:lstStyle/>
          <a:p>
            <a:pPr algn="ctr"/>
            <a:r>
              <a:rPr lang="en-US" b="1" dirty="0"/>
              <a:t>WINTER WATERING</a:t>
            </a:r>
          </a:p>
        </p:txBody>
      </p:sp>
      <p:sp>
        <p:nvSpPr>
          <p:cNvPr id="3" name="Text Placeholder 2">
            <a:extLst>
              <a:ext uri="{FF2B5EF4-FFF2-40B4-BE49-F238E27FC236}">
                <a16:creationId xmlns:a16="http://schemas.microsoft.com/office/drawing/2014/main" id="{A32A821A-4A1D-557A-26E1-67B928C7B580}"/>
              </a:ext>
            </a:extLst>
          </p:cNvPr>
          <p:cNvSpPr>
            <a:spLocks noGrp="1"/>
          </p:cNvSpPr>
          <p:nvPr>
            <p:ph type="body" sz="quarter" idx="10"/>
          </p:nvPr>
        </p:nvSpPr>
        <p:spPr/>
        <p:txBody>
          <a:bodyPr/>
          <a:lstStyle/>
          <a:p>
            <a:r>
              <a:rPr lang="en-US" dirty="0"/>
              <a:t>It is imperative that the new plantings be mulched and well watered.</a:t>
            </a:r>
          </a:p>
          <a:p>
            <a:r>
              <a:rPr lang="en-US" dirty="0"/>
              <a:t>Keep a hose handy, typically our winters are very dry. At least once a month you will want to water the new plantings. Moist soil can also help to insulate the root systems.</a:t>
            </a:r>
          </a:p>
        </p:txBody>
      </p:sp>
      <p:pic>
        <p:nvPicPr>
          <p:cNvPr id="5" name="Picture 4">
            <a:extLst>
              <a:ext uri="{FF2B5EF4-FFF2-40B4-BE49-F238E27FC236}">
                <a16:creationId xmlns:a16="http://schemas.microsoft.com/office/drawing/2014/main" id="{96D6C644-7165-EAC4-5707-2987EB336A73}"/>
              </a:ext>
            </a:extLst>
          </p:cNvPr>
          <p:cNvPicPr>
            <a:picLocks noChangeAspect="1"/>
          </p:cNvPicPr>
          <p:nvPr/>
        </p:nvPicPr>
        <p:blipFill>
          <a:blip r:embed="rId2"/>
          <a:stretch>
            <a:fillRect/>
          </a:stretch>
        </p:blipFill>
        <p:spPr>
          <a:xfrm>
            <a:off x="6134100" y="3940175"/>
            <a:ext cx="2381250" cy="1924050"/>
          </a:xfrm>
          <a:prstGeom prst="rect">
            <a:avLst/>
          </a:prstGeom>
        </p:spPr>
      </p:pic>
    </p:spTree>
    <p:extLst>
      <p:ext uri="{BB962C8B-B14F-4D97-AF65-F5344CB8AC3E}">
        <p14:creationId xmlns:p14="http://schemas.microsoft.com/office/powerpoint/2010/main" val="879316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7B6E-4E45-E0BB-2C1D-4D664F115555}"/>
              </a:ext>
            </a:extLst>
          </p:cNvPr>
          <p:cNvSpPr>
            <a:spLocks noGrp="1"/>
          </p:cNvSpPr>
          <p:nvPr>
            <p:ph type="title"/>
          </p:nvPr>
        </p:nvSpPr>
        <p:spPr/>
        <p:txBody>
          <a:bodyPr/>
          <a:lstStyle/>
          <a:p>
            <a:pPr algn="ctr"/>
            <a:r>
              <a:rPr lang="en-US" b="1" dirty="0"/>
              <a:t>CONTACT INFORMATION</a:t>
            </a:r>
          </a:p>
        </p:txBody>
      </p:sp>
      <p:sp>
        <p:nvSpPr>
          <p:cNvPr id="3" name="Text Placeholder 2">
            <a:extLst>
              <a:ext uri="{FF2B5EF4-FFF2-40B4-BE49-F238E27FC236}">
                <a16:creationId xmlns:a16="http://schemas.microsoft.com/office/drawing/2014/main" id="{93ECFB05-1A1A-1AD8-2FAF-63425BEB73BF}"/>
              </a:ext>
            </a:extLst>
          </p:cNvPr>
          <p:cNvSpPr>
            <a:spLocks noGrp="1"/>
          </p:cNvSpPr>
          <p:nvPr>
            <p:ph type="body" sz="quarter" idx="10"/>
          </p:nvPr>
        </p:nvSpPr>
        <p:spPr>
          <a:xfrm>
            <a:off x="1896532" y="1276866"/>
            <a:ext cx="5579535" cy="4333360"/>
          </a:xfrm>
        </p:spPr>
        <p:txBody>
          <a:bodyPr/>
          <a:lstStyle/>
          <a:p>
            <a:pPr marL="0" indent="0">
              <a:buNone/>
            </a:pPr>
            <a:endParaRPr lang="en-US" dirty="0"/>
          </a:p>
        </p:txBody>
      </p:sp>
      <p:pic>
        <p:nvPicPr>
          <p:cNvPr id="5" name="Picture 4">
            <a:extLst>
              <a:ext uri="{FF2B5EF4-FFF2-40B4-BE49-F238E27FC236}">
                <a16:creationId xmlns:a16="http://schemas.microsoft.com/office/drawing/2014/main" id="{6A69DEA3-0D0A-5FB9-A80B-896DDD418D5F}"/>
              </a:ext>
            </a:extLst>
          </p:cNvPr>
          <p:cNvPicPr>
            <a:picLocks noChangeAspect="1"/>
          </p:cNvPicPr>
          <p:nvPr/>
        </p:nvPicPr>
        <p:blipFill>
          <a:blip r:embed="rId2"/>
          <a:stretch>
            <a:fillRect/>
          </a:stretch>
        </p:blipFill>
        <p:spPr>
          <a:xfrm>
            <a:off x="1042458" y="1247774"/>
            <a:ext cx="7059083" cy="3743867"/>
          </a:xfrm>
          <a:prstGeom prst="rect">
            <a:avLst/>
          </a:prstGeom>
        </p:spPr>
      </p:pic>
    </p:spTree>
    <p:extLst>
      <p:ext uri="{BB962C8B-B14F-4D97-AF65-F5344CB8AC3E}">
        <p14:creationId xmlns:p14="http://schemas.microsoft.com/office/powerpoint/2010/main" val="125538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4BA7CE-AB5B-28A7-4210-E5C4333D8E76}"/>
              </a:ext>
            </a:extLst>
          </p:cNvPr>
          <p:cNvSpPr>
            <a:spLocks noGrp="1"/>
          </p:cNvSpPr>
          <p:nvPr>
            <p:ph type="title"/>
          </p:nvPr>
        </p:nvSpPr>
        <p:spPr/>
        <p:txBody>
          <a:bodyPr/>
          <a:lstStyle/>
          <a:p>
            <a:pPr algn="ctr"/>
            <a:r>
              <a:rPr lang="en-US" b="1" dirty="0"/>
              <a:t>ANNUAL &amp; VEGETABLE REMOVAL</a:t>
            </a:r>
          </a:p>
        </p:txBody>
      </p:sp>
      <p:sp>
        <p:nvSpPr>
          <p:cNvPr id="6" name="Text Placeholder 5">
            <a:extLst>
              <a:ext uri="{FF2B5EF4-FFF2-40B4-BE49-F238E27FC236}">
                <a16:creationId xmlns:a16="http://schemas.microsoft.com/office/drawing/2014/main" id="{EC9A9605-E492-C8E2-10E0-6BB02D6BFF21}"/>
              </a:ext>
            </a:extLst>
          </p:cNvPr>
          <p:cNvSpPr>
            <a:spLocks noGrp="1"/>
          </p:cNvSpPr>
          <p:nvPr>
            <p:ph type="body" sz="quarter" idx="10"/>
          </p:nvPr>
        </p:nvSpPr>
        <p:spPr/>
        <p:txBody>
          <a:bodyPr>
            <a:normAutofit/>
          </a:bodyPr>
          <a:lstStyle/>
          <a:p>
            <a:pPr lvl="1">
              <a:lnSpc>
                <a:spcPct val="100000"/>
              </a:lnSpc>
            </a:pPr>
            <a:r>
              <a:rPr lang="en-US" dirty="0"/>
              <a:t>In your annual and vegetable garden remove dead and dying annual plants.</a:t>
            </a:r>
          </a:p>
          <a:p>
            <a:pPr lvl="1">
              <a:lnSpc>
                <a:spcPct val="100000"/>
              </a:lnSpc>
            </a:pPr>
            <a:r>
              <a:rPr lang="en-US" dirty="0"/>
              <a:t>In some cases, you can leave the roots, this can help decrease erosion and as they decompose, they will return nutrients to the soil.</a:t>
            </a:r>
          </a:p>
          <a:p>
            <a:pPr lvl="1">
              <a:lnSpc>
                <a:spcPct val="100000"/>
              </a:lnSpc>
            </a:pPr>
            <a:r>
              <a:rPr lang="en-US" dirty="0"/>
              <a:t>Dispose of the material by bagging in black plastic.</a:t>
            </a:r>
          </a:p>
          <a:p>
            <a:pPr lvl="2">
              <a:lnSpc>
                <a:spcPct val="100000"/>
              </a:lnSpc>
            </a:pPr>
            <a:r>
              <a:rPr lang="en-US" dirty="0"/>
              <a:t>This will help to remove much of the disease and unwanted seed, decreasing the chance of infecting next years crop, especially with mildews and overwintering pests.</a:t>
            </a:r>
          </a:p>
        </p:txBody>
      </p:sp>
    </p:spTree>
    <p:extLst>
      <p:ext uri="{BB962C8B-B14F-4D97-AF65-F5344CB8AC3E}">
        <p14:creationId xmlns:p14="http://schemas.microsoft.com/office/powerpoint/2010/main" val="133009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CF52-83CF-8B8B-487D-5DE40AA6CE64}"/>
              </a:ext>
            </a:extLst>
          </p:cNvPr>
          <p:cNvSpPr>
            <a:spLocks noGrp="1"/>
          </p:cNvSpPr>
          <p:nvPr>
            <p:ph type="title"/>
          </p:nvPr>
        </p:nvSpPr>
        <p:spPr/>
        <p:txBody>
          <a:bodyPr>
            <a:normAutofit fontScale="90000"/>
          </a:bodyPr>
          <a:lstStyle/>
          <a:p>
            <a:pPr algn="ctr"/>
            <a:r>
              <a:rPr lang="en-US" b="1" dirty="0"/>
              <a:t>WEEDING</a:t>
            </a:r>
            <a:br>
              <a:rPr lang="en-US" b="1" dirty="0"/>
            </a:br>
            <a:r>
              <a:rPr lang="en-US" sz="2000" b="1" dirty="0"/>
              <a:t>P.O.O.P (PLANTS OUT OF PLACE)</a:t>
            </a:r>
            <a:endParaRPr lang="en-US" b="1" dirty="0"/>
          </a:p>
        </p:txBody>
      </p:sp>
      <p:sp>
        <p:nvSpPr>
          <p:cNvPr id="3" name="Text Placeholder 2">
            <a:extLst>
              <a:ext uri="{FF2B5EF4-FFF2-40B4-BE49-F238E27FC236}">
                <a16:creationId xmlns:a16="http://schemas.microsoft.com/office/drawing/2014/main" id="{A7EB39E3-EC91-4ED1-A17A-880F8BF7F7A6}"/>
              </a:ext>
            </a:extLst>
          </p:cNvPr>
          <p:cNvSpPr>
            <a:spLocks noGrp="1"/>
          </p:cNvSpPr>
          <p:nvPr>
            <p:ph type="body" sz="quarter" idx="10"/>
          </p:nvPr>
        </p:nvSpPr>
        <p:spPr/>
        <p:txBody>
          <a:bodyPr>
            <a:normAutofit fontScale="92500" lnSpcReduction="20000"/>
          </a:bodyPr>
          <a:lstStyle/>
          <a:p>
            <a:pPr lvl="2"/>
            <a:r>
              <a:rPr lang="en-US" sz="2400" dirty="0"/>
              <a:t>Ideally the weeds are removed as they came up or at least before they go to seed. </a:t>
            </a:r>
          </a:p>
          <a:p>
            <a:pPr lvl="2"/>
            <a:endParaRPr lang="en-US" sz="2400" dirty="0"/>
          </a:p>
          <a:p>
            <a:pPr lvl="2"/>
            <a:r>
              <a:rPr lang="en-US" sz="2400" dirty="0"/>
              <a:t>Remove the whole weed, including the root if possible.</a:t>
            </a:r>
          </a:p>
          <a:p>
            <a:pPr lvl="4"/>
            <a:r>
              <a:rPr lang="en-US" sz="2000" dirty="0"/>
              <a:t>Many of our most common weeds are perennial and can come back from the root.</a:t>
            </a:r>
          </a:p>
          <a:p>
            <a:pPr lvl="4"/>
            <a:r>
              <a:rPr lang="en-US" sz="2000" dirty="0"/>
              <a:t>Common perennial weeds include Bindweed, burdock. Dandelion dock plantain, thistle and ragweed. Many weed grasses also.</a:t>
            </a:r>
          </a:p>
          <a:p>
            <a:pPr lvl="4"/>
            <a:r>
              <a:rPr lang="en-US" sz="2000" dirty="0"/>
              <a:t>It is paramount to remove the seed heads, even if they have ripened and opened. There are always straggler seed hanging on that can be deposited.</a:t>
            </a:r>
          </a:p>
          <a:p>
            <a:pPr lvl="4"/>
            <a:r>
              <a:rPr lang="en-US" sz="2000" dirty="0"/>
              <a:t>Contain and dispose.</a:t>
            </a:r>
          </a:p>
          <a:p>
            <a:pPr lvl="4"/>
            <a:r>
              <a:rPr lang="en-US" sz="2000" dirty="0">
                <a:hlinkClick r:id="rId2"/>
              </a:rPr>
              <a:t>http</a:t>
            </a:r>
            <a:r>
              <a:rPr lang="en-US" sz="2000" dirty="0">
                <a:hlinkClick r:id="rId3"/>
              </a:rPr>
              <a:t>Controlling Annual vs. Perennial Weeds (thespruce.com)</a:t>
            </a:r>
            <a:r>
              <a:rPr lang="en-US" sz="2000" dirty="0">
                <a:hlinkClick r:id="rId2"/>
              </a:rPr>
              <a:t>s://www.thespruce.com/</a:t>
            </a:r>
            <a:r>
              <a:rPr lang="en-US" sz="2000" dirty="0"/>
              <a:t> is a good article on annual vs. perennial weed control.</a:t>
            </a:r>
          </a:p>
          <a:p>
            <a:pPr lvl="2"/>
            <a:endParaRPr lang="en-US" dirty="0"/>
          </a:p>
          <a:p>
            <a:pPr lvl="3"/>
            <a:endParaRPr lang="en-US" dirty="0"/>
          </a:p>
          <a:p>
            <a:pPr lvl="4"/>
            <a:endParaRPr lang="en-US" dirty="0"/>
          </a:p>
          <a:p>
            <a:pPr lvl="4"/>
            <a:endParaRPr lang="en-US" dirty="0"/>
          </a:p>
        </p:txBody>
      </p:sp>
      <p:pic>
        <p:nvPicPr>
          <p:cNvPr id="5" name="Picture 4" descr="A close-up of some plants&#10;&#10;Description automatically generated with low confidence">
            <a:extLst>
              <a:ext uri="{FF2B5EF4-FFF2-40B4-BE49-F238E27FC236}">
                <a16:creationId xmlns:a16="http://schemas.microsoft.com/office/drawing/2014/main" id="{BDAE3D88-EAD9-CAA3-5AD2-D3E6A9CF27D6}"/>
              </a:ext>
            </a:extLst>
          </p:cNvPr>
          <p:cNvPicPr>
            <a:picLocks noChangeAspect="1"/>
          </p:cNvPicPr>
          <p:nvPr/>
        </p:nvPicPr>
        <p:blipFill>
          <a:blip r:embed="rId4"/>
          <a:stretch>
            <a:fillRect/>
          </a:stretch>
        </p:blipFill>
        <p:spPr>
          <a:xfrm>
            <a:off x="169334" y="2678112"/>
            <a:ext cx="2319181" cy="2145242"/>
          </a:xfrm>
          <a:prstGeom prst="rect">
            <a:avLst/>
          </a:prstGeom>
        </p:spPr>
      </p:pic>
    </p:spTree>
    <p:extLst>
      <p:ext uri="{BB962C8B-B14F-4D97-AF65-F5344CB8AC3E}">
        <p14:creationId xmlns:p14="http://schemas.microsoft.com/office/powerpoint/2010/main" val="102633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2FD3-E915-2D25-5832-01C10FA8823C}"/>
              </a:ext>
            </a:extLst>
          </p:cNvPr>
          <p:cNvSpPr>
            <a:spLocks noGrp="1"/>
          </p:cNvSpPr>
          <p:nvPr>
            <p:ph type="title"/>
          </p:nvPr>
        </p:nvSpPr>
        <p:spPr/>
        <p:txBody>
          <a:bodyPr/>
          <a:lstStyle/>
          <a:p>
            <a:pPr algn="ctr"/>
            <a:r>
              <a:rPr lang="en-US" b="1" dirty="0"/>
              <a:t>ADD SOIL AMMENDMENT</a:t>
            </a:r>
          </a:p>
        </p:txBody>
      </p:sp>
      <p:sp>
        <p:nvSpPr>
          <p:cNvPr id="3" name="Text Placeholder 2">
            <a:extLst>
              <a:ext uri="{FF2B5EF4-FFF2-40B4-BE49-F238E27FC236}">
                <a16:creationId xmlns:a16="http://schemas.microsoft.com/office/drawing/2014/main" id="{AF3F3235-FCD1-CC60-4868-85BE0D76F359}"/>
              </a:ext>
            </a:extLst>
          </p:cNvPr>
          <p:cNvSpPr>
            <a:spLocks noGrp="1"/>
          </p:cNvSpPr>
          <p:nvPr>
            <p:ph type="body" sz="quarter" idx="10"/>
          </p:nvPr>
        </p:nvSpPr>
        <p:spPr/>
        <p:txBody>
          <a:bodyPr>
            <a:normAutofit/>
          </a:bodyPr>
          <a:lstStyle/>
          <a:p>
            <a:r>
              <a:rPr lang="en-US" dirty="0"/>
              <a:t>It is always a good idea to know the make up of your soil. Testing by a reputable lab is always a plus.</a:t>
            </a:r>
          </a:p>
          <a:p>
            <a:r>
              <a:rPr lang="en-US" dirty="0"/>
              <a:t>In our area, most soils are low in organic matter. Adding organic matter like compost will improve almost all soils. It will increase the water holding capacity of sandy soils and improve nutrient content. It will also improve drainage in clay soils.</a:t>
            </a:r>
          </a:p>
          <a:p>
            <a:r>
              <a:rPr lang="en-US" dirty="0"/>
              <a:t>In very poor soils you will want add two to three inches to the surface.</a:t>
            </a:r>
          </a:p>
          <a:p>
            <a:r>
              <a:rPr lang="en-US" dirty="0"/>
              <a:t>Till or No-Till is your next question.</a:t>
            </a:r>
          </a:p>
        </p:txBody>
      </p:sp>
    </p:spTree>
    <p:extLst>
      <p:ext uri="{BB962C8B-B14F-4D97-AF65-F5344CB8AC3E}">
        <p14:creationId xmlns:p14="http://schemas.microsoft.com/office/powerpoint/2010/main" val="182128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84B-92CB-F00C-C59D-DC1CB59ABE3F}"/>
              </a:ext>
            </a:extLst>
          </p:cNvPr>
          <p:cNvSpPr>
            <a:spLocks noGrp="1"/>
          </p:cNvSpPr>
          <p:nvPr>
            <p:ph type="title"/>
          </p:nvPr>
        </p:nvSpPr>
        <p:spPr/>
        <p:txBody>
          <a:bodyPr/>
          <a:lstStyle/>
          <a:p>
            <a:pPr algn="ctr"/>
            <a:r>
              <a:rPr lang="en-US" b="1" dirty="0"/>
              <a:t>SOIL AMMENDMENTS</a:t>
            </a:r>
          </a:p>
        </p:txBody>
      </p:sp>
      <p:sp>
        <p:nvSpPr>
          <p:cNvPr id="3" name="Text Placeholder 2">
            <a:extLst>
              <a:ext uri="{FF2B5EF4-FFF2-40B4-BE49-F238E27FC236}">
                <a16:creationId xmlns:a16="http://schemas.microsoft.com/office/drawing/2014/main" id="{6B0E2106-B2F5-0A58-6AC4-64BE40C36D5B}"/>
              </a:ext>
            </a:extLst>
          </p:cNvPr>
          <p:cNvSpPr>
            <a:spLocks noGrp="1"/>
          </p:cNvSpPr>
          <p:nvPr>
            <p:ph type="body" sz="quarter" idx="10"/>
          </p:nvPr>
        </p:nvSpPr>
        <p:spPr/>
        <p:txBody>
          <a:bodyPr/>
          <a:lstStyle/>
          <a:p>
            <a:pPr marL="0" indent="0">
              <a:buNone/>
            </a:pPr>
            <a:r>
              <a:rPr lang="en-US" dirty="0"/>
              <a:t>Soil amendment is any substance which is intended to change the chemical or physical characteristics of soil. These include:</a:t>
            </a:r>
          </a:p>
          <a:p>
            <a:pPr marL="2743200" lvl="6" indent="0">
              <a:buNone/>
            </a:pPr>
            <a:endParaRPr lang="en-US" sz="2400" dirty="0"/>
          </a:p>
          <a:p>
            <a:pPr marL="2743200" lvl="6" indent="0">
              <a:buNone/>
            </a:pPr>
            <a:r>
              <a:rPr lang="en-US" sz="3200" dirty="0"/>
              <a:t>Compost:</a:t>
            </a:r>
          </a:p>
          <a:p>
            <a:pPr lvl="7"/>
            <a:r>
              <a:rPr lang="en-US" sz="2400" dirty="0"/>
              <a:t>Plant based</a:t>
            </a:r>
          </a:p>
          <a:p>
            <a:pPr lvl="7"/>
            <a:r>
              <a:rPr lang="en-US" sz="2400" dirty="0"/>
              <a:t>Animal waste based</a:t>
            </a:r>
          </a:p>
          <a:p>
            <a:pPr lvl="7"/>
            <a:r>
              <a:rPr lang="en-US" sz="2400" dirty="0"/>
              <a:t>Mineral based</a:t>
            </a:r>
          </a:p>
          <a:p>
            <a:pPr lvl="6"/>
            <a:endParaRPr lang="en-US" sz="2400" dirty="0"/>
          </a:p>
        </p:txBody>
      </p:sp>
      <p:pic>
        <p:nvPicPr>
          <p:cNvPr id="5" name="Picture 4" descr="A cow standing in a field&#10;&#10;Description automatically generated with low confidence">
            <a:extLst>
              <a:ext uri="{FF2B5EF4-FFF2-40B4-BE49-F238E27FC236}">
                <a16:creationId xmlns:a16="http://schemas.microsoft.com/office/drawing/2014/main" id="{A89BD9BA-C27C-8E01-3F83-B3F94270F324}"/>
              </a:ext>
            </a:extLst>
          </p:cNvPr>
          <p:cNvPicPr>
            <a:picLocks noChangeAspect="1"/>
          </p:cNvPicPr>
          <p:nvPr/>
        </p:nvPicPr>
        <p:blipFill>
          <a:blip r:embed="rId2"/>
          <a:stretch>
            <a:fillRect/>
          </a:stretch>
        </p:blipFill>
        <p:spPr>
          <a:xfrm>
            <a:off x="670561" y="4188035"/>
            <a:ext cx="2586460" cy="1488049"/>
          </a:xfrm>
          <a:prstGeom prst="rect">
            <a:avLst/>
          </a:prstGeom>
        </p:spPr>
      </p:pic>
      <p:pic>
        <p:nvPicPr>
          <p:cNvPr id="7" name="Picture 6" descr="A picture containing ground, outdoor, person, hand&#10;&#10;Description automatically generated">
            <a:extLst>
              <a:ext uri="{FF2B5EF4-FFF2-40B4-BE49-F238E27FC236}">
                <a16:creationId xmlns:a16="http://schemas.microsoft.com/office/drawing/2014/main" id="{61EAEE85-6D6E-62DC-FD42-62692914B718}"/>
              </a:ext>
            </a:extLst>
          </p:cNvPr>
          <p:cNvPicPr>
            <a:picLocks noChangeAspect="1"/>
          </p:cNvPicPr>
          <p:nvPr/>
        </p:nvPicPr>
        <p:blipFill>
          <a:blip r:embed="rId3"/>
          <a:stretch>
            <a:fillRect/>
          </a:stretch>
        </p:blipFill>
        <p:spPr>
          <a:xfrm>
            <a:off x="670560" y="2463798"/>
            <a:ext cx="2608004" cy="1642535"/>
          </a:xfrm>
          <a:prstGeom prst="rect">
            <a:avLst/>
          </a:prstGeom>
        </p:spPr>
      </p:pic>
      <p:pic>
        <p:nvPicPr>
          <p:cNvPr id="9" name="Picture 8" descr="A picture containing person, hand, holding, sesame seed&#10;&#10;Description automatically generated">
            <a:extLst>
              <a:ext uri="{FF2B5EF4-FFF2-40B4-BE49-F238E27FC236}">
                <a16:creationId xmlns:a16="http://schemas.microsoft.com/office/drawing/2014/main" id="{1251CBDA-F227-1024-12C7-829A402C190C}"/>
              </a:ext>
            </a:extLst>
          </p:cNvPr>
          <p:cNvPicPr>
            <a:picLocks noChangeAspect="1"/>
          </p:cNvPicPr>
          <p:nvPr/>
        </p:nvPicPr>
        <p:blipFill>
          <a:blip r:embed="rId4"/>
          <a:stretch>
            <a:fillRect/>
          </a:stretch>
        </p:blipFill>
        <p:spPr>
          <a:xfrm>
            <a:off x="6121400" y="4188035"/>
            <a:ext cx="2565401" cy="1710267"/>
          </a:xfrm>
          <a:prstGeom prst="rect">
            <a:avLst/>
          </a:prstGeom>
        </p:spPr>
      </p:pic>
    </p:spTree>
    <p:extLst>
      <p:ext uri="{BB962C8B-B14F-4D97-AF65-F5344CB8AC3E}">
        <p14:creationId xmlns:p14="http://schemas.microsoft.com/office/powerpoint/2010/main" val="54292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B7E5-400A-A5D8-2F7B-3DDA92B55E12}"/>
              </a:ext>
            </a:extLst>
          </p:cNvPr>
          <p:cNvSpPr>
            <a:spLocks noGrp="1"/>
          </p:cNvSpPr>
          <p:nvPr>
            <p:ph type="title"/>
          </p:nvPr>
        </p:nvSpPr>
        <p:spPr/>
        <p:txBody>
          <a:bodyPr/>
          <a:lstStyle/>
          <a:p>
            <a:pPr algn="ctr"/>
            <a:r>
              <a:rPr lang="en-US" b="1" dirty="0"/>
              <a:t>COMPONENTS OF COMPOST</a:t>
            </a:r>
          </a:p>
        </p:txBody>
      </p:sp>
      <p:sp>
        <p:nvSpPr>
          <p:cNvPr id="3" name="Text Placeholder 2">
            <a:extLst>
              <a:ext uri="{FF2B5EF4-FFF2-40B4-BE49-F238E27FC236}">
                <a16:creationId xmlns:a16="http://schemas.microsoft.com/office/drawing/2014/main" id="{85A87F9F-5A49-89DD-97ED-31F718A0B275}"/>
              </a:ext>
            </a:extLst>
          </p:cNvPr>
          <p:cNvSpPr>
            <a:spLocks noGrp="1"/>
          </p:cNvSpPr>
          <p:nvPr>
            <p:ph type="body" sz="quarter" idx="10"/>
          </p:nvPr>
        </p:nvSpPr>
        <p:spPr/>
        <p:txBody>
          <a:bodyPr>
            <a:normAutofit fontScale="92500" lnSpcReduction="10000"/>
          </a:bodyPr>
          <a:lstStyle/>
          <a:p>
            <a:r>
              <a:rPr lang="en-US" dirty="0"/>
              <a:t>Plant based amendments can include green waste, leaves and humus. It has available Nitrogen, Phosphorus and Potassium. In addition, it has carbon and many micronutrients.</a:t>
            </a:r>
          </a:p>
          <a:p>
            <a:r>
              <a:rPr lang="en-US" dirty="0"/>
              <a:t>Animal waste-based amendments can come from, cattle, sheep, chicken and rabbit. They all have a good supply of available NPK and some micronutrients.</a:t>
            </a:r>
          </a:p>
          <a:p>
            <a:r>
              <a:rPr lang="en-US" dirty="0"/>
              <a:t>Mineral based amendments like Vermiculite and/or Perlite are added to soil to aid in aeration and water retention. This encourages higher microbial activity.</a:t>
            </a:r>
          </a:p>
          <a:p>
            <a:r>
              <a:rPr lang="en-US" dirty="0"/>
              <a:t>Commercial composts can contain all the above or sold individually.</a:t>
            </a:r>
          </a:p>
          <a:p>
            <a:endParaRPr lang="en-US" dirty="0"/>
          </a:p>
        </p:txBody>
      </p:sp>
    </p:spTree>
    <p:extLst>
      <p:ext uri="{BB962C8B-B14F-4D97-AF65-F5344CB8AC3E}">
        <p14:creationId xmlns:p14="http://schemas.microsoft.com/office/powerpoint/2010/main" val="137150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1A34-F8A4-8FA4-7C46-98630E5DEC1E}"/>
              </a:ext>
            </a:extLst>
          </p:cNvPr>
          <p:cNvSpPr>
            <a:spLocks noGrp="1"/>
          </p:cNvSpPr>
          <p:nvPr>
            <p:ph type="title"/>
          </p:nvPr>
        </p:nvSpPr>
        <p:spPr/>
        <p:txBody>
          <a:bodyPr/>
          <a:lstStyle/>
          <a:p>
            <a:pPr algn="ctr"/>
            <a:r>
              <a:rPr lang="en-US" b="1" dirty="0"/>
              <a:t>TILLING/TURNING</a:t>
            </a:r>
          </a:p>
        </p:txBody>
      </p:sp>
      <p:sp>
        <p:nvSpPr>
          <p:cNvPr id="3" name="Text Placeholder 2">
            <a:extLst>
              <a:ext uri="{FF2B5EF4-FFF2-40B4-BE49-F238E27FC236}">
                <a16:creationId xmlns:a16="http://schemas.microsoft.com/office/drawing/2014/main" id="{5F2E8CDB-4EC8-C5BF-4F6A-F27AD5B5A7E6}"/>
              </a:ext>
            </a:extLst>
          </p:cNvPr>
          <p:cNvSpPr>
            <a:spLocks noGrp="1"/>
          </p:cNvSpPr>
          <p:nvPr>
            <p:ph type="body" sz="quarter" idx="10"/>
          </p:nvPr>
        </p:nvSpPr>
        <p:spPr/>
        <p:txBody>
          <a:bodyPr>
            <a:normAutofit lnSpcReduction="10000"/>
          </a:bodyPr>
          <a:lstStyle/>
          <a:p>
            <a:r>
              <a:rPr lang="en-US" b="1" dirty="0"/>
              <a:t>Tilling/turning</a:t>
            </a:r>
            <a:r>
              <a:rPr lang="en-US" dirty="0"/>
              <a:t> advantages include aeration and loosening of soils. It also helps to incorporate amendments more quickly to a depth where it is needed.</a:t>
            </a:r>
          </a:p>
          <a:p>
            <a:r>
              <a:rPr lang="en-US" b="1" dirty="0"/>
              <a:t>Tilling/turning </a:t>
            </a:r>
            <a:r>
              <a:rPr lang="en-US" dirty="0"/>
              <a:t>disadvantages include disruption of soil structure, contributing to erosion, both water and wind. It also redistributes and accelerates decomposition of organic material and makes it unavailable to the microbes which they need to accomplish nutrient cycling. Creates of vicious cycle.</a:t>
            </a: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818937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E9C4049A398E418DE10D0C8172F8D8" ma:contentTypeVersion="2" ma:contentTypeDescription="Create a new document." ma:contentTypeScope="" ma:versionID="3d664a65083760f7f4e459e28c0f50d6">
  <xsd:schema xmlns:xsd="http://www.w3.org/2001/XMLSchema" xmlns:xs="http://www.w3.org/2001/XMLSchema" xmlns:p="http://schemas.microsoft.com/office/2006/metadata/properties" xmlns:ns3="def62a01-0f33-46e7-bbd9-55eb8719dc2b" targetNamespace="http://schemas.microsoft.com/office/2006/metadata/properties" ma:root="true" ma:fieldsID="9a9ead136ff3b1c736690e4d557dc14a" ns3:_="">
    <xsd:import namespace="def62a01-0f33-46e7-bbd9-55eb8719dc2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62a01-0f33-46e7-bbd9-55eb8719dc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CA548B-05E2-4CDF-9E9D-DC36097DA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62a01-0f33-46e7-bbd9-55eb8719dc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830340-F77F-4A9D-A27A-1AF6B1C31184}">
  <ds:schemaRefs>
    <ds:schemaRef ds:uri="http://schemas.microsoft.com/office/2006/documentManagement/types"/>
    <ds:schemaRef ds:uri="http://schemas.microsoft.com/office/2006/metadata/properties"/>
    <ds:schemaRef ds:uri="def62a01-0f33-46e7-bbd9-55eb8719dc2b"/>
    <ds:schemaRef ds:uri="http://schemas.openxmlformats.org/package/2006/metadata/core-properties"/>
    <ds:schemaRef ds:uri="http://www.w3.org/XML/1998/namespace"/>
    <ds:schemaRef ds:uri="http://purl.org/dc/elements/1.1/"/>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CF1F6621-860D-4786-8CB3-877626F16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5375</TotalTime>
  <Words>1671</Words>
  <Application>Microsoft Office PowerPoint</Application>
  <PresentationFormat>On-screen Show (4:3)</PresentationFormat>
  <Paragraphs>200</Paragraphs>
  <Slides>33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WINTERIZING THE GARDEN and FALL PLANTING</vt:lpstr>
      <vt:lpstr>WHY WINTERIZE</vt:lpstr>
      <vt:lpstr>WINTERIZING</vt:lpstr>
      <vt:lpstr>ANNUAL &amp; VEGETABLE REMOVAL</vt:lpstr>
      <vt:lpstr>WEEDING P.O.O.P (PLANTS OUT OF PLACE)</vt:lpstr>
      <vt:lpstr>ADD SOIL AMMENDMENT</vt:lpstr>
      <vt:lpstr>SOIL AMMENDMENTS</vt:lpstr>
      <vt:lpstr>COMPONENTS OF COMPOST</vt:lpstr>
      <vt:lpstr>TILLING/TURNING</vt:lpstr>
      <vt:lpstr>NO-TILL</vt:lpstr>
      <vt:lpstr>MULCHING</vt:lpstr>
      <vt:lpstr>MULCH TYPES</vt:lpstr>
      <vt:lpstr>MULCH STABLIZATION</vt:lpstr>
      <vt:lpstr>Cardboard/ Newspapers</vt:lpstr>
      <vt:lpstr>Bird netting</vt:lpstr>
      <vt:lpstr>Shade cloth and Weed fabric</vt:lpstr>
      <vt:lpstr>Old Bedding</vt:lpstr>
      <vt:lpstr>Burlap</vt:lpstr>
      <vt:lpstr>Black plastic</vt:lpstr>
      <vt:lpstr>WIND ABATEMENT</vt:lpstr>
      <vt:lpstr>IRRIGATION AND TOOLS</vt:lpstr>
      <vt:lpstr>FALL IS FOR PLANTING</vt:lpstr>
      <vt:lpstr>FRUIT TREES FOR FALL </vt:lpstr>
      <vt:lpstr>PLANTING CONSIDERATIONS</vt:lpstr>
      <vt:lpstr>SHADE AND ORNAMENTAL TREES</vt:lpstr>
      <vt:lpstr>PLANTING CONSIDERATIONS</vt:lpstr>
      <vt:lpstr>SHRUBS</vt:lpstr>
      <vt:lpstr>SUITABLE EVERGREENS</vt:lpstr>
      <vt:lpstr> PLANTING CONSIDERATIONS</vt:lpstr>
      <vt:lpstr>PERENNIALS AND BULBS</vt:lpstr>
      <vt:lpstr>PLANTING CONSIDERATION</vt:lpstr>
      <vt:lpstr>WINTER WATERING</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Bud Lopez</cp:lastModifiedBy>
  <cp:revision>47</cp:revision>
  <cp:lastPrinted>2022-11-11T22:55:19Z</cp:lastPrinted>
  <dcterms:created xsi:type="dcterms:W3CDTF">2017-02-21T20:50:35Z</dcterms:created>
  <dcterms:modified xsi:type="dcterms:W3CDTF">2022-12-05T23:04:06Z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0x010100F2E9C4049A398E418DE10D0C8172F8D8</vt:lpwstr>
  </property>
</Properties>
</file>